
<file path=[Content_Types].xml><?xml version="1.0" encoding="utf-8"?>
<Types xmlns="http://schemas.openxmlformats.org/package/2006/content-types">
  <Override PartName="/ppt/theme/theme5.xml" ContentType="application/vnd.openxmlformats-officedocument.theme+xml"/>
  <Override PartName="/ppt/slideLayouts/slideLayout46.xml" ContentType="application/vnd.openxmlformats-officedocument.presentationml.slideLayout+xml"/>
  <Override PartName="/ppt/slideLayouts/slideLayout93.xml" ContentType="application/vnd.openxmlformats-officedocument.presentationml.slideLayout+xml"/>
  <Override PartName="/ppt/slideLayouts/slideLayout146.xml" ContentType="application/vnd.openxmlformats-officedocument.presentationml.slideLayout+xml"/>
  <Override PartName="/ppt/slideLayouts/slideLayout193.xml" ContentType="application/vnd.openxmlformats-officedocument.presentationml.slideLayout+xml"/>
  <Override PartName="/ppt/slideLayouts/slideLayout2.xml" ContentType="application/vnd.openxmlformats-officedocument.presentationml.slideLayout+xml"/>
  <Override PartName="/ppt/slideLayouts/slideLayout124.xml" ContentType="application/vnd.openxmlformats-officedocument.presentationml.slideLayout+xml"/>
  <Override PartName="/ppt/slideLayouts/slideLayout171.xml" ContentType="application/vnd.openxmlformats-officedocument.presentationml.slideLayout+xml"/>
  <Override PartName="/ppt/slideLayouts/slideLayout269.xml" ContentType="application/vnd.openxmlformats-officedocument.presentationml.slideLayout+xml"/>
  <Default Extension="xml" ContentType="application/xml"/>
  <Override PartName="/ppt/slideLayouts/slideLayout24.xml" ContentType="application/vnd.openxmlformats-officedocument.presentationml.slideLayout+xml"/>
  <Override PartName="/ppt/slideLayouts/slideLayout71.xml" ContentType="application/vnd.openxmlformats-officedocument.presentationml.slideLayout+xml"/>
  <Override PartName="/ppt/slideLayouts/slideLayout247.xml" ContentType="application/vnd.openxmlformats-officedocument.presentationml.slideLayout+xml"/>
  <Override PartName="/ppt/theme/theme29.xml" ContentType="application/vnd.openxmlformats-officedocument.theme+xml"/>
  <Override PartName="/ppt/notesSlides/notesSlide16.xml" ContentType="application/vnd.openxmlformats-officedocument.presentationml.notesSlide+xml"/>
  <Override PartName="/ppt/slideMasters/slideMaster33.xml" ContentType="application/vnd.openxmlformats-officedocument.presentationml.slideMaster+xml"/>
  <Override PartName="/ppt/slideLayouts/slideLayout102.xml" ContentType="application/vnd.openxmlformats-officedocument.presentationml.slideLayout+xml"/>
  <Override PartName="/ppt/slideMasters/slideMaster8.xml" ContentType="application/vnd.openxmlformats-officedocument.presentationml.slideMaster+xml"/>
  <Override PartName="/ppt/slideMasters/slideMaster11.xml" ContentType="application/vnd.openxmlformats-officedocument.presentationml.slideMaster+xml"/>
  <Override PartName="/ppt/slideLayouts/slideLayout225.xml" ContentType="application/vnd.openxmlformats-officedocument.presentationml.slideLayout+xml"/>
  <Override PartName="/ppt/slideLayouts/slideLayout272.xml" ContentType="application/vnd.openxmlformats-officedocument.presentationml.slideLayout+xml"/>
  <Override PartName="/ppt/slideLayouts/slideLayout203.xml" ContentType="application/vnd.openxmlformats-officedocument.presentationml.slideLayout+xml"/>
  <Override PartName="/ppt/slideLayouts/slideLayout250.xml" ContentType="application/vnd.openxmlformats-officedocument.presentationml.slideLayout+xml"/>
  <Override PartName="/ppt/theme/theme32.xml" ContentType="application/vnd.openxmlformats-officedocument.theme+xml"/>
  <Override PartName="/ppt/diagrams/data2.xml" ContentType="application/vnd.openxmlformats-officedocument.drawingml.diagramData+xml"/>
  <Override PartName="/ppt/notesSlides/notesSlide7.xml" ContentType="application/vnd.openxmlformats-officedocument.presentationml.notesSlide+xml"/>
  <Override PartName="/ppt/slideLayouts/slideLayout87.xml" ContentType="application/vnd.openxmlformats-officedocument.presentationml.slideLayout+xml"/>
  <Override PartName="/ppt/theme/theme10.xml" ContentType="application/vnd.openxmlformats-officedocument.theme+xml"/>
  <Override PartName="/ppt/slideLayouts/slideLayout187.xml" ContentType="application/vnd.openxmlformats-officedocument.presentationml.slideLayout+xml"/>
  <Override PartName="/ppt/diagrams/colors4.xml" ContentType="application/vnd.openxmlformats-officedocument.drawingml.diagramColors+xml"/>
  <Override PartName="/ppt/slides/slide19.xml" ContentType="application/vnd.openxmlformats-officedocument.presentationml.slide+xml"/>
  <Override PartName="/ppt/slideLayouts/slideLayout118.xml" ContentType="application/vnd.openxmlformats-officedocument.presentationml.slideLayout+xml"/>
  <Override PartName="/ppt/slideLayouts/slideLayout16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65.xml" ContentType="application/vnd.openxmlformats-officedocument.presentationml.slideLayout+xml"/>
  <Override PartName="/ppt/slideLayouts/slideLayout107.xml" ContentType="application/vnd.openxmlformats-officedocument.presentationml.slideLayout+xml"/>
  <Override PartName="/ppt/slideLayouts/slideLayout154.xml" ContentType="application/vnd.openxmlformats-officedocument.presentationml.slideLayout+xml"/>
  <Override PartName="/ppt/diagrams/quickStyle3.xml" ContentType="application/vnd.openxmlformats-officedocument.drawingml.diagramStyle+xml"/>
  <Override PartName="/ppt/slideMasters/slideMaster27.xml" ContentType="application/vnd.openxmlformats-officedocument.presentationml.slideMaster+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90.xml" ContentType="application/vnd.openxmlformats-officedocument.presentationml.slideLayout+xml"/>
  <Override PartName="/ppt/slideLayouts/slideLayout143.xml" ContentType="application/vnd.openxmlformats-officedocument.presentationml.slideLayout+xml"/>
  <Override PartName="/ppt/slideLayouts/slideLayout190.xml" ContentType="application/vnd.openxmlformats-officedocument.presentationml.slideLayout+xml"/>
  <Override PartName="/ppt/slideLayouts/slideLayout277.xml" ContentType="application/vnd.openxmlformats-officedocument.presentationml.slideLayout+xml"/>
  <Override PartName="/ppt/slideLayouts/slideLayout288.xml" ContentType="application/vnd.openxmlformats-officedocument.presentationml.slideLayout+xml"/>
  <Override PartName="/ppt/presentation.xml" ContentType="application/vnd.openxmlformats-officedocument.presentationml.presentation.main+xml"/>
  <Override PartName="/ppt/slideMasters/slideMaster16.xml" ContentType="application/vnd.openxmlformats-officedocument.presentationml.slideMaster+xml"/>
  <Override PartName="/ppt/slides/slide22.xml" ContentType="application/vnd.openxmlformats-officedocument.presentationml.slide+xml"/>
  <Override PartName="/ppt/slideLayouts/slideLayout32.xml" ContentType="application/vnd.openxmlformats-officedocument.presentationml.slideLayout+xml"/>
  <Override PartName="/ppt/slideLayouts/slideLayout132.xml" ContentType="application/vnd.openxmlformats-officedocument.presentationml.slideLayout+xml"/>
  <Override PartName="/ppt/slideLayouts/slideLayout219.xml" ContentType="application/vnd.openxmlformats-officedocument.presentationml.slideLayout+xml"/>
  <Override PartName="/ppt/slideLayouts/slideLayout266.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21.xml" ContentType="application/vnd.openxmlformats-officedocument.presentationml.slideLayout+xml"/>
  <Override PartName="/ppt/slideLayouts/slideLayout110.xml" ContentType="application/vnd.openxmlformats-officedocument.presentationml.slideLayout+xml"/>
  <Override PartName="/ppt/slideLayouts/slideLayout121.xml" ContentType="application/vnd.openxmlformats-officedocument.presentationml.slideLayout+xml"/>
  <Override PartName="/ppt/slideLayouts/slideLayout208.xml" ContentType="application/vnd.openxmlformats-officedocument.presentationml.slideLayout+xml"/>
  <Override PartName="/ppt/theme/theme26.xml" ContentType="application/vnd.openxmlformats-officedocument.theme+xml"/>
  <Override PartName="/ppt/slideLayouts/slideLayout255.xml" ContentType="application/vnd.openxmlformats-officedocument.presentationml.slideLayout+xml"/>
  <Override PartName="/ppt/notesSlides/notesSlide13.xml" ContentType="application/vnd.openxmlformats-officedocument.presentationml.notesSlide+xml"/>
  <Override PartName="/ppt/slideMasters/slideMaster30.xml" ContentType="application/vnd.openxmlformats-officedocument.presentationml.slideMaster+xml"/>
  <Override PartName="/ppt/slideLayouts/slideLayout10.xml" ContentType="application/vnd.openxmlformats-officedocument.presentationml.slideLayout+xml"/>
  <Override PartName="/ppt/theme/theme15.xml" ContentType="application/vnd.openxmlformats-officedocument.theme+xml"/>
  <Override PartName="/ppt/slideLayouts/slideLayout233.xml" ContentType="application/vnd.openxmlformats-officedocument.presentationml.slideLayout+xml"/>
  <Override PartName="/ppt/slideLayouts/slideLayout244.xml" ContentType="application/vnd.openxmlformats-officedocument.presentationml.slideLayout+xml"/>
  <Override PartName="/ppt/slideLayouts/slideLayout280.xml" ContentType="application/vnd.openxmlformats-officedocument.presentationml.slideLayout+xml"/>
  <Override PartName="/ppt/slideLayouts/slideLayout222.xml" ContentType="application/vnd.openxmlformats-officedocument.presentationml.slideLayout+xml"/>
  <Override PartName="/ppt/slideMasters/slideMaster5.xml" ContentType="application/vnd.openxmlformats-officedocument.presentationml.slideMaster+xml"/>
  <Override PartName="/ppt/theme/theme7.xml" ContentType="application/vnd.openxmlformats-officedocument.theme+xml"/>
  <Override PartName="/ppt/slideLayouts/slideLayout59.xml" ContentType="application/vnd.openxmlformats-officedocument.presentationml.slideLayout+xml"/>
  <Override PartName="/ppt/slideLayouts/slideLayout159.xml" ContentType="application/vnd.openxmlformats-officedocument.presentationml.slideLayout+xml"/>
  <Override PartName="/ppt/slideLayouts/slideLayout211.xml" ContentType="application/vnd.openxmlformats-officedocument.presentationml.slideLayout+xml"/>
  <Override PartName="/ppt/notesSlides/notesSlide4.xml" ContentType="application/vnd.openxmlformats-officedocument.presentationml.notesSlide+xml"/>
  <Override PartName="/ppt/slideLayouts/slideLayout48.xml" ContentType="application/vnd.openxmlformats-officedocument.presentationml.slideLayout+xml"/>
  <Override PartName="/ppt/slideLayouts/slideLayout95.xml" ContentType="application/vnd.openxmlformats-officedocument.presentationml.slideLayout+xml"/>
  <Override PartName="/ppt/slideLayouts/slideLayout137.xml" ContentType="application/vnd.openxmlformats-officedocument.presentationml.slideLayout+xml"/>
  <Override PartName="/ppt/slideLayouts/slideLayout148.xml" ContentType="application/vnd.openxmlformats-officedocument.presentationml.slideLayout+xml"/>
  <Override PartName="/ppt/slideLayouts/slideLayout184.xml" ContentType="application/vnd.openxmlformats-officedocument.presentationml.slideLayout+xml"/>
  <Override PartName="/ppt/slideLayouts/slideLayout195.xml" ContentType="application/vnd.openxmlformats-officedocument.presentationml.slideLayout+xml"/>
  <Override PartName="/ppt/slideLayouts/slideLayout200.xml" ContentType="application/vnd.openxmlformats-officedocument.presentationml.slideLayout+xml"/>
  <Override PartName="/ppt/diagrams/colors1.xml" ContentType="application/vnd.openxmlformats-officedocument.drawingml.diagramColors+xml"/>
  <Override PartName="/ppt/slideLayouts/slideLayout4.xml" ContentType="application/vnd.openxmlformats-officedocument.presentationml.slideLayout+xml"/>
  <Override PartName="/ppt/slideLayouts/slideLayout37.xml" ContentType="application/vnd.openxmlformats-officedocument.presentationml.slideLayout+xml"/>
  <Override PartName="/ppt/slideLayouts/slideLayout84.xml" ContentType="application/vnd.openxmlformats-officedocument.presentationml.slideLayout+xml"/>
  <Override PartName="/ppt/slideLayouts/slideLayout126.xml" ContentType="application/vnd.openxmlformats-officedocument.presentationml.slideLayout+xml"/>
  <Override PartName="/ppt/slideLayouts/slideLayout173.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Override PartName="/ppt/slideLayouts/slideLayout115.xml" ContentType="application/vnd.openxmlformats-officedocument.presentationml.slideLayout+xml"/>
  <Override PartName="/ppt/slideLayouts/slideLayout162.xml" ContentType="application/vnd.openxmlformats-officedocument.presentationml.slideLayout+xml"/>
  <Override PartName="/ppt/slideLayouts/slideLayout249.xml" ContentType="application/vnd.openxmlformats-officedocument.presentationml.slideLayout+xml"/>
  <Override PartName="/ppt/notesSlides/notesSlide18.xml" ContentType="application/vnd.openxmlformats-officedocument.presentationml.notesSlide+xml"/>
  <Override PartName="/ppt/slideLayouts/slideLayout51.xml" ContentType="application/vnd.openxmlformats-officedocument.presentationml.slideLayout+xml"/>
  <Override PartName="/ppt/slideLayouts/slideLayout104.xml" ContentType="application/vnd.openxmlformats-officedocument.presentationml.slideLayout+xml"/>
  <Override PartName="/ppt/slideLayouts/slideLayout140.xml" ContentType="application/vnd.openxmlformats-officedocument.presentationml.slideLayout+xml"/>
  <Override PartName="/ppt/slideLayouts/slideLayout151.xml" ContentType="application/vnd.openxmlformats-officedocument.presentationml.slideLayout+xml"/>
  <Override PartName="/ppt/slideLayouts/slideLayout238.xml" ContentType="application/vnd.openxmlformats-officedocument.presentationml.slideLayout+xml"/>
  <Override PartName="/ppt/slideLayouts/slideLayout285.xml" ContentType="application/vnd.openxmlformats-officedocument.presentationml.slideLayout+xml"/>
  <Override PartName="/ppt/slideMasters/slideMaster24.xml" ContentType="application/vnd.openxmlformats-officedocument.presentationml.slideMaster+xml"/>
  <Override PartName="/ppt/slideLayouts/slideLayout40.xml" ContentType="application/vnd.openxmlformats-officedocument.presentationml.slideLayout+xml"/>
  <Override PartName="/ppt/slideLayouts/slideLayout227.xml" ContentType="application/vnd.openxmlformats-officedocument.presentationml.slideLayout+xml"/>
  <Override PartName="/ppt/slideLayouts/slideLayout274.xml" ContentType="application/vnd.openxmlformats-officedocument.presentationml.slideLayout+xml"/>
  <Override PartName="/ppt/slideMasters/slideMaster13.xml" ContentType="application/vnd.openxmlformats-officedocument.presentationml.slideMaster+xml"/>
  <Override PartName="/ppt/slideLayouts/slideLayout205.xml" ContentType="application/vnd.openxmlformats-officedocument.presentationml.slideLayout+xml"/>
  <Override PartName="/ppt/theme/theme23.xml" ContentType="application/vnd.openxmlformats-officedocument.theme+xml"/>
  <Override PartName="/ppt/slideLayouts/slideLayout216.xml" ContentType="application/vnd.openxmlformats-officedocument.presentationml.slideLayout+xml"/>
  <Override PartName="/ppt/slideLayouts/slideLayout252.xml" ContentType="application/vnd.openxmlformats-officedocument.presentationml.slideLayout+xml"/>
  <Override PartName="/ppt/slideLayouts/slideLayout263.xml" ContentType="application/vnd.openxmlformats-officedocument.presentationml.slideLayout+xml"/>
  <Override PartName="/ppt/theme/theme34.xml" ContentType="application/vnd.openxmlformats-officedocument.theme+xml"/>
  <Override PartName="/ppt/diagrams/layout3.xml" ContentType="application/vnd.openxmlformats-officedocument.drawingml.diagramLayout+xml"/>
  <Override PartName="/ppt/diagrams/data4.xml" ContentType="application/vnd.openxmlformats-officedocument.drawingml.diagramData+xml"/>
  <Override PartName="/ppt/notesSlides/notesSlide9.xml" ContentType="application/vnd.openxmlformats-officedocument.presentationml.notesSlide+xml"/>
  <Override PartName="/ppt/notesSlides/notesSlide21.xml" ContentType="application/vnd.openxmlformats-officedocument.presentationml.notesSlide+xml"/>
  <Override PartName="/ppt/slideLayouts/slideLayout89.xml" ContentType="application/vnd.openxmlformats-officedocument.presentationml.slideLayout+xml"/>
  <Override PartName="/ppt/theme/theme12.xml" ContentType="application/vnd.openxmlformats-officedocument.theme+xml"/>
  <Override PartName="/ppt/slideLayouts/slideLayout189.xml" ContentType="application/vnd.openxmlformats-officedocument.presentationml.slideLayout+xml"/>
  <Override PartName="/ppt/slideLayouts/slideLayout241.xml" ContentType="application/vnd.openxmlformats-officedocument.presentationml.slideLayout+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slideLayouts/slideLayout78.xml" ContentType="application/vnd.openxmlformats-officedocument.presentationml.slideLayout+xml"/>
  <Override PartName="/ppt/slideLayouts/slideLayout178.xml" ContentType="application/vnd.openxmlformats-officedocument.presentationml.slideLayout+xml"/>
  <Override PartName="/ppt/slideLayouts/slideLayout230.xml" ContentType="application/vnd.openxmlformats-officedocument.presentationml.slideLayout+xml"/>
  <Override PartName="/ppt/slideMasters/slideMaster2.xml" ContentType="application/vnd.openxmlformats-officedocument.presentationml.slideMaster+xml"/>
  <Override PartName="/ppt/theme/theme4.xml" ContentType="application/vnd.openxmlformats-officedocument.theme+xml"/>
  <Override PartName="/ppt/slideLayouts/slideLayout67.xml" ContentType="application/vnd.openxmlformats-officedocument.presentationml.slideLayout+xml"/>
  <Override PartName="/ppt/slideLayouts/slideLayout109.xml" ContentType="application/vnd.openxmlformats-officedocument.presentationml.slideLayout+xml"/>
  <Override PartName="/ppt/slideLayouts/slideLayout156.xml" ContentType="application/vnd.openxmlformats-officedocument.presentationml.slideLayout+xml"/>
  <Override PartName="/ppt/slideLayouts/slideLayout167.xml" ContentType="application/vnd.openxmlformats-officedocument.presentationml.slideLayout+xml"/>
  <Override PartName="/ppt/notesSlides/notesSlide1.xml" ContentType="application/vnd.openxmlformats-officedocument.presentationml.notesSlide+xml"/>
  <Override PartName="/ppt/slideMasters/slideMaster29.xml" ContentType="application/vnd.openxmlformats-officedocument.presentationml.slideMaster+xml"/>
  <Override PartName="/ppt/slideLayouts/slideLayout45.xml" ContentType="application/vnd.openxmlformats-officedocument.presentationml.slideLayout+xml"/>
  <Override PartName="/ppt/slideLayouts/slideLayout56.xml" ContentType="application/vnd.openxmlformats-officedocument.presentationml.slideLayout+xml"/>
  <Override PartName="/ppt/slideLayouts/slideLayout145.xml" ContentType="application/vnd.openxmlformats-officedocument.presentationml.slideLayout+xml"/>
  <Override PartName="/ppt/slideLayouts/slideLayout192.xml" ContentType="application/vnd.openxmlformats-officedocument.presentationml.slideLayout+xml"/>
  <Override PartName="/ppt/slideLayouts/slideLayout279.xml" ContentType="application/vnd.openxmlformats-officedocument.presentationml.slideLayout+xml"/>
  <Override PartName="/ppt/slideMasters/slideMaster18.xml" ContentType="application/vnd.openxmlformats-officedocument.presentationml.slideMaster+xml"/>
  <Override PartName="/ppt/slides/slide24.xml" ContentType="application/vnd.openxmlformats-officedocument.presentationml.slide+xml"/>
  <Override PartName="/ppt/slideLayouts/slideLayout34.xml" ContentType="application/vnd.openxmlformats-officedocument.presentationml.slideLayout+xml"/>
  <Override PartName="/ppt/slideLayouts/slideLayout81.xml" ContentType="application/vnd.openxmlformats-officedocument.presentationml.slideLayout+xml"/>
  <Override PartName="/ppt/slideLayouts/slideLayout92.xml" ContentType="application/vnd.openxmlformats-officedocument.presentationml.slideLayout+xml"/>
  <Override PartName="/ppt/slideLayouts/slideLayout134.xml" ContentType="application/vnd.openxmlformats-officedocument.presentationml.slideLayout+xml"/>
  <Override PartName="/ppt/slideLayouts/slideLayout181.xml" ContentType="application/vnd.openxmlformats-officedocument.presentationml.slideLayout+xml"/>
  <Override PartName="/ppt/slideLayouts/slideLayout268.xml" ContentType="application/vnd.openxmlformats-officedocument.presentationml.slideLayout+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slideLayouts/slideLayout70.xml" ContentType="application/vnd.openxmlformats-officedocument.presentationml.slideLayout+xml"/>
  <Override PartName="/ppt/slideLayouts/slideLayout112.xml" ContentType="application/vnd.openxmlformats-officedocument.presentationml.slideLayout+xml"/>
  <Override PartName="/ppt/slideLayouts/slideLayout123.xml" ContentType="application/vnd.openxmlformats-officedocument.presentationml.slideLayout+xml"/>
  <Override PartName="/ppt/slideLayouts/slideLayout170.xml" ContentType="application/vnd.openxmlformats-officedocument.presentationml.slideLayout+xml"/>
  <Override PartName="/ppt/slideLayouts/slideLayout257.xml" ContentType="application/vnd.openxmlformats-officedocument.presentationml.slideLayout+xml"/>
  <Override PartName="/ppt/theme/theme28.xml" ContentType="application/vnd.openxmlformats-officedocument.theme+xml"/>
  <Override PartName="/ppt/notesSlides/notesSlide15.xml" ContentType="application/vnd.openxmlformats-officedocument.presentationml.notesSlide+xml"/>
  <Override PartName="/ppt/slideMasters/slideMaster32.xml" ContentType="application/vnd.openxmlformats-officedocument.presentationml.slideMaster+xml"/>
  <Override PartName="/ppt/slideLayouts/slideLayout12.xml" ContentType="application/vnd.openxmlformats-officedocument.presentationml.slideLayout+xml"/>
  <Override PartName="/ppt/slideLayouts/slideLayout101.xml" ContentType="application/vnd.openxmlformats-officedocument.presentationml.slideLayout+xml"/>
  <Override PartName="/ppt/theme/theme17.xml" ContentType="application/vnd.openxmlformats-officedocument.theme+xml"/>
  <Override PartName="/ppt/slideLayouts/slideLayout235.xml" ContentType="application/vnd.openxmlformats-officedocument.presentationml.slideLayout+xml"/>
  <Override PartName="/ppt/slideLayouts/slideLayout246.xml" ContentType="application/vnd.openxmlformats-officedocument.presentationml.slideLayout+xml"/>
  <Override PartName="/ppt/slideMasters/slideMaster21.xml" ContentType="application/vnd.openxmlformats-officedocument.presentationml.slideMaster+xml"/>
  <Override PartName="/ppt/slideLayouts/slideLayout224.xml" ContentType="application/vnd.openxmlformats-officedocument.presentationml.slideLayout+xml"/>
  <Override PartName="/ppt/slideLayouts/slideLayout271.xml" ContentType="application/vnd.openxmlformats-officedocument.presentationml.slideLayout+xml"/>
  <Override PartName="/ppt/slideLayouts/slideLayout282.xml" ContentType="application/vnd.openxmlformats-officedocument.presentationml.slideLayout+xml"/>
  <Override PartName="/ppt/slideMasters/slideMaster7.xml" ContentType="application/vnd.openxmlformats-officedocument.presentationml.slideMaster+xml"/>
  <Override PartName="/ppt/slideMasters/slideMaster10.xml" ContentType="application/vnd.openxmlformats-officedocument.presentationml.slideMaster+xml"/>
  <Override PartName="/ppt/theme/theme9.xml" ContentType="application/vnd.openxmlformats-officedocument.theme+xml"/>
  <Override PartName="/ppt/slideLayouts/slideLayout213.xml" ContentType="application/vnd.openxmlformats-officedocument.presentationml.slideLayout+xml"/>
  <Override PartName="/ppt/slideLayouts/slideLayout260.xml" ContentType="application/vnd.openxmlformats-officedocument.presentationml.slideLayout+xml"/>
  <Override PartName="/ppt/theme/theme31.xml" ContentType="application/vnd.openxmlformats-officedocument.theme+xml"/>
  <Override PartName="/ppt/notesSlides/notesSlide6.xml" ContentType="application/vnd.openxmlformats-officedocument.presentationml.notesSlide+xml"/>
  <Override PartName="/ppt/slideLayouts/slideLayout97.xml" ContentType="application/vnd.openxmlformats-officedocument.presentationml.slideLayout+xml"/>
  <Override PartName="/ppt/slideLayouts/slideLayout139.xml" ContentType="application/vnd.openxmlformats-officedocument.presentationml.slideLayout+xml"/>
  <Override PartName="/ppt/theme/theme20.xml" ContentType="application/vnd.openxmlformats-officedocument.theme+xml"/>
  <Override PartName="/ppt/slideLayouts/slideLayout186.xml" ContentType="application/vnd.openxmlformats-officedocument.presentationml.slideLayout+xml"/>
  <Override PartName="/ppt/slideLayouts/slideLayout197.xml" ContentType="application/vnd.openxmlformats-officedocument.presentationml.slideLayout+xml"/>
  <Override PartName="/ppt/slideLayouts/slideLayout202.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slideLayouts/slideLayout39.xml" ContentType="application/vnd.openxmlformats-officedocument.presentationml.slideLayout+xml"/>
  <Override PartName="/ppt/slideLayouts/slideLayout86.xml" ContentType="application/vnd.openxmlformats-officedocument.presentationml.slideLayout+xml"/>
  <Override PartName="/ppt/slideLayouts/slideLayout128.xml" ContentType="application/vnd.openxmlformats-officedocument.presentationml.slideLayout+xml"/>
  <Override PartName="/ppt/slideLayouts/slideLayout175.xml" ContentType="application/vnd.openxmlformats-officedocument.presentationml.slideLayout+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slideLayouts/slideLayout117.xml" ContentType="application/vnd.openxmlformats-officedocument.presentationml.slideLayout+xml"/>
  <Override PartName="/ppt/slideLayouts/slideLayout164.xml" ContentType="application/vnd.openxmlformats-officedocument.presentationml.slideLayout+xml"/>
  <Override PartName="/ppt/diagrams/quickStyle2.xml" ContentType="application/vnd.openxmlformats-officedocument.drawingml.diagramStyle+xml"/>
  <Override PartName="/ppt/theme/theme1.xml" ContentType="application/vnd.openxmlformats-officedocument.theme+xml"/>
  <Override PartName="/ppt/slideLayouts/slideLayout53.xml" ContentType="application/vnd.openxmlformats-officedocument.presentationml.slideLayout+xml"/>
  <Override PartName="/ppt/slideLayouts/slideLayout106.xml" ContentType="application/vnd.openxmlformats-officedocument.presentationml.slideLayout+xml"/>
  <Override PartName="/ppt/slideLayouts/slideLayout142.xml" ContentType="application/vnd.openxmlformats-officedocument.presentationml.slideLayout+xml"/>
  <Override PartName="/ppt/slideLayouts/slideLayout153.xml" ContentType="application/vnd.openxmlformats-officedocument.presentationml.slideLayout+xml"/>
  <Override PartName="/ppt/slideLayouts/slideLayout287.xml" ContentType="application/vnd.openxmlformats-officedocument.presentationml.slideLayout+xml"/>
  <Override PartName="/ppt/slideMasters/slideMaster26.xml" ContentType="application/vnd.openxmlformats-officedocument.presentationml.slideMaster+xml"/>
  <Override PartName="/ppt/slideLayouts/slideLayout42.xml" ContentType="application/vnd.openxmlformats-officedocument.presentationml.slideLayout+xml"/>
  <Override PartName="/ppt/slideLayouts/slideLayout131.xml" ContentType="application/vnd.openxmlformats-officedocument.presentationml.slideLayout+xml"/>
  <Override PartName="/ppt/slideLayouts/slideLayout229.xml" ContentType="application/vnd.openxmlformats-officedocument.presentationml.slideLayout+xml"/>
  <Override PartName="/ppt/slideLayouts/slideLayout276.xml" ContentType="application/vnd.openxmlformats-officedocument.presentationml.slideLayout+xml"/>
  <Override PartName="/ppt/slideMasters/slideMaster15.xml" ContentType="application/vnd.openxmlformats-officedocument.presentationml.slideMaster+xml"/>
  <Override PartName="/ppt/slides/slide10.xml" ContentType="application/vnd.openxmlformats-officedocument.presentationml.slide+xml"/>
  <Override PartName="/ppt/slides/slide21.xml" ContentType="application/vnd.openxmlformats-officedocument.presentationml.slide+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120.xml" ContentType="application/vnd.openxmlformats-officedocument.presentationml.slideLayout+xml"/>
  <Override PartName="/ppt/slideLayouts/slideLayout207.xml" ContentType="application/vnd.openxmlformats-officedocument.presentationml.slideLayout+xml"/>
  <Override PartName="/ppt/slideLayouts/slideLayout218.xml" ContentType="application/vnd.openxmlformats-officedocument.presentationml.slideLayout+xml"/>
  <Override PartName="/ppt/slideLayouts/slideLayout254.xml" ContentType="application/vnd.openxmlformats-officedocument.presentationml.slideLayout+xml"/>
  <Override PartName="/ppt/slideLayouts/slideLayout265.xml" ContentType="application/vnd.openxmlformats-officedocument.presentationml.slideLayout+xml"/>
  <Override PartName="/ppt/theme/theme14.xml" ContentType="application/vnd.openxmlformats-officedocument.theme+xml"/>
  <Override PartName="/ppt/theme/theme25.xml" ContentType="application/vnd.openxmlformats-officedocument.theme+xml"/>
  <Override PartName="/ppt/slideLayouts/slideLayout243.xml" ContentType="application/vnd.openxmlformats-officedocument.presentationml.slideLayout+xml"/>
  <Override PartName="/ppt/notesSlides/notesSlide12.xml" ContentType="application/vnd.openxmlformats-officedocument.presentationml.notesSlide+xml"/>
  <Override PartName="/ppt/slideLayouts/slideLayout232.xml" ContentType="application/vnd.openxmlformats-officedocument.presentationml.slideLayout+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theme/theme6.xml" ContentType="application/vnd.openxmlformats-officedocument.theme+xml"/>
  <Override PartName="/ppt/slideLayouts/slideLayout69.xml" ContentType="application/vnd.openxmlformats-officedocument.presentationml.slideLayout+xml"/>
  <Override PartName="/ppt/slideLayouts/slideLayout158.xml" ContentType="application/vnd.openxmlformats-officedocument.presentationml.slideLayout+xml"/>
  <Override PartName="/ppt/slideLayouts/slideLayout169.xml" ContentType="application/vnd.openxmlformats-officedocument.presentationml.slideLayout+xml"/>
  <Override PartName="/ppt/slideLayouts/slideLayout210.xml" ContentType="application/vnd.openxmlformats-officedocument.presentationml.slideLayout+xml"/>
  <Override PartName="/ppt/slideLayouts/slideLayout221.xml" ContentType="application/vnd.openxmlformats-officedocument.presentationml.slideLayout+xml"/>
  <Override PartName="/ppt/slideLayouts/slideLayout58.xml" ContentType="application/vnd.openxmlformats-officedocument.presentationml.slideLayout+xml"/>
  <Override PartName="/ppt/slideLayouts/slideLayout147.xml" ContentType="application/vnd.openxmlformats-officedocument.presentationml.slideLayout+xml"/>
  <Override PartName="/ppt/slideLayouts/slideLayout194.xml" ContentType="application/vnd.openxmlformats-officedocument.presentationml.slideLayout+xml"/>
  <Override PartName="/ppt/notesSlides/notesSlide3.xml" ContentType="application/vnd.openxmlformats-officedocument.presentationml.notesSlide+xml"/>
  <Override PartName="/ppt/presProps.xml" ContentType="application/vnd.openxmlformats-officedocument.presentationml.presProps+xml"/>
  <Override PartName="/ppt/slideLayouts/slideLayout36.xml" ContentType="application/vnd.openxmlformats-officedocument.presentationml.slideLayout+xml"/>
  <Override PartName="/ppt/slideLayouts/slideLayout47.xml" ContentType="application/vnd.openxmlformats-officedocument.presentationml.slideLayout+xml"/>
  <Override PartName="/ppt/slideLayouts/slideLayout83.xml" ContentType="application/vnd.openxmlformats-officedocument.presentationml.slideLayout+xml"/>
  <Override PartName="/ppt/slideLayouts/slideLayout94.xml" ContentType="application/vnd.openxmlformats-officedocument.presentationml.slideLayout+xml"/>
  <Override PartName="/ppt/slideLayouts/slideLayout136.xml" ContentType="application/vnd.openxmlformats-officedocument.presentationml.slideLayout+xml"/>
  <Override PartName="/ppt/slideLayouts/slideLayout183.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slideLayouts/slideLayout72.xml" ContentType="application/vnd.openxmlformats-officedocument.presentationml.slideLayout+xml"/>
  <Override PartName="/ppt/slideLayouts/slideLayout114.xml" ContentType="application/vnd.openxmlformats-officedocument.presentationml.slideLayout+xml"/>
  <Override PartName="/ppt/slideLayouts/slideLayout125.xml" ContentType="application/vnd.openxmlformats-officedocument.presentationml.slideLayout+xml"/>
  <Override PartName="/ppt/slideLayouts/slideLayout161.xml" ContentType="application/vnd.openxmlformats-officedocument.presentationml.slideLayout+xml"/>
  <Override PartName="/ppt/slideLayouts/slideLayout172.xml" ContentType="application/vnd.openxmlformats-officedocument.presentationml.slideLayout+xml"/>
  <Override PartName="/ppt/slideLayouts/slideLayout259.xml" ContentType="application/vnd.openxmlformats-officedocument.presentationml.slideLayout+xml"/>
  <Override PartName="/ppt/notesSlides/notesSlide17.xml" ContentType="application/vnd.openxmlformats-officedocument.presentationml.notesSlide+xml"/>
  <Override PartName="/ppt/slideLayouts/slideLayout14.xml" ContentType="application/vnd.openxmlformats-officedocument.presentationml.slideLayout+xml"/>
  <Override PartName="/ppt/slideLayouts/slideLayout61.xml" ContentType="application/vnd.openxmlformats-officedocument.presentationml.slideLayout+xml"/>
  <Override PartName="/ppt/slideLayouts/slideLayout103.xml" ContentType="application/vnd.openxmlformats-officedocument.presentationml.slideLayout+xml"/>
  <Override PartName="/ppt/slideLayouts/slideLayout150.xml" ContentType="application/vnd.openxmlformats-officedocument.presentationml.slideLayout+xml"/>
  <Override PartName="/ppt/theme/theme19.xml" ContentType="application/vnd.openxmlformats-officedocument.theme+xml"/>
  <Override PartName="/ppt/slideLayouts/slideLayout248.xml" ContentType="application/vnd.openxmlformats-officedocument.presentationml.slideLayout+xml"/>
  <Override PartName="/ppt/slideMasters/slideMaster23.xml" ContentType="application/vnd.openxmlformats-officedocument.presentationml.slideMaster+xml"/>
  <Override PartName="/ppt/slideLayouts/slideLayout50.xml" ContentType="application/vnd.openxmlformats-officedocument.presentationml.slideLayout+xml"/>
  <Override PartName="/ppt/slideLayouts/slideLayout226.xml" ContentType="application/vnd.openxmlformats-officedocument.presentationml.slideLayout+xml"/>
  <Override PartName="/ppt/slideLayouts/slideLayout237.xml" ContentType="application/vnd.openxmlformats-officedocument.presentationml.slideLayout+xml"/>
  <Override PartName="/ppt/slideLayouts/slideLayout273.xml" ContentType="application/vnd.openxmlformats-officedocument.presentationml.slideLayout+xml"/>
  <Override PartName="/ppt/slideLayouts/slideLayout284.xml" ContentType="application/vnd.openxmlformats-officedocument.presentationml.slideLayout+xml"/>
  <Override PartName="/ppt/slideMasters/slideMaster9.xml" ContentType="application/vnd.openxmlformats-officedocument.presentationml.slideMaster+xml"/>
  <Override PartName="/ppt/slideMasters/slideMaster12.xml" ContentType="application/vnd.openxmlformats-officedocument.presentationml.slideMaster+xml"/>
  <Override PartName="/ppt/slideLayouts/slideLayout215.xml" ContentType="application/vnd.openxmlformats-officedocument.presentationml.slideLayout+xml"/>
  <Override PartName="/ppt/slideLayouts/slideLayout262.xml" ContentType="application/vnd.openxmlformats-officedocument.presentationml.slideLayout+xml"/>
  <Override PartName="/ppt/theme/theme33.xml" ContentType="application/vnd.openxmlformats-officedocument.theme+xml"/>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slideLayouts/slideLayout99.xml" ContentType="application/vnd.openxmlformats-officedocument.presentationml.slideLayout+xml"/>
  <Override PartName="/ppt/slideLayouts/slideLayout188.xml" ContentType="application/vnd.openxmlformats-officedocument.presentationml.slideLayout+xml"/>
  <Override PartName="/ppt/slideLayouts/slideLayout199.xml" ContentType="application/vnd.openxmlformats-officedocument.presentationml.slideLayout+xml"/>
  <Override PartName="/ppt/theme/theme22.xml" ContentType="application/vnd.openxmlformats-officedocument.theme+xml"/>
  <Override PartName="/ppt/slideLayouts/slideLayout204.xml" ContentType="application/vnd.openxmlformats-officedocument.presentationml.slideLayout+xml"/>
  <Override PartName="/ppt/slideLayouts/slideLayout251.xml" ContentType="application/vnd.openxmlformats-officedocument.presentationml.slideLayout+xml"/>
  <Override PartName="/ppt/diagrams/data3.xml" ContentType="application/vnd.openxmlformats-officedocument.drawingml.diagramData+xml"/>
  <Override PartName="/ppt/handoutMasters/handoutMaster1.xml" ContentType="application/vnd.openxmlformats-officedocument.presentationml.handoutMaster+xml"/>
  <Override PartName="/ppt/slideLayouts/slideLayout88.xml" ContentType="application/vnd.openxmlformats-officedocument.presentationml.slideLayout+xml"/>
  <Override PartName="/ppt/theme/theme11.xml" ContentType="application/vnd.openxmlformats-officedocument.theme+xml"/>
  <Override PartName="/ppt/slideLayouts/slideLayout177.xml" ContentType="application/vnd.openxmlformats-officedocument.presentationml.slideLayout+xml"/>
  <Override PartName="/ppt/slideLayouts/slideLayout240.xml" ContentType="application/vnd.openxmlformats-officedocument.presentationml.slideLayout+xml"/>
  <Override PartName="/ppt/diagrams/drawing4.xml" ContentType="application/vnd.ms-office.drawingml.diagramDrawing+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66.xml" ContentType="application/vnd.openxmlformats-officedocument.presentationml.slideLayout+xml"/>
  <Override PartName="/ppt/slideLayouts/slideLayout77.xml" ContentType="application/vnd.openxmlformats-officedocument.presentationml.slideLayout+xml"/>
  <Override PartName="/ppt/slideLayouts/slideLayout119.xml" ContentType="application/vnd.openxmlformats-officedocument.presentationml.slideLayout+xml"/>
  <Override PartName="/ppt/slideLayouts/slideLayout166.xml" ContentType="application/vnd.openxmlformats-officedocument.presentationml.slideLayout+xml"/>
  <Override PartName="/ppt/diagrams/quickStyle4.xml" ContentType="application/vnd.openxmlformats-officedocument.drawingml.diagramStyle+xml"/>
  <Override PartName="/ppt/slideMasters/slideMaster1.xml" ContentType="application/vnd.openxmlformats-officedocument.presentationml.slideMaster+xml"/>
  <Override PartName="/ppt/theme/theme3.xml" ContentType="application/vnd.openxmlformats-officedocument.theme+xml"/>
  <Override PartName="/ppt/slideLayouts/slideLayout55.xml" ContentType="application/vnd.openxmlformats-officedocument.presentationml.slideLayout+xml"/>
  <Override PartName="/ppt/slideLayouts/slideLayout108.xml" ContentType="application/vnd.openxmlformats-officedocument.presentationml.slideLayout+xml"/>
  <Override PartName="/ppt/slideLayouts/slideLayout155.xml" ContentType="application/vnd.openxmlformats-officedocument.presentationml.slideLayout+xml"/>
  <Override PartName="/ppt/slideLayouts/slideLayout289.xml" ContentType="application/vnd.openxmlformats-officedocument.presentationml.slideLayout+xml"/>
  <Override PartName="/ppt/slideMasters/slideMaster28.xml" ContentType="application/vnd.openxmlformats-officedocument.presentationml.slideMaster+xml"/>
  <Override PartName="/ppt/slideLayouts/slideLayout44.xml" ContentType="application/vnd.openxmlformats-officedocument.presentationml.slideLayout+xml"/>
  <Override PartName="/ppt/slideLayouts/slideLayout91.xml" ContentType="application/vnd.openxmlformats-officedocument.presentationml.slideLayout+xml"/>
  <Override PartName="/ppt/slideLayouts/slideLayout133.xml" ContentType="application/vnd.openxmlformats-officedocument.presentationml.slideLayout+xml"/>
  <Override PartName="/ppt/slideLayouts/slideLayout144.xml" ContentType="application/vnd.openxmlformats-officedocument.presentationml.slideLayout+xml"/>
  <Override PartName="/ppt/slideLayouts/slideLayout180.xml" ContentType="application/vnd.openxmlformats-officedocument.presentationml.slideLayout+xml"/>
  <Override PartName="/ppt/slideLayouts/slideLayout191.xml" ContentType="application/vnd.openxmlformats-officedocument.presentationml.slideLayout+xml"/>
  <Override PartName="/ppt/slideLayouts/slideLayout278.xml" ContentType="application/vnd.openxmlformats-officedocument.presentationml.slideLayout+xml"/>
  <Default Extension="rels" ContentType="application/vnd.openxmlformats-package.relationships+xml"/>
  <Override PartName="/ppt/slideMasters/slideMaster17.xml" ContentType="application/vnd.openxmlformats-officedocument.presentationml.slideMaster+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80.xml" ContentType="application/vnd.openxmlformats-officedocument.presentationml.slideLayout+xml"/>
  <Override PartName="/ppt/slideLayouts/slideLayout122.xml" ContentType="application/vnd.openxmlformats-officedocument.presentationml.slideLayout+xml"/>
  <Override PartName="/ppt/slideLayouts/slideLayout209.xml" ContentType="application/vnd.openxmlformats-officedocument.presentationml.slideLayout+xml"/>
  <Override PartName="/ppt/slideLayouts/slideLayout256.xml" ContentType="application/vnd.openxmlformats-officedocument.presentationml.slideLayout+xml"/>
  <Override PartName="/ppt/slideLayouts/slideLayout267.xml" ContentType="application/vnd.openxmlformats-officedocument.presentationml.slideLayout+xml"/>
  <Override PartName="/ppt/slides/slide12.xml" ContentType="application/vnd.openxmlformats-officedocument.presentationml.slide+xml"/>
  <Override PartName="/ppt/slideLayouts/slideLayout11.xml" ContentType="application/vnd.openxmlformats-officedocument.presentationml.slideLayout+xml"/>
  <Override PartName="/ppt/slideLayouts/slideLayout111.xml" ContentType="application/vnd.openxmlformats-officedocument.presentationml.slideLayout+xml"/>
  <Override PartName="/ppt/theme/theme16.xml" ContentType="application/vnd.openxmlformats-officedocument.theme+xml"/>
  <Override PartName="/ppt/slideLayouts/slideLayout245.xml" ContentType="application/vnd.openxmlformats-officedocument.presentationml.slideLayout+xml"/>
  <Override PartName="/ppt/theme/theme27.xml" ContentType="application/vnd.openxmlformats-officedocument.theme+xml"/>
  <Override PartName="/ppt/notesSlides/notesSlide14.xml" ContentType="application/vnd.openxmlformats-officedocument.presentationml.notesSlide+xml"/>
  <Override PartName="/ppt/slideMasters/slideMaster31.xml" ContentType="application/vnd.openxmlformats-officedocument.presentationml.slideMaster+xml"/>
  <Override PartName="/ppt/slideLayouts/slideLayout100.xml" ContentType="application/vnd.openxmlformats-officedocument.presentationml.slideLayout+xml"/>
  <Override PartName="/ppt/slideLayouts/slideLayout234.xml" ContentType="application/vnd.openxmlformats-officedocument.presentationml.slideLayout+xml"/>
  <Override PartName="/ppt/slideLayouts/slideLayout281.xml" ContentType="application/vnd.openxmlformats-officedocument.presentationml.slideLayout+xml"/>
  <Override PartName="/ppt/slideMasters/slideMaster6.xml" ContentType="application/vnd.openxmlformats-officedocument.presentationml.slideMaster+xml"/>
  <Override PartName="/ppt/slideMasters/slideMaster20.xml" ContentType="application/vnd.openxmlformats-officedocument.presentationml.slideMaster+xml"/>
  <Override PartName="/ppt/theme/theme8.xml" ContentType="application/vnd.openxmlformats-officedocument.theme+xml"/>
  <Override PartName="/ppt/slideLayouts/slideLayout223.xml" ContentType="application/vnd.openxmlformats-officedocument.presentationml.slideLayout+xml"/>
  <Override PartName="/ppt/slideLayouts/slideLayout270.xml" ContentType="application/vnd.openxmlformats-officedocument.presentationml.slideLayout+xml"/>
  <Override PartName="/ppt/slideLayouts/slideLayout149.xml" ContentType="application/vnd.openxmlformats-officedocument.presentationml.slideLayout+xml"/>
  <Override PartName="/ppt/slideLayouts/slideLayout196.xml" ContentType="application/vnd.openxmlformats-officedocument.presentationml.slideLayout+xml"/>
  <Override PartName="/ppt/slideLayouts/slideLayout201.xml" ContentType="application/vnd.openxmlformats-officedocument.presentationml.slideLayout+xml"/>
  <Override PartName="/ppt/slideLayouts/slideLayout212.xml" ContentType="application/vnd.openxmlformats-officedocument.presentationml.slideLayout+xml"/>
  <Override PartName="/ppt/theme/theme30.xml" ContentType="application/vnd.openxmlformats-officedocument.theme+xml"/>
  <Override PartName="/ppt/notesSlides/notesSlide5.xml" ContentType="application/vnd.openxmlformats-officedocument.presentationml.notesSlide+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slideLayouts/slideLayout85.xml" ContentType="application/vnd.openxmlformats-officedocument.presentationml.slideLayout+xml"/>
  <Override PartName="/ppt/slideLayouts/slideLayout96.xml" ContentType="application/vnd.openxmlformats-officedocument.presentationml.slideLayout+xml"/>
  <Override PartName="/ppt/slideLayouts/slideLayout138.xml" ContentType="application/vnd.openxmlformats-officedocument.presentationml.slideLayout+xml"/>
  <Override PartName="/ppt/slideLayouts/slideLayout185.xml" ContentType="application/vnd.openxmlformats-officedocument.presentationml.slideLayout+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slideLayouts/slideLayout74.xml" ContentType="application/vnd.openxmlformats-officedocument.presentationml.slideLayout+xml"/>
  <Override PartName="/ppt/slideLayouts/slideLayout116.xml" ContentType="application/vnd.openxmlformats-officedocument.presentationml.slideLayout+xml"/>
  <Override PartName="/ppt/slideLayouts/slideLayout127.xml" ContentType="application/vnd.openxmlformats-officedocument.presentationml.slideLayout+xml"/>
  <Override PartName="/ppt/slideLayouts/slideLayout163.xml" ContentType="application/vnd.openxmlformats-officedocument.presentationml.slideLayout+xml"/>
  <Override PartName="/ppt/slideLayouts/slideLayout174.xml" ContentType="application/vnd.openxmlformats-officedocument.presentationml.slideLayout+xml"/>
  <Override PartName="/ppt/diagrams/drawing1.xml" ContentType="application/vnd.ms-office.drawingml.diagramDrawing+xml"/>
  <Override PartName="/ppt/notesSlides/notesSlide19.xml" ContentType="application/vnd.openxmlformats-officedocument.presentationml.notesSlide+xml"/>
  <Default Extension="jpeg" ContentType="image/jpeg"/>
  <Override PartName="/ppt/slideLayouts/slideLayout16.xml" ContentType="application/vnd.openxmlformats-officedocument.presentationml.slideLayout+xml"/>
  <Override PartName="/ppt/slideLayouts/slideLayout63.xml" ContentType="application/vnd.openxmlformats-officedocument.presentationml.slideLayout+xml"/>
  <Override PartName="/ppt/slideLayouts/slideLayout105.xml" ContentType="application/vnd.openxmlformats-officedocument.presentationml.slideLayout+xml"/>
  <Override PartName="/ppt/slideLayouts/slideLayout152.xml" ContentType="application/vnd.openxmlformats-officedocument.presentationml.slideLayout+xml"/>
  <Override PartName="/ppt/diagrams/quickStyle1.xml" ContentType="application/vnd.openxmlformats-officedocument.drawingml.diagramStyle+xml"/>
  <Override PartName="/ppt/slideMasters/slideMaster25.xml" ContentType="application/vnd.openxmlformats-officedocument.presentationml.slideMaster+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141.xml" ContentType="application/vnd.openxmlformats-officedocument.presentationml.slideLayout+xml"/>
  <Override PartName="/ppt/slideLayouts/slideLayout228.xml" ContentType="application/vnd.openxmlformats-officedocument.presentationml.slideLayout+xml"/>
  <Override PartName="/ppt/slideLayouts/slideLayout239.xml" ContentType="application/vnd.openxmlformats-officedocument.presentationml.slideLayout+xml"/>
  <Override PartName="/ppt/slideLayouts/slideLayout275.xml" ContentType="application/vnd.openxmlformats-officedocument.presentationml.slideLayout+xml"/>
  <Override PartName="/ppt/slideLayouts/slideLayout286.xml" ContentType="application/vnd.openxmlformats-officedocument.presentationml.slideLayout+xml"/>
  <Override PartName="/ppt/slideMasters/slideMaster14.xml" ContentType="application/vnd.openxmlformats-officedocument.presentationml.slideMaster+xml"/>
  <Override PartName="/ppt/slides/slide20.xml" ContentType="application/vnd.openxmlformats-officedocument.presentationml.slide+xml"/>
  <Override PartName="/ppt/slideLayouts/slideLayout30.xml" ContentType="application/vnd.openxmlformats-officedocument.presentationml.slideLayout+xml"/>
  <Override PartName="/ppt/slideLayouts/slideLayout130.xml" ContentType="application/vnd.openxmlformats-officedocument.presentationml.slideLayout+xml"/>
  <Override PartName="/ppt/slideLayouts/slideLayout217.xml" ContentType="application/vnd.openxmlformats-officedocument.presentationml.slideLayout+xml"/>
  <Override PartName="/ppt/slideLayouts/slideLayout264.xml" ContentType="application/vnd.openxmlformats-officedocument.presentationml.slideLayout+xml"/>
  <Override PartName="/ppt/theme/theme35.xml" ContentType="application/vnd.openxmlformats-officedocument.theme+xml"/>
  <Override PartName="/ppt/diagrams/layout4.xml" ContentType="application/vnd.openxmlformats-officedocument.drawingml.diagramLayout+xml"/>
  <Override PartName="/ppt/slideLayouts/slideLayout206.xml" ContentType="application/vnd.openxmlformats-officedocument.presentationml.slideLayout+xml"/>
  <Override PartName="/ppt/theme/theme24.xml" ContentType="application/vnd.openxmlformats-officedocument.theme+xml"/>
  <Override PartName="/ppt/slideLayouts/slideLayout253.xml" ContentType="application/vnd.openxmlformats-officedocument.presentationml.slideLayout+xml"/>
  <Override PartName="/ppt/notesSlides/notesSlide11.xml" ContentType="application/vnd.openxmlformats-officedocument.presentationml.notesSlide+xml"/>
  <Override PartName="/ppt/theme/theme13.xml" ContentType="application/vnd.openxmlformats-officedocument.theme+xml"/>
  <Override PartName="/ppt/slideLayouts/slideLayout179.xml" ContentType="application/vnd.openxmlformats-officedocument.presentationml.slideLayout+xml"/>
  <Override PartName="/ppt/slideLayouts/slideLayout231.xml" ContentType="application/vnd.openxmlformats-officedocument.presentationml.slideLayout+xml"/>
  <Override PartName="/ppt/slideLayouts/slideLayout242.xml" ContentType="application/vnd.openxmlformats-officedocument.presentationml.slideLayout+xml"/>
  <Override PartName="/ppt/slides/slide8.xml" ContentType="application/vnd.openxmlformats-officedocument.presentationml.slide+xml"/>
  <Override PartName="/ppt/slideLayouts/slideLayout68.xml" ContentType="application/vnd.openxmlformats-officedocument.presentationml.slideLayout+xml"/>
  <Override PartName="/ppt/slideLayouts/slideLayout79.xml" ContentType="application/vnd.openxmlformats-officedocument.presentationml.slideLayout+xml"/>
  <Override PartName="/ppt/slideLayouts/slideLayout168.xml" ContentType="application/vnd.openxmlformats-officedocument.presentationml.slideLayout+xml"/>
  <Override PartName="/ppt/slideLayouts/slideLayout220.xml" ContentType="application/vnd.openxmlformats-officedocument.presentationml.slideLayout+xml"/>
  <Override PartName="/ppt/slideMasters/slideMaster3.xml" ContentType="application/vnd.openxmlformats-officedocument.presentationml.slideMaster+xml"/>
  <Override PartName="/ppt/slideLayouts/slideLayout57.xml" ContentType="application/vnd.openxmlformats-officedocument.presentationml.slideLayout+xml"/>
  <Override PartName="/ppt/slideLayouts/slideLayout157.xml" ContentType="application/vnd.openxmlformats-officedocument.presentationml.slideLayout+xml"/>
  <Override PartName="/ppt/notesSlides/notesSlide2.xml" ContentType="application/vnd.openxmlformats-officedocument.presentationml.notesSlide+xml"/>
  <Override PartName="/ppt/slideLayouts/slideLayout135.xml" ContentType="application/vnd.openxmlformats-officedocument.presentationml.slideLayout+xml"/>
  <Override PartName="/ppt/slideLayouts/slideLayout182.xml" ContentType="application/vnd.openxmlformats-officedocument.presentationml.slideLayout+xml"/>
  <Override PartName="/ppt/slideMasters/slideMaster19.xml" ContentType="application/vnd.openxmlformats-officedocument.presentationml.slideMaster+xml"/>
  <Override PartName="/ppt/slideLayouts/slideLayout35.xml" ContentType="application/vnd.openxmlformats-officedocument.presentationml.slideLayout+xml"/>
  <Override PartName="/ppt/slideLayouts/slideLayout82.xml" ContentType="application/vnd.openxmlformats-officedocument.presentationml.slideLayout+xml"/>
  <Override PartName="/ppt/slideLayouts/slideLayout258.xml" ContentType="application/vnd.openxmlformats-officedocument.presentationml.slideLayout+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60.xml" ContentType="application/vnd.openxmlformats-officedocument.presentationml.slideLayout+xml"/>
  <Override PartName="/ppt/slideLayouts/slideLayout113.xml" ContentType="application/vnd.openxmlformats-officedocument.presentationml.slideLayout+xml"/>
  <Override PartName="/ppt/slideLayouts/slideLayout160.xml" ContentType="application/vnd.openxmlformats-officedocument.presentationml.slideLayout+xml"/>
  <Override PartName="/ppt/theme/theme18.xml" ContentType="application/vnd.openxmlformats-officedocument.theme+xml"/>
  <Override PartName="/ppt/tableStyles.xml" ContentType="application/vnd.openxmlformats-officedocument.presentationml.tableStyles+xml"/>
  <Override PartName="/ppt/slideLayouts/slideLayout236.xml" ContentType="application/vnd.openxmlformats-officedocument.presentationml.slideLayout+xml"/>
  <Override PartName="/ppt/slideLayouts/slideLayout283.xml" ContentType="application/vnd.openxmlformats-officedocument.presentationml.slideLayout+xml"/>
  <Override PartName="/ppt/slideMasters/slideMaster22.xml" ContentType="application/vnd.openxmlformats-officedocument.presentationml.slideMaster+xml"/>
  <Override PartName="/ppt/theme/theme21.xml" ContentType="application/vnd.openxmlformats-officedocument.theme+xml"/>
  <Override PartName="/ppt/slideLayouts/slideLayout198.xml" ContentType="application/vnd.openxmlformats-officedocument.presentationml.slideLayout+xml"/>
  <Override PartName="/ppt/slideLayouts/slideLayout214.xml" ContentType="application/vnd.openxmlformats-officedocument.presentationml.slideLayout+xml"/>
  <Override PartName="/ppt/slideLayouts/slideLayout261.xml" ContentType="application/vnd.openxmlformats-officedocument.presentationml.slideLayout+xml"/>
  <Override PartName="/ppt/diagrams/layout1.xml" ContentType="application/vnd.openxmlformats-officedocument.drawingml.diagramLayout+xml"/>
  <Override PartName="/ppt/slideLayouts/slideLayout98.xml" ContentType="application/vnd.openxmlformats-officedocument.presentationml.slideLayout+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76.xml" ContentType="application/vnd.openxmlformats-officedocument.presentationml.slideLayout+xml"/>
  <Override PartName="/ppt/slideLayouts/slideLayout129.xml" ContentType="application/vnd.openxmlformats-officedocument.presentationml.slideLayout+xml"/>
  <Override PartName="/ppt/slideLayouts/slideLayout176.xml" ContentType="application/vnd.openxmlformats-officedocument.presentationml.slideLayout+xml"/>
  <Override PartName="/ppt/diagrams/drawing3.xml" ContentType="application/vnd.ms-office.drawingml.diagramDrawing+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5" r:id="rId2"/>
    <p:sldMasterId id="2147483688" r:id="rId3"/>
    <p:sldMasterId id="2147483701" r:id="rId4"/>
    <p:sldMasterId id="2147483709" r:id="rId5"/>
    <p:sldMasterId id="2147483717" r:id="rId6"/>
    <p:sldMasterId id="2147483725" r:id="rId7"/>
    <p:sldMasterId id="2147483733" r:id="rId8"/>
    <p:sldMasterId id="2147483746" r:id="rId9"/>
    <p:sldMasterId id="2147483759" r:id="rId10"/>
    <p:sldMasterId id="2147483772" r:id="rId11"/>
    <p:sldMasterId id="2147483785" r:id="rId12"/>
    <p:sldMasterId id="2147483793" r:id="rId13"/>
    <p:sldMasterId id="2147483805" r:id="rId14"/>
    <p:sldMasterId id="2147483813" r:id="rId15"/>
    <p:sldMasterId id="2147483821" r:id="rId16"/>
    <p:sldMasterId id="2147483834" r:id="rId17"/>
    <p:sldMasterId id="2147483846" r:id="rId18"/>
    <p:sldMasterId id="2147483854" r:id="rId19"/>
    <p:sldMasterId id="2147483867" r:id="rId20"/>
    <p:sldMasterId id="2147483875" r:id="rId21"/>
    <p:sldMasterId id="2147483883" r:id="rId22"/>
    <p:sldMasterId id="2147483895" r:id="rId23"/>
    <p:sldMasterId id="2147483908" r:id="rId24"/>
    <p:sldMasterId id="2147483916" r:id="rId25"/>
    <p:sldMasterId id="2147483929" r:id="rId26"/>
    <p:sldMasterId id="2147483941" r:id="rId27"/>
    <p:sldMasterId id="2147483954" r:id="rId28"/>
    <p:sldMasterId id="2147483963" r:id="rId29"/>
    <p:sldMasterId id="2147483971" r:id="rId30"/>
    <p:sldMasterId id="2147483980" r:id="rId31"/>
    <p:sldMasterId id="2147483990" r:id="rId32"/>
    <p:sldMasterId id="2147483998" r:id="rId33"/>
  </p:sldMasterIdLst>
  <p:notesMasterIdLst>
    <p:notesMasterId r:id="rId58"/>
  </p:notesMasterIdLst>
  <p:handoutMasterIdLst>
    <p:handoutMasterId r:id="rId59"/>
  </p:handoutMasterIdLst>
  <p:sldIdLst>
    <p:sldId id="462" r:id="rId34"/>
    <p:sldId id="527" r:id="rId35"/>
    <p:sldId id="461" r:id="rId36"/>
    <p:sldId id="531" r:id="rId37"/>
    <p:sldId id="530" r:id="rId38"/>
    <p:sldId id="490" r:id="rId39"/>
    <p:sldId id="532" r:id="rId40"/>
    <p:sldId id="528" r:id="rId41"/>
    <p:sldId id="529" r:id="rId42"/>
    <p:sldId id="509" r:id="rId43"/>
    <p:sldId id="510" r:id="rId44"/>
    <p:sldId id="512" r:id="rId45"/>
    <p:sldId id="513" r:id="rId46"/>
    <p:sldId id="515" r:id="rId47"/>
    <p:sldId id="516" r:id="rId48"/>
    <p:sldId id="533" r:id="rId49"/>
    <p:sldId id="534" r:id="rId50"/>
    <p:sldId id="518" r:id="rId51"/>
    <p:sldId id="519" r:id="rId52"/>
    <p:sldId id="535" r:id="rId53"/>
    <p:sldId id="536" r:id="rId54"/>
    <p:sldId id="521" r:id="rId55"/>
    <p:sldId id="524" r:id="rId56"/>
    <p:sldId id="523" r:id="rId57"/>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F6F7"/>
    <a:srgbClr val="A9DE00"/>
    <a:srgbClr val="A9CBCE"/>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0933" autoAdjust="0"/>
  </p:normalViewPr>
  <p:slideViewPr>
    <p:cSldViewPr>
      <p:cViewPr>
        <p:scale>
          <a:sx n="75" d="100"/>
          <a:sy n="75" d="100"/>
        </p:scale>
        <p:origin x="-366" y="-72"/>
      </p:cViewPr>
      <p:guideLst>
        <p:guide orient="horz" pos="2160"/>
        <p:guide pos="2880"/>
      </p:guideLst>
    </p:cSldViewPr>
  </p:slideViewPr>
  <p:outlineViewPr>
    <p:cViewPr>
      <p:scale>
        <a:sx n="33" d="100"/>
        <a:sy n="33" d="100"/>
      </p:scale>
      <p:origin x="0" y="16722"/>
    </p:cViewPr>
  </p:outlineViewPr>
  <p:notesTextViewPr>
    <p:cViewPr>
      <p:scale>
        <a:sx n="100" d="100"/>
        <a:sy n="100" d="100"/>
      </p:scale>
      <p:origin x="0" y="0"/>
    </p:cViewPr>
  </p:notesTextViewPr>
  <p:sorterViewPr>
    <p:cViewPr>
      <p:scale>
        <a:sx n="99" d="100"/>
        <a:sy n="99" d="100"/>
      </p:scale>
      <p:origin x="0" y="4056"/>
    </p:cViewPr>
  </p:sorterViewPr>
  <p:notesViewPr>
    <p:cSldViewPr>
      <p:cViewPr>
        <p:scale>
          <a:sx n="100" d="100"/>
          <a:sy n="100" d="100"/>
        </p:scale>
        <p:origin x="-739" y="34"/>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slideMaster" Target="slideMasters/slideMaster26.xml"/><Relationship Id="rId39" Type="http://schemas.openxmlformats.org/officeDocument/2006/relationships/slide" Target="slides/slide6.xml"/><Relationship Id="rId21" Type="http://schemas.openxmlformats.org/officeDocument/2006/relationships/slideMaster" Target="slideMasters/slideMaster21.xml"/><Relationship Id="rId34" Type="http://schemas.openxmlformats.org/officeDocument/2006/relationships/slide" Target="slides/slide1.xml"/><Relationship Id="rId42" Type="http://schemas.openxmlformats.org/officeDocument/2006/relationships/slide" Target="slides/slide9.xml"/><Relationship Id="rId47" Type="http://schemas.openxmlformats.org/officeDocument/2006/relationships/slide" Target="slides/slide14.xml"/><Relationship Id="rId50" Type="http://schemas.openxmlformats.org/officeDocument/2006/relationships/slide" Target="slides/slide17.xml"/><Relationship Id="rId55" Type="http://schemas.openxmlformats.org/officeDocument/2006/relationships/slide" Target="slides/slide22.xml"/><Relationship Id="rId63" Type="http://schemas.openxmlformats.org/officeDocument/2006/relationships/tableStyles" Target="tableStyles.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Master" Target="slideMasters/slideMaster20.xml"/><Relationship Id="rId29" Type="http://schemas.openxmlformats.org/officeDocument/2006/relationships/slideMaster" Target="slideMasters/slideMaster29.xml"/><Relationship Id="rId41" Type="http://schemas.openxmlformats.org/officeDocument/2006/relationships/slide" Target="slides/slide8.xml"/><Relationship Id="rId54" Type="http://schemas.openxmlformats.org/officeDocument/2006/relationships/slide" Target="slides/slide21.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Master" Target="slideMasters/slideMaster24.xml"/><Relationship Id="rId32" Type="http://schemas.openxmlformats.org/officeDocument/2006/relationships/slideMaster" Target="slideMasters/slideMaster32.xml"/><Relationship Id="rId37" Type="http://schemas.openxmlformats.org/officeDocument/2006/relationships/slide" Target="slides/slide4.xml"/><Relationship Id="rId40" Type="http://schemas.openxmlformats.org/officeDocument/2006/relationships/slide" Target="slides/slide7.xml"/><Relationship Id="rId45" Type="http://schemas.openxmlformats.org/officeDocument/2006/relationships/slide" Target="slides/slide12.xml"/><Relationship Id="rId53" Type="http://schemas.openxmlformats.org/officeDocument/2006/relationships/slide" Target="slides/slide20.xml"/><Relationship Id="rId58"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Master" Target="slideMasters/slideMaster23.xml"/><Relationship Id="rId28" Type="http://schemas.openxmlformats.org/officeDocument/2006/relationships/slideMaster" Target="slideMasters/slideMaster28.xml"/><Relationship Id="rId36" Type="http://schemas.openxmlformats.org/officeDocument/2006/relationships/slide" Target="slides/slide3.xml"/><Relationship Id="rId49" Type="http://schemas.openxmlformats.org/officeDocument/2006/relationships/slide" Target="slides/slide16.xml"/><Relationship Id="rId57" Type="http://schemas.openxmlformats.org/officeDocument/2006/relationships/slide" Target="slides/slide24.xml"/><Relationship Id="rId61" Type="http://schemas.openxmlformats.org/officeDocument/2006/relationships/viewProps" Target="viewProps.xml"/><Relationship Id="rId10" Type="http://schemas.openxmlformats.org/officeDocument/2006/relationships/slideMaster" Target="slideMasters/slideMaster10.xml"/><Relationship Id="rId19" Type="http://schemas.openxmlformats.org/officeDocument/2006/relationships/slideMaster" Target="slideMasters/slideMaster19.xml"/><Relationship Id="rId31" Type="http://schemas.openxmlformats.org/officeDocument/2006/relationships/slideMaster" Target="slideMasters/slideMaster31.xml"/><Relationship Id="rId44" Type="http://schemas.openxmlformats.org/officeDocument/2006/relationships/slide" Target="slides/slide11.xml"/><Relationship Id="rId52" Type="http://schemas.openxmlformats.org/officeDocument/2006/relationships/slide" Target="slides/slide19.xml"/><Relationship Id="rId60"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Master" Target="slideMasters/slideMaster22.xml"/><Relationship Id="rId27" Type="http://schemas.openxmlformats.org/officeDocument/2006/relationships/slideMaster" Target="slideMasters/slideMaster27.xml"/><Relationship Id="rId30" Type="http://schemas.openxmlformats.org/officeDocument/2006/relationships/slideMaster" Target="slideMasters/slideMaster30.xml"/><Relationship Id="rId35" Type="http://schemas.openxmlformats.org/officeDocument/2006/relationships/slide" Target="slides/slide2.xml"/><Relationship Id="rId43" Type="http://schemas.openxmlformats.org/officeDocument/2006/relationships/slide" Target="slides/slide10.xml"/><Relationship Id="rId48" Type="http://schemas.openxmlformats.org/officeDocument/2006/relationships/slide" Target="slides/slide15.xml"/><Relationship Id="rId56" Type="http://schemas.openxmlformats.org/officeDocument/2006/relationships/slide" Target="slides/slide23.xml"/><Relationship Id="rId8" Type="http://schemas.openxmlformats.org/officeDocument/2006/relationships/slideMaster" Target="slideMasters/slideMaster8.xml"/><Relationship Id="rId51" Type="http://schemas.openxmlformats.org/officeDocument/2006/relationships/slide" Target="slides/slide18.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Master" Target="slideMasters/slideMaster25.xml"/><Relationship Id="rId33" Type="http://schemas.openxmlformats.org/officeDocument/2006/relationships/slideMaster" Target="slideMasters/slideMaster33.xml"/><Relationship Id="rId38" Type="http://schemas.openxmlformats.org/officeDocument/2006/relationships/slide" Target="slides/slide5.xml"/><Relationship Id="rId46" Type="http://schemas.openxmlformats.org/officeDocument/2006/relationships/slide" Target="slides/slide13.xml"/><Relationship Id="rId59"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7A012F-0F96-48BA-AE7E-30BAEC9EF3A8}" type="doc">
      <dgm:prSet loTypeId="urn:microsoft.com/office/officeart/2005/8/layout/hList3" loCatId="list" qsTypeId="urn:microsoft.com/office/officeart/2005/8/quickstyle/simple1#1" qsCatId="simple" csTypeId="urn:microsoft.com/office/officeart/2005/8/colors/accent1_1" csCatId="accent1" phldr="1"/>
      <dgm:spPr/>
      <dgm:t>
        <a:bodyPr/>
        <a:lstStyle/>
        <a:p>
          <a:endParaRPr lang="en-US"/>
        </a:p>
      </dgm:t>
    </dgm:pt>
    <dgm:pt modelId="{21D105D8-A419-465D-9250-8BD7FCAB1767}">
      <dgm:prSet phldrT="[Text]" custT="1"/>
      <dgm:spPr>
        <a:xfrm>
          <a:off x="0" y="264841"/>
          <a:ext cx="4038600" cy="408262"/>
        </a:xfrm>
        <a:solidFill>
          <a:srgbClr val="BBE0E3">
            <a:shade val="80000"/>
            <a:hueOff val="0"/>
            <a:satOff val="0"/>
            <a:lumOff val="0"/>
            <a:alphaOff val="0"/>
          </a:srgbClr>
        </a:solidFill>
        <a:ln>
          <a:noFill/>
        </a:ln>
        <a:effectLst/>
      </dgm:spPr>
      <dgm:t>
        <a:bodyPr/>
        <a:lstStyle/>
        <a:p>
          <a:r>
            <a:rPr lang="en-US" sz="1800" b="1" dirty="0" smtClean="0">
              <a:solidFill>
                <a:srgbClr val="000000">
                  <a:lumMod val="75000"/>
                  <a:lumOff val="25000"/>
                </a:srgbClr>
              </a:solidFill>
              <a:latin typeface="Calibri" pitchFamily="34" charset="0"/>
              <a:ea typeface="+mn-ea"/>
              <a:cs typeface="Calibri" pitchFamily="34" charset="0"/>
            </a:rPr>
            <a:t>Medicaid </a:t>
          </a:r>
          <a:endParaRPr lang="en-US" sz="1800" b="1" dirty="0">
            <a:solidFill>
              <a:srgbClr val="000000">
                <a:lumMod val="75000"/>
                <a:lumOff val="25000"/>
              </a:srgbClr>
            </a:solidFill>
            <a:latin typeface="Calibri" pitchFamily="34" charset="0"/>
            <a:ea typeface="+mn-ea"/>
            <a:cs typeface="Calibri" pitchFamily="34" charset="0"/>
          </a:endParaRPr>
        </a:p>
      </dgm:t>
    </dgm:pt>
    <dgm:pt modelId="{E4F1E112-4856-43D2-9676-0FD20BB7BBDD}" type="parTrans" cxnId="{2A171848-57AC-4E63-9CDC-39B957C54C69}">
      <dgm:prSet/>
      <dgm:spPr/>
      <dgm:t>
        <a:bodyPr/>
        <a:lstStyle/>
        <a:p>
          <a:endParaRPr lang="en-US"/>
        </a:p>
      </dgm:t>
    </dgm:pt>
    <dgm:pt modelId="{81ACD469-3AE5-4DD5-B8D9-ADB049F5978D}" type="sibTrans" cxnId="{2A171848-57AC-4E63-9CDC-39B957C54C69}">
      <dgm:prSet/>
      <dgm:spPr/>
      <dgm:t>
        <a:bodyPr/>
        <a:lstStyle/>
        <a:p>
          <a:endParaRPr lang="en-US"/>
        </a:p>
      </dgm:t>
    </dgm:pt>
    <dgm:pt modelId="{3C96A3D2-D582-4AE2-B17C-2E989B5A44C9}">
      <dgm:prSet phldrT="[Text]" custT="1"/>
      <dgm:spPr>
        <a:xfrm>
          <a:off x="0" y="645057"/>
          <a:ext cx="2019300" cy="3964596"/>
        </a:xfrm>
        <a:solidFill>
          <a:srgbClr val="FFFFFF">
            <a:hueOff val="0"/>
            <a:satOff val="0"/>
            <a:lumOff val="0"/>
            <a:alphaOff val="0"/>
          </a:srgbClr>
        </a:solidFill>
        <a:ln w="25400" cap="flat" cmpd="sng" algn="ctr">
          <a:solidFill>
            <a:srgbClr val="BBE0E3">
              <a:shade val="80000"/>
              <a:hueOff val="0"/>
              <a:satOff val="0"/>
              <a:lumOff val="0"/>
              <a:alphaOff val="0"/>
            </a:srgbClr>
          </a:solidFill>
          <a:prstDash val="solid"/>
        </a:ln>
        <a:effectLst/>
      </dgm:spPr>
      <dgm:t>
        <a:bodyPr tIns="91440" rIns="54864" anchor="t"/>
        <a:lstStyle/>
        <a:p>
          <a:pPr algn="ctr">
            <a:spcAft>
              <a:spcPct val="35000"/>
            </a:spcAft>
          </a:pPr>
          <a:r>
            <a:rPr lang="en-US" sz="1400" b="1" dirty="0" smtClean="0">
              <a:solidFill>
                <a:srgbClr val="000000"/>
              </a:solidFill>
              <a:latin typeface="Calibri" pitchFamily="34" charset="0"/>
              <a:ea typeface="+mn-ea"/>
              <a:cs typeface="+mn-cs"/>
            </a:rPr>
            <a:t>MassHealth </a:t>
          </a:r>
        </a:p>
        <a:p>
          <a:pPr algn="ctr">
            <a:spcAft>
              <a:spcPct val="35000"/>
            </a:spcAft>
          </a:pPr>
          <a:r>
            <a:rPr lang="en-US" sz="1400" b="0" i="1" u="none" dirty="0" smtClean="0">
              <a:solidFill>
                <a:srgbClr val="000000"/>
              </a:solidFill>
              <a:latin typeface="Calibri" pitchFamily="34" charset="0"/>
              <a:ea typeface="+mn-ea"/>
              <a:cs typeface="+mn-cs"/>
            </a:rPr>
            <a:t>Current MassHealth </a:t>
          </a:r>
          <a:endParaRPr lang="en-US" sz="1400" b="1" dirty="0" smtClean="0">
            <a:solidFill>
              <a:srgbClr val="000000"/>
            </a:solidFill>
            <a:latin typeface="Calibri" pitchFamily="34" charset="0"/>
            <a:ea typeface="+mn-ea"/>
            <a:cs typeface="+mn-cs"/>
          </a:endParaRPr>
        </a:p>
        <a:p>
          <a:pPr algn="l">
            <a:spcAft>
              <a:spcPct val="35000"/>
            </a:spcAft>
          </a:pPr>
          <a:endParaRPr lang="en-US" sz="1400" b="0" i="1" u="none" dirty="0" smtClean="0">
            <a:solidFill>
              <a:srgbClr val="000000"/>
            </a:solidFill>
            <a:latin typeface="Calibri" pitchFamily="34" charset="0"/>
            <a:ea typeface="+mn-ea"/>
            <a:cs typeface="+mn-cs"/>
          </a:endParaRPr>
        </a:p>
        <a:p>
          <a:pPr algn="l">
            <a:spcAft>
              <a:spcPct val="35000"/>
            </a:spcAft>
          </a:pPr>
          <a:r>
            <a:rPr lang="en-US" sz="1400" b="0" i="0" u="none" dirty="0" smtClean="0">
              <a:solidFill>
                <a:srgbClr val="000000"/>
              </a:solidFill>
              <a:latin typeface="Calibri" pitchFamily="34" charset="0"/>
              <a:ea typeface="+mn-ea"/>
              <a:cs typeface="+mn-cs"/>
            </a:rPr>
            <a:t>MassHealth Standard, CommonHealth, Family Assistance, Premium Assistance, Limited, CMSP</a:t>
          </a:r>
        </a:p>
        <a:p>
          <a:pPr algn="l">
            <a:spcAft>
              <a:spcPct val="35000"/>
            </a:spcAft>
          </a:pPr>
          <a:endParaRPr lang="en-US" sz="1400" b="0" i="1" u="none" dirty="0" smtClean="0">
            <a:solidFill>
              <a:srgbClr val="000000"/>
            </a:solidFill>
            <a:latin typeface="Calibri" pitchFamily="34" charset="0"/>
            <a:ea typeface="+mn-ea"/>
            <a:cs typeface="+mn-cs"/>
          </a:endParaRPr>
        </a:p>
        <a:p>
          <a:pPr algn="l">
            <a:spcAft>
              <a:spcPct val="35000"/>
            </a:spcAft>
          </a:pPr>
          <a:r>
            <a:rPr lang="en-US" sz="1400" dirty="0" smtClean="0">
              <a:solidFill>
                <a:srgbClr val="000000"/>
              </a:solidFill>
              <a:latin typeface="Calibri" pitchFamily="34" charset="0"/>
              <a:ea typeface="+mn-ea"/>
              <a:cs typeface="+mn-cs"/>
            </a:rPr>
            <a:t>Some groups newly eligible for MassHealth Standard: </a:t>
          </a:r>
        </a:p>
        <a:p>
          <a:pPr algn="l">
            <a:spcAft>
              <a:spcPct val="35000"/>
            </a:spcAft>
          </a:pPr>
          <a:r>
            <a:rPr lang="en-US" sz="1300" dirty="0" smtClean="0">
              <a:solidFill>
                <a:srgbClr val="000000"/>
              </a:solidFill>
              <a:latin typeface="Calibri" pitchFamily="34" charset="0"/>
              <a:ea typeface="+mn-ea"/>
              <a:cs typeface="+mn-cs"/>
            </a:rPr>
            <a:t>- age 19-20 to 150% FPL</a:t>
          </a:r>
        </a:p>
        <a:p>
          <a:pPr algn="l">
            <a:spcAft>
              <a:spcPct val="35000"/>
            </a:spcAft>
          </a:pPr>
          <a:r>
            <a:rPr lang="en-US" sz="1300" dirty="0" smtClean="0">
              <a:solidFill>
                <a:srgbClr val="000000"/>
              </a:solidFill>
              <a:latin typeface="Calibri" pitchFamily="34" charset="0"/>
              <a:ea typeface="+mn-ea"/>
              <a:cs typeface="+mn-cs"/>
            </a:rPr>
            <a:t>- DMH clients on Basic</a:t>
          </a:r>
        </a:p>
        <a:p>
          <a:pPr algn="l">
            <a:spcAft>
              <a:spcPct val="35000"/>
            </a:spcAft>
          </a:pPr>
          <a:r>
            <a:rPr lang="en-US" sz="1300" dirty="0" smtClean="0">
              <a:solidFill>
                <a:srgbClr val="000000"/>
              </a:solidFill>
              <a:latin typeface="Calibri" pitchFamily="34" charset="0"/>
              <a:ea typeface="+mn-ea"/>
              <a:cs typeface="+mn-cs"/>
            </a:rPr>
            <a:t>- BCCTP &lt; 133% FPL</a:t>
          </a:r>
        </a:p>
        <a:p>
          <a:pPr algn="l">
            <a:spcAft>
              <a:spcPct val="35000"/>
            </a:spcAft>
          </a:pPr>
          <a:r>
            <a:rPr lang="en-US" sz="1300" dirty="0" smtClean="0">
              <a:solidFill>
                <a:srgbClr val="000000"/>
              </a:solidFill>
              <a:latin typeface="Calibri" pitchFamily="34" charset="0"/>
              <a:ea typeface="+mn-ea"/>
              <a:cs typeface="+mn-cs"/>
            </a:rPr>
            <a:t>- HIV+ &lt; 133% FPL</a:t>
          </a:r>
          <a:endParaRPr lang="en-US" sz="1300" dirty="0" smtClean="0">
            <a:latin typeface="Calibri" pitchFamily="34" charset="0"/>
            <a:cs typeface="Calibri" pitchFamily="34" charset="0"/>
          </a:endParaRPr>
        </a:p>
        <a:p>
          <a:pPr algn="l">
            <a:spcAft>
              <a:spcPct val="35000"/>
            </a:spcAft>
          </a:pPr>
          <a:endParaRPr lang="en-US" sz="1300" dirty="0" smtClean="0">
            <a:latin typeface="Calibri" pitchFamily="34" charset="0"/>
            <a:cs typeface="Calibri" pitchFamily="34" charset="0"/>
          </a:endParaRPr>
        </a:p>
        <a:p>
          <a:pPr algn="l">
            <a:spcAft>
              <a:spcPct val="35000"/>
            </a:spcAft>
          </a:pPr>
          <a:r>
            <a:rPr lang="en-US" sz="1300" b="1" i="1" dirty="0" smtClean="0">
              <a:latin typeface="Calibri" pitchFamily="34" charset="0"/>
              <a:cs typeface="Calibri" pitchFamily="34" charset="0"/>
            </a:rPr>
            <a:t>MassHealth Essential and Basic are eliminated.</a:t>
          </a:r>
          <a:endParaRPr lang="en-US" sz="1300" b="1" i="1" dirty="0" smtClean="0">
            <a:solidFill>
              <a:srgbClr val="000000"/>
            </a:solidFill>
            <a:latin typeface="Calibri" pitchFamily="34" charset="0"/>
            <a:ea typeface="+mn-ea"/>
            <a:cs typeface="+mn-cs"/>
          </a:endParaRPr>
        </a:p>
      </dgm:t>
    </dgm:pt>
    <dgm:pt modelId="{3EF402F0-28A5-49BF-BDFA-19F4F94FFEC3}" type="parTrans" cxnId="{F92B6A22-DC63-4C3D-B3C5-CA33A3E08CD4}">
      <dgm:prSet/>
      <dgm:spPr/>
      <dgm:t>
        <a:bodyPr/>
        <a:lstStyle/>
        <a:p>
          <a:endParaRPr lang="en-US"/>
        </a:p>
      </dgm:t>
    </dgm:pt>
    <dgm:pt modelId="{7815EEC4-E93D-4676-9729-90CD1151938B}" type="sibTrans" cxnId="{F92B6A22-DC63-4C3D-B3C5-CA33A3E08CD4}">
      <dgm:prSet/>
      <dgm:spPr/>
      <dgm:t>
        <a:bodyPr/>
        <a:lstStyle/>
        <a:p>
          <a:endParaRPr lang="en-US"/>
        </a:p>
      </dgm:t>
    </dgm:pt>
    <dgm:pt modelId="{60DF532C-E906-4289-8501-001591ADC71B}">
      <dgm:prSet phldrT="[Text]" custT="1"/>
      <dgm:spPr>
        <a:xfrm>
          <a:off x="2019300" y="645057"/>
          <a:ext cx="2019300" cy="3964596"/>
        </a:xfrm>
        <a:solidFill>
          <a:srgbClr val="FFFFFF">
            <a:hueOff val="0"/>
            <a:satOff val="0"/>
            <a:lumOff val="0"/>
            <a:alphaOff val="0"/>
          </a:srgbClr>
        </a:solidFill>
        <a:ln w="25400" cap="flat" cmpd="sng" algn="ctr">
          <a:solidFill>
            <a:srgbClr val="BBE0E3">
              <a:shade val="80000"/>
              <a:hueOff val="0"/>
              <a:satOff val="0"/>
              <a:lumOff val="0"/>
              <a:alphaOff val="0"/>
            </a:srgbClr>
          </a:solidFill>
          <a:prstDash val="solid"/>
        </a:ln>
        <a:effectLst/>
      </dgm:spPr>
      <dgm:t>
        <a:bodyPr tIns="91440" anchor="t"/>
        <a:lstStyle/>
        <a:p>
          <a:pPr algn="ctr"/>
          <a:r>
            <a:rPr lang="en-US" sz="1400" b="1" dirty="0" smtClean="0">
              <a:solidFill>
                <a:srgbClr val="000000"/>
              </a:solidFill>
              <a:latin typeface="Calibri" pitchFamily="34" charset="0"/>
              <a:ea typeface="+mn-ea"/>
              <a:cs typeface="+mn-cs"/>
            </a:rPr>
            <a:t>MassHealth CarePlus</a:t>
          </a:r>
        </a:p>
        <a:p>
          <a:pPr algn="ctr"/>
          <a:r>
            <a:rPr lang="en-US" sz="1400" b="0" i="1" dirty="0" smtClean="0">
              <a:solidFill>
                <a:srgbClr val="000000"/>
              </a:solidFill>
              <a:latin typeface="Calibri" pitchFamily="34" charset="0"/>
              <a:ea typeface="+mn-ea"/>
              <a:cs typeface="+mn-cs"/>
            </a:rPr>
            <a:t>New category</a:t>
          </a:r>
          <a:endParaRPr lang="en-US" sz="1400" b="1" dirty="0" smtClean="0">
            <a:solidFill>
              <a:srgbClr val="000000"/>
            </a:solidFill>
            <a:latin typeface="Calibri" pitchFamily="34" charset="0"/>
            <a:ea typeface="+mn-ea"/>
            <a:cs typeface="+mn-cs"/>
          </a:endParaRPr>
        </a:p>
        <a:p>
          <a:pPr algn="ctr"/>
          <a:endParaRPr lang="en-US" sz="1400" dirty="0" smtClean="0">
            <a:solidFill>
              <a:srgbClr val="000000"/>
            </a:solidFill>
            <a:latin typeface="Calibri" pitchFamily="34" charset="0"/>
            <a:ea typeface="+mn-ea"/>
            <a:cs typeface="+mn-cs"/>
          </a:endParaRPr>
        </a:p>
        <a:p>
          <a:pPr algn="l"/>
          <a:r>
            <a:rPr lang="en-US" sz="1400" dirty="0" smtClean="0">
              <a:solidFill>
                <a:srgbClr val="000000"/>
              </a:solidFill>
              <a:latin typeface="Calibri" pitchFamily="34" charset="0"/>
            </a:rPr>
            <a:t>Adults &lt; 133% FPL who are now eligible for MassHealth based on income alone</a:t>
          </a:r>
        </a:p>
        <a:p>
          <a:pPr algn="l"/>
          <a:endParaRPr lang="en-US" sz="1400" dirty="0" smtClean="0">
            <a:solidFill>
              <a:srgbClr val="000000"/>
            </a:solidFill>
            <a:latin typeface="Calibri" pitchFamily="34" charset="0"/>
          </a:endParaRPr>
        </a:p>
        <a:p>
          <a:pPr algn="l"/>
          <a:endParaRPr lang="en-US" sz="1000" dirty="0" smtClean="0">
            <a:solidFill>
              <a:srgbClr val="000000"/>
            </a:solidFill>
            <a:latin typeface="Calibri" pitchFamily="34" charset="0"/>
          </a:endParaRPr>
        </a:p>
        <a:p>
          <a:pPr algn="l"/>
          <a:r>
            <a:rPr lang="en-US" sz="1400" dirty="0" smtClean="0">
              <a:solidFill>
                <a:srgbClr val="000000"/>
              </a:solidFill>
              <a:latin typeface="Calibri" pitchFamily="34" charset="0"/>
            </a:rPr>
            <a:t>Includes MassHealth Essential, Basic, Commonwealth Care &lt; 133% FPL. </a:t>
          </a:r>
          <a:endParaRPr lang="en-US" sz="1400" dirty="0" smtClean="0">
            <a:solidFill>
              <a:srgbClr val="000000"/>
            </a:solidFill>
            <a:latin typeface="Calibri" pitchFamily="34" charset="0"/>
            <a:ea typeface="+mn-ea"/>
            <a:cs typeface="Calibri" pitchFamily="34" charset="0"/>
          </a:endParaRPr>
        </a:p>
        <a:p>
          <a:pPr algn="l"/>
          <a:r>
            <a:rPr lang="en-US" sz="1400" dirty="0" smtClean="0">
              <a:solidFill>
                <a:srgbClr val="000000"/>
              </a:solidFill>
              <a:latin typeface="Calibri" pitchFamily="34" charset="0"/>
              <a:ea typeface="+mn-ea"/>
              <a:cs typeface="Calibri" pitchFamily="34" charset="0"/>
            </a:rPr>
            <a:t> </a:t>
          </a:r>
          <a:endParaRPr lang="en-US" sz="1400" dirty="0">
            <a:solidFill>
              <a:srgbClr val="000000">
                <a:hueOff val="0"/>
                <a:satOff val="0"/>
                <a:lumOff val="0"/>
                <a:alphaOff val="0"/>
              </a:srgbClr>
            </a:solidFill>
            <a:latin typeface="Calibri" pitchFamily="34" charset="0"/>
            <a:ea typeface="+mn-ea"/>
            <a:cs typeface="Calibri" pitchFamily="34" charset="0"/>
          </a:endParaRPr>
        </a:p>
      </dgm:t>
    </dgm:pt>
    <dgm:pt modelId="{8C473077-0879-4E80-B66B-778B24080B67}" type="parTrans" cxnId="{7FAAF618-3A5B-4F5A-9DC3-7336685AF9E9}">
      <dgm:prSet/>
      <dgm:spPr/>
      <dgm:t>
        <a:bodyPr/>
        <a:lstStyle/>
        <a:p>
          <a:endParaRPr lang="en-US"/>
        </a:p>
      </dgm:t>
    </dgm:pt>
    <dgm:pt modelId="{12AC9484-ADC4-4E79-B368-0C7BF5083B1C}" type="sibTrans" cxnId="{7FAAF618-3A5B-4F5A-9DC3-7336685AF9E9}">
      <dgm:prSet/>
      <dgm:spPr/>
      <dgm:t>
        <a:bodyPr/>
        <a:lstStyle/>
        <a:p>
          <a:endParaRPr lang="en-US"/>
        </a:p>
      </dgm:t>
    </dgm:pt>
    <dgm:pt modelId="{1F52BD00-586F-4AA4-A973-A5853B56EDC4}" type="pres">
      <dgm:prSet presAssocID="{087A012F-0F96-48BA-AE7E-30BAEC9EF3A8}" presName="composite" presStyleCnt="0">
        <dgm:presLayoutVars>
          <dgm:chMax val="1"/>
          <dgm:dir/>
          <dgm:resizeHandles val="exact"/>
        </dgm:presLayoutVars>
      </dgm:prSet>
      <dgm:spPr/>
      <dgm:t>
        <a:bodyPr/>
        <a:lstStyle/>
        <a:p>
          <a:endParaRPr lang="en-US"/>
        </a:p>
      </dgm:t>
    </dgm:pt>
    <dgm:pt modelId="{C2D79D20-3EEE-49E8-993E-C57F9DA1170E}" type="pres">
      <dgm:prSet presAssocID="{21D105D8-A419-465D-9250-8BD7FCAB1767}" presName="roof" presStyleLbl="dkBgShp" presStyleIdx="0" presStyleCnt="2" custScaleY="28348" custLinFactNeighborY="5131"/>
      <dgm:spPr>
        <a:prstGeom prst="rect">
          <a:avLst/>
        </a:prstGeom>
      </dgm:spPr>
      <dgm:t>
        <a:bodyPr/>
        <a:lstStyle/>
        <a:p>
          <a:endParaRPr lang="en-US"/>
        </a:p>
      </dgm:t>
    </dgm:pt>
    <dgm:pt modelId="{78C12635-DEF1-4189-A4F4-A9572A6D13D8}" type="pres">
      <dgm:prSet presAssocID="{21D105D8-A419-465D-9250-8BD7FCAB1767}" presName="pillars" presStyleCnt="0"/>
      <dgm:spPr/>
      <dgm:t>
        <a:bodyPr/>
        <a:lstStyle/>
        <a:p>
          <a:endParaRPr lang="en-US"/>
        </a:p>
      </dgm:t>
    </dgm:pt>
    <dgm:pt modelId="{07B31C85-2D36-4301-8691-53AD651748D0}" type="pres">
      <dgm:prSet presAssocID="{21D105D8-A419-465D-9250-8BD7FCAB1767}" presName="pillar1" presStyleLbl="node1" presStyleIdx="0" presStyleCnt="2" custScaleY="129102">
        <dgm:presLayoutVars>
          <dgm:bulletEnabled val="1"/>
        </dgm:presLayoutVars>
      </dgm:prSet>
      <dgm:spPr>
        <a:prstGeom prst="rect">
          <a:avLst/>
        </a:prstGeom>
      </dgm:spPr>
      <dgm:t>
        <a:bodyPr/>
        <a:lstStyle/>
        <a:p>
          <a:endParaRPr lang="en-US"/>
        </a:p>
      </dgm:t>
    </dgm:pt>
    <dgm:pt modelId="{D7464A44-949C-40C0-93D4-BFB3DCC823AA}" type="pres">
      <dgm:prSet presAssocID="{60DF532C-E906-4289-8501-001591ADC71B}" presName="pillarX" presStyleLbl="node1" presStyleIdx="1" presStyleCnt="2" custScaleY="127842" custLinFactNeighborY="-1127">
        <dgm:presLayoutVars>
          <dgm:bulletEnabled val="1"/>
        </dgm:presLayoutVars>
      </dgm:prSet>
      <dgm:spPr>
        <a:prstGeom prst="rect">
          <a:avLst/>
        </a:prstGeom>
      </dgm:spPr>
      <dgm:t>
        <a:bodyPr/>
        <a:lstStyle/>
        <a:p>
          <a:endParaRPr lang="en-US"/>
        </a:p>
      </dgm:t>
    </dgm:pt>
    <dgm:pt modelId="{FEEFB52A-7C8B-481B-872C-36489476A6AF}" type="pres">
      <dgm:prSet presAssocID="{21D105D8-A419-465D-9250-8BD7FCAB1767}" presName="base" presStyleLbl="dkBgShp" presStyleIdx="1" presStyleCnt="2" custFlipVert="1" custScaleY="88884" custLinFactNeighborY="44850"/>
      <dgm:spPr>
        <a:xfrm flipV="1">
          <a:off x="0" y="4308936"/>
          <a:ext cx="4038600" cy="298687"/>
        </a:xfrm>
        <a:prstGeom prst="rect">
          <a:avLst/>
        </a:prstGeom>
        <a:solidFill>
          <a:srgbClr val="BBE0E3">
            <a:shade val="80000"/>
            <a:hueOff val="0"/>
            <a:satOff val="0"/>
            <a:lumOff val="0"/>
            <a:alphaOff val="0"/>
          </a:srgbClr>
        </a:solidFill>
        <a:ln>
          <a:noFill/>
        </a:ln>
        <a:effectLst/>
      </dgm:spPr>
      <dgm:t>
        <a:bodyPr/>
        <a:lstStyle/>
        <a:p>
          <a:endParaRPr lang="en-US"/>
        </a:p>
      </dgm:t>
    </dgm:pt>
  </dgm:ptLst>
  <dgm:cxnLst>
    <dgm:cxn modelId="{F92B6A22-DC63-4C3D-B3C5-CA33A3E08CD4}" srcId="{21D105D8-A419-465D-9250-8BD7FCAB1767}" destId="{3C96A3D2-D582-4AE2-B17C-2E989B5A44C9}" srcOrd="0" destOrd="0" parTransId="{3EF402F0-28A5-49BF-BDFA-19F4F94FFEC3}" sibTransId="{7815EEC4-E93D-4676-9729-90CD1151938B}"/>
    <dgm:cxn modelId="{8B7251A4-1E15-4030-B34E-E68BA7979813}" type="presOf" srcId="{60DF532C-E906-4289-8501-001591ADC71B}" destId="{D7464A44-949C-40C0-93D4-BFB3DCC823AA}" srcOrd="0" destOrd="0" presId="urn:microsoft.com/office/officeart/2005/8/layout/hList3"/>
    <dgm:cxn modelId="{2A171848-57AC-4E63-9CDC-39B957C54C69}" srcId="{087A012F-0F96-48BA-AE7E-30BAEC9EF3A8}" destId="{21D105D8-A419-465D-9250-8BD7FCAB1767}" srcOrd="0" destOrd="0" parTransId="{E4F1E112-4856-43D2-9676-0FD20BB7BBDD}" sibTransId="{81ACD469-3AE5-4DD5-B8D9-ADB049F5978D}"/>
    <dgm:cxn modelId="{E32D99DF-C302-4EF7-9703-2FC081ACECAA}" type="presOf" srcId="{21D105D8-A419-465D-9250-8BD7FCAB1767}" destId="{C2D79D20-3EEE-49E8-993E-C57F9DA1170E}" srcOrd="0" destOrd="0" presId="urn:microsoft.com/office/officeart/2005/8/layout/hList3"/>
    <dgm:cxn modelId="{7FAAF618-3A5B-4F5A-9DC3-7336685AF9E9}" srcId="{21D105D8-A419-465D-9250-8BD7FCAB1767}" destId="{60DF532C-E906-4289-8501-001591ADC71B}" srcOrd="1" destOrd="0" parTransId="{8C473077-0879-4E80-B66B-778B24080B67}" sibTransId="{12AC9484-ADC4-4E79-B368-0C7BF5083B1C}"/>
    <dgm:cxn modelId="{5FD98220-2BCB-4CD9-B66A-0297997DC263}" type="presOf" srcId="{087A012F-0F96-48BA-AE7E-30BAEC9EF3A8}" destId="{1F52BD00-586F-4AA4-A973-A5853B56EDC4}" srcOrd="0" destOrd="0" presId="urn:microsoft.com/office/officeart/2005/8/layout/hList3"/>
    <dgm:cxn modelId="{00F1166B-134E-4AF1-B45E-2AD79DBEDB33}" type="presOf" srcId="{3C96A3D2-D582-4AE2-B17C-2E989B5A44C9}" destId="{07B31C85-2D36-4301-8691-53AD651748D0}" srcOrd="0" destOrd="0" presId="urn:microsoft.com/office/officeart/2005/8/layout/hList3"/>
    <dgm:cxn modelId="{A9EF4CA4-1158-4CFF-BCC2-6B99FA2F483E}" type="presParOf" srcId="{1F52BD00-586F-4AA4-A973-A5853B56EDC4}" destId="{C2D79D20-3EEE-49E8-993E-C57F9DA1170E}" srcOrd="0" destOrd="0" presId="urn:microsoft.com/office/officeart/2005/8/layout/hList3"/>
    <dgm:cxn modelId="{13D0514D-C6D0-4D7A-A1C4-E3D4AC02BF22}" type="presParOf" srcId="{1F52BD00-586F-4AA4-A973-A5853B56EDC4}" destId="{78C12635-DEF1-4189-A4F4-A9572A6D13D8}" srcOrd="1" destOrd="0" presId="urn:microsoft.com/office/officeart/2005/8/layout/hList3"/>
    <dgm:cxn modelId="{8B204ABC-0CF7-4DAE-A171-6412A5ECD726}" type="presParOf" srcId="{78C12635-DEF1-4189-A4F4-A9572A6D13D8}" destId="{07B31C85-2D36-4301-8691-53AD651748D0}" srcOrd="0" destOrd="0" presId="urn:microsoft.com/office/officeart/2005/8/layout/hList3"/>
    <dgm:cxn modelId="{BAC24BF0-1CF8-41E4-88D2-52E4805D2691}" type="presParOf" srcId="{78C12635-DEF1-4189-A4F4-A9572A6D13D8}" destId="{D7464A44-949C-40C0-93D4-BFB3DCC823AA}" srcOrd="1" destOrd="0" presId="urn:microsoft.com/office/officeart/2005/8/layout/hList3"/>
    <dgm:cxn modelId="{F0CE2754-BA8C-4A22-9AA4-3B063DB8537D}" type="presParOf" srcId="{1F52BD00-586F-4AA4-A973-A5853B56EDC4}" destId="{FEEFB52A-7C8B-481B-872C-36489476A6AF}" srcOrd="2" destOrd="0" presId="urn:microsoft.com/office/officeart/2005/8/layout/hList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87A012F-0F96-48BA-AE7E-30BAEC9EF3A8}" type="doc">
      <dgm:prSet loTypeId="urn:microsoft.com/office/officeart/2005/8/layout/hList3" loCatId="list" qsTypeId="urn:microsoft.com/office/officeart/2005/8/quickstyle/simple1#2" qsCatId="simple" csTypeId="urn:microsoft.com/office/officeart/2005/8/colors/accent1_1" csCatId="accent1" phldr="1"/>
      <dgm:spPr/>
      <dgm:t>
        <a:bodyPr/>
        <a:lstStyle/>
        <a:p>
          <a:endParaRPr lang="en-US"/>
        </a:p>
      </dgm:t>
    </dgm:pt>
    <dgm:pt modelId="{21D105D8-A419-465D-9250-8BD7FCAB1767}">
      <dgm:prSet phldrT="[Text]" custT="1"/>
      <dgm:spPr>
        <a:xfrm>
          <a:off x="0" y="221711"/>
          <a:ext cx="4038600" cy="387883"/>
        </a:xfrm>
        <a:solidFill>
          <a:srgbClr val="BBE0E3">
            <a:shade val="80000"/>
            <a:hueOff val="0"/>
            <a:satOff val="0"/>
            <a:lumOff val="0"/>
            <a:alphaOff val="0"/>
          </a:srgbClr>
        </a:solidFill>
        <a:ln>
          <a:noFill/>
        </a:ln>
        <a:effectLst/>
      </dgm:spPr>
      <dgm:t>
        <a:bodyPr/>
        <a:lstStyle/>
        <a:p>
          <a:r>
            <a:rPr lang="en-US" sz="1800" b="1" dirty="0" smtClean="0">
              <a:solidFill>
                <a:srgbClr val="000000">
                  <a:lumMod val="75000"/>
                  <a:lumOff val="25000"/>
                </a:srgbClr>
              </a:solidFill>
              <a:latin typeface="Calibri" pitchFamily="34" charset="0"/>
              <a:ea typeface="+mn-ea"/>
              <a:cs typeface="Calibri" pitchFamily="34" charset="0"/>
            </a:rPr>
            <a:t>The Health Connector (Exchange)</a:t>
          </a:r>
          <a:endParaRPr lang="en-US" sz="1800" b="1" dirty="0">
            <a:solidFill>
              <a:srgbClr val="000000">
                <a:lumMod val="75000"/>
                <a:lumOff val="25000"/>
              </a:srgbClr>
            </a:solidFill>
            <a:latin typeface="Calibri" pitchFamily="34" charset="0"/>
            <a:ea typeface="+mn-ea"/>
            <a:cs typeface="Calibri" pitchFamily="34" charset="0"/>
          </a:endParaRPr>
        </a:p>
      </dgm:t>
    </dgm:pt>
    <dgm:pt modelId="{E4F1E112-4856-43D2-9676-0FD20BB7BBDD}" type="parTrans" cxnId="{2A171848-57AC-4E63-9CDC-39B957C54C69}">
      <dgm:prSet/>
      <dgm:spPr/>
      <dgm:t>
        <a:bodyPr/>
        <a:lstStyle/>
        <a:p>
          <a:endParaRPr lang="en-US"/>
        </a:p>
      </dgm:t>
    </dgm:pt>
    <dgm:pt modelId="{81ACD469-3AE5-4DD5-B8D9-ADB049F5978D}" type="sibTrans" cxnId="{2A171848-57AC-4E63-9CDC-39B957C54C69}">
      <dgm:prSet/>
      <dgm:spPr/>
      <dgm:t>
        <a:bodyPr/>
        <a:lstStyle/>
        <a:p>
          <a:endParaRPr lang="en-US"/>
        </a:p>
      </dgm:t>
    </dgm:pt>
    <dgm:pt modelId="{3C96A3D2-D582-4AE2-B17C-2E989B5A44C9}">
      <dgm:prSet phldrT="[Text]" custT="1"/>
      <dgm:spPr>
        <a:xfrm>
          <a:off x="0" y="560164"/>
          <a:ext cx="2019300" cy="3699449"/>
        </a:xfrm>
        <a:solidFill>
          <a:srgbClr val="FFFFFF">
            <a:hueOff val="0"/>
            <a:satOff val="0"/>
            <a:lumOff val="0"/>
            <a:alphaOff val="0"/>
          </a:srgbClr>
        </a:solidFill>
        <a:ln w="25400" cap="flat" cmpd="sng" algn="ctr">
          <a:solidFill>
            <a:srgbClr val="BBE0E3">
              <a:shade val="80000"/>
              <a:hueOff val="0"/>
              <a:satOff val="0"/>
              <a:lumOff val="0"/>
              <a:alphaOff val="0"/>
            </a:srgbClr>
          </a:solidFill>
          <a:prstDash val="solid"/>
        </a:ln>
        <a:effectLst/>
      </dgm:spPr>
      <dgm:t>
        <a:bodyPr tIns="182880" anchor="t"/>
        <a:lstStyle/>
        <a:p>
          <a:pPr algn="ctr"/>
          <a:r>
            <a:rPr lang="en-US" sz="1400" b="1" dirty="0" smtClean="0">
              <a:solidFill>
                <a:srgbClr val="000000"/>
              </a:solidFill>
              <a:latin typeface="Calibri" pitchFamily="34" charset="0"/>
              <a:ea typeface="+mn-ea"/>
              <a:cs typeface="+mn-cs"/>
            </a:rPr>
            <a:t>ConnectorCare</a:t>
          </a:r>
        </a:p>
        <a:p>
          <a:pPr algn="ctr"/>
          <a:r>
            <a:rPr lang="en-US" sz="1400" b="0" i="1" dirty="0" smtClean="0">
              <a:solidFill>
                <a:srgbClr val="000000"/>
              </a:solidFill>
              <a:latin typeface="Calibri" pitchFamily="34" charset="0"/>
              <a:ea typeface="+mn-ea"/>
              <a:cs typeface="+mn-cs"/>
            </a:rPr>
            <a:t>Qualified health plans w/ state and federal subsidies</a:t>
          </a:r>
        </a:p>
        <a:p>
          <a:pPr algn="l"/>
          <a:endParaRPr lang="en-US" sz="1400" dirty="0" smtClean="0">
            <a:solidFill>
              <a:srgbClr val="000000"/>
            </a:solidFill>
            <a:latin typeface="Calibri" pitchFamily="34" charset="0"/>
          </a:endParaRPr>
        </a:p>
        <a:p>
          <a:pPr algn="l"/>
          <a:r>
            <a:rPr lang="en-US" sz="1400" dirty="0" smtClean="0">
              <a:solidFill>
                <a:srgbClr val="000000"/>
              </a:solidFill>
              <a:latin typeface="Calibri" pitchFamily="34" charset="0"/>
            </a:rPr>
            <a:t>Adults 133-300% FPL</a:t>
          </a:r>
        </a:p>
        <a:p>
          <a:pPr algn="l"/>
          <a:endParaRPr lang="en-US" sz="1000" dirty="0" smtClean="0">
            <a:solidFill>
              <a:srgbClr val="000000"/>
            </a:solidFill>
            <a:latin typeface="Calibri" pitchFamily="34" charset="0"/>
            <a:cs typeface="Calibri" pitchFamily="34" charset="0"/>
          </a:endParaRPr>
        </a:p>
        <a:p>
          <a:pPr algn="l"/>
          <a:endParaRPr lang="en-US" sz="1400" dirty="0" smtClean="0">
            <a:solidFill>
              <a:srgbClr val="000000"/>
            </a:solidFill>
            <a:latin typeface="Calibri" pitchFamily="34" charset="0"/>
            <a:cs typeface="Calibri" pitchFamily="34" charset="0"/>
          </a:endParaRPr>
        </a:p>
        <a:p>
          <a:pPr algn="l"/>
          <a:r>
            <a:rPr lang="en-US" sz="1400" dirty="0" smtClean="0">
              <a:solidFill>
                <a:srgbClr val="000000"/>
              </a:solidFill>
              <a:latin typeface="Calibri" pitchFamily="34" charset="0"/>
              <a:cs typeface="Calibri" pitchFamily="34" charset="0"/>
            </a:rPr>
            <a:t>Includes Commonwealth Care &gt; 133% FPL, legal immigrants</a:t>
          </a:r>
          <a:endParaRPr lang="en-US" sz="1400" dirty="0" smtClean="0">
            <a:solidFill>
              <a:srgbClr val="000000"/>
            </a:solidFill>
            <a:latin typeface="Calibri" pitchFamily="34" charset="0"/>
            <a:ea typeface="+mn-ea"/>
            <a:cs typeface="Calibri" pitchFamily="34" charset="0"/>
          </a:endParaRPr>
        </a:p>
      </dgm:t>
    </dgm:pt>
    <dgm:pt modelId="{3EF402F0-28A5-49BF-BDFA-19F4F94FFEC3}" type="parTrans" cxnId="{F92B6A22-DC63-4C3D-B3C5-CA33A3E08CD4}">
      <dgm:prSet/>
      <dgm:spPr/>
      <dgm:t>
        <a:bodyPr/>
        <a:lstStyle/>
        <a:p>
          <a:endParaRPr lang="en-US"/>
        </a:p>
      </dgm:t>
    </dgm:pt>
    <dgm:pt modelId="{7815EEC4-E93D-4676-9729-90CD1151938B}" type="sibTrans" cxnId="{F92B6A22-DC63-4C3D-B3C5-CA33A3E08CD4}">
      <dgm:prSet/>
      <dgm:spPr/>
      <dgm:t>
        <a:bodyPr/>
        <a:lstStyle/>
        <a:p>
          <a:endParaRPr lang="en-US"/>
        </a:p>
      </dgm:t>
    </dgm:pt>
    <dgm:pt modelId="{60DF532C-E906-4289-8501-001591ADC71B}">
      <dgm:prSet phldrT="[Text]" custT="1"/>
      <dgm:spPr>
        <a:xfrm>
          <a:off x="2019300" y="563930"/>
          <a:ext cx="2019300" cy="3872050"/>
        </a:xfrm>
        <a:solidFill>
          <a:srgbClr val="FFFFFF">
            <a:hueOff val="0"/>
            <a:satOff val="0"/>
            <a:lumOff val="0"/>
            <a:alphaOff val="0"/>
          </a:srgbClr>
        </a:solidFill>
        <a:ln w="25400" cap="flat" cmpd="sng" algn="ctr">
          <a:solidFill>
            <a:srgbClr val="BBE0E3">
              <a:shade val="80000"/>
              <a:hueOff val="0"/>
              <a:satOff val="0"/>
              <a:lumOff val="0"/>
              <a:alphaOff val="0"/>
            </a:srgbClr>
          </a:solidFill>
          <a:prstDash val="solid"/>
        </a:ln>
        <a:effectLst/>
      </dgm:spPr>
      <dgm:t>
        <a:bodyPr tIns="182880" anchor="t"/>
        <a:lstStyle/>
        <a:p>
          <a:pPr algn="ctr"/>
          <a:r>
            <a:rPr lang="en-US" sz="1400" b="1" dirty="0" smtClean="0">
              <a:solidFill>
                <a:srgbClr val="000000"/>
              </a:solidFill>
              <a:latin typeface="Calibri" pitchFamily="34" charset="0"/>
              <a:ea typeface="+mn-ea"/>
              <a:cs typeface="+mn-cs"/>
            </a:rPr>
            <a:t>Federal subsidy</a:t>
          </a:r>
        </a:p>
        <a:p>
          <a:pPr algn="ctr"/>
          <a:r>
            <a:rPr lang="en-US" sz="1400" b="0" i="1" dirty="0" smtClean="0">
              <a:solidFill>
                <a:srgbClr val="000000"/>
              </a:solidFill>
              <a:latin typeface="Calibri" pitchFamily="34" charset="0"/>
            </a:rPr>
            <a:t>Qualified health plans w/federal subsidy only</a:t>
          </a:r>
        </a:p>
        <a:p>
          <a:pPr algn="ctr"/>
          <a:endParaRPr lang="en-US" sz="1400" b="0" i="0" dirty="0" smtClean="0">
            <a:solidFill>
              <a:srgbClr val="000000"/>
            </a:solidFill>
            <a:latin typeface="Calibri" pitchFamily="34" charset="0"/>
          </a:endParaRPr>
        </a:p>
        <a:p>
          <a:pPr algn="l"/>
          <a:r>
            <a:rPr lang="en-US" sz="1400" i="0" dirty="0" smtClean="0">
              <a:solidFill>
                <a:srgbClr val="000000"/>
              </a:solidFill>
              <a:latin typeface="Calibri" pitchFamily="34" charset="0"/>
            </a:rPr>
            <a:t>300-400% FPL</a:t>
          </a:r>
        </a:p>
        <a:p>
          <a:pPr algn="ctr"/>
          <a:endParaRPr lang="en-US" sz="1400" i="0" dirty="0" smtClean="0">
            <a:solidFill>
              <a:srgbClr val="000000"/>
            </a:solidFill>
            <a:latin typeface="Calibri" pitchFamily="34" charset="0"/>
            <a:ea typeface="+mn-ea"/>
            <a:cs typeface="Calibri" pitchFamily="34" charset="0"/>
          </a:endParaRPr>
        </a:p>
        <a:p>
          <a:pPr algn="ctr"/>
          <a:endParaRPr lang="en-US" sz="1400" i="0" dirty="0" smtClean="0">
            <a:solidFill>
              <a:srgbClr val="000000"/>
            </a:solidFill>
            <a:latin typeface="Calibri" pitchFamily="34" charset="0"/>
            <a:ea typeface="+mn-ea"/>
            <a:cs typeface="Calibri" pitchFamily="34" charset="0"/>
          </a:endParaRPr>
        </a:p>
        <a:p>
          <a:pPr algn="ctr"/>
          <a:endParaRPr lang="en-US" sz="1400" i="0" dirty="0">
            <a:solidFill>
              <a:srgbClr val="000000">
                <a:hueOff val="0"/>
                <a:satOff val="0"/>
                <a:lumOff val="0"/>
                <a:alphaOff val="0"/>
              </a:srgbClr>
            </a:solidFill>
            <a:latin typeface="Calibri" pitchFamily="34" charset="0"/>
            <a:ea typeface="+mn-ea"/>
            <a:cs typeface="Calibri" pitchFamily="34" charset="0"/>
          </a:endParaRPr>
        </a:p>
      </dgm:t>
    </dgm:pt>
    <dgm:pt modelId="{8C473077-0879-4E80-B66B-778B24080B67}" type="parTrans" cxnId="{7FAAF618-3A5B-4F5A-9DC3-7336685AF9E9}">
      <dgm:prSet/>
      <dgm:spPr/>
      <dgm:t>
        <a:bodyPr/>
        <a:lstStyle/>
        <a:p>
          <a:endParaRPr lang="en-US"/>
        </a:p>
      </dgm:t>
    </dgm:pt>
    <dgm:pt modelId="{12AC9484-ADC4-4E79-B368-0C7BF5083B1C}" type="sibTrans" cxnId="{7FAAF618-3A5B-4F5A-9DC3-7336685AF9E9}">
      <dgm:prSet/>
      <dgm:spPr/>
      <dgm:t>
        <a:bodyPr/>
        <a:lstStyle/>
        <a:p>
          <a:endParaRPr lang="en-US"/>
        </a:p>
      </dgm:t>
    </dgm:pt>
    <dgm:pt modelId="{3569360B-4F34-4545-A82D-175A8AA50315}">
      <dgm:prSet phldrT="[Text]" custT="1"/>
      <dgm:spPr>
        <a:xfrm>
          <a:off x="2019300" y="563930"/>
          <a:ext cx="2019300" cy="3872050"/>
        </a:xfrm>
        <a:solidFill>
          <a:srgbClr val="FFFFFF">
            <a:hueOff val="0"/>
            <a:satOff val="0"/>
            <a:lumOff val="0"/>
            <a:alphaOff val="0"/>
          </a:srgbClr>
        </a:solidFill>
        <a:ln w="25400" cap="flat" cmpd="sng" algn="ctr">
          <a:solidFill>
            <a:srgbClr val="BBE0E3">
              <a:shade val="80000"/>
              <a:hueOff val="0"/>
              <a:satOff val="0"/>
              <a:lumOff val="0"/>
              <a:alphaOff val="0"/>
            </a:srgbClr>
          </a:solidFill>
          <a:prstDash val="solid"/>
        </a:ln>
        <a:effectLst/>
      </dgm:spPr>
      <dgm:t>
        <a:bodyPr tIns="182880" anchor="t"/>
        <a:lstStyle/>
        <a:p>
          <a:pPr algn="ctr"/>
          <a:r>
            <a:rPr lang="en-US" sz="1400" b="1" i="0" dirty="0" smtClean="0">
              <a:solidFill>
                <a:srgbClr val="000000">
                  <a:hueOff val="0"/>
                  <a:satOff val="0"/>
                  <a:lumOff val="0"/>
                  <a:alphaOff val="0"/>
                </a:srgbClr>
              </a:solidFill>
              <a:latin typeface="Calibri" pitchFamily="34" charset="0"/>
              <a:ea typeface="+mn-ea"/>
              <a:cs typeface="Calibri" pitchFamily="34" charset="0"/>
            </a:rPr>
            <a:t>No Subsidy</a:t>
          </a:r>
          <a:r>
            <a:rPr lang="en-US" sz="1400" i="0" dirty="0" smtClean="0">
              <a:solidFill>
                <a:srgbClr val="000000">
                  <a:hueOff val="0"/>
                  <a:satOff val="0"/>
                  <a:lumOff val="0"/>
                  <a:alphaOff val="0"/>
                </a:srgbClr>
              </a:solidFill>
              <a:latin typeface="Calibri" pitchFamily="34" charset="0"/>
              <a:ea typeface="+mn-ea"/>
              <a:cs typeface="Calibri" pitchFamily="34" charset="0"/>
            </a:rPr>
            <a:t> </a:t>
          </a:r>
        </a:p>
        <a:p>
          <a:pPr algn="ctr"/>
          <a:r>
            <a:rPr lang="en-US" sz="1400" b="0" i="1" dirty="0" smtClean="0">
              <a:solidFill>
                <a:srgbClr val="000000"/>
              </a:solidFill>
              <a:latin typeface="Calibri" pitchFamily="34" charset="0"/>
              <a:ea typeface="+mn-ea"/>
              <a:cs typeface="+mn-cs"/>
            </a:rPr>
            <a:t>Qualified health plans  with no subsidies</a:t>
          </a:r>
        </a:p>
        <a:p>
          <a:pPr algn="ctr"/>
          <a:endParaRPr lang="en-US" sz="1400" b="0" i="1" dirty="0" smtClean="0">
            <a:solidFill>
              <a:srgbClr val="000000"/>
            </a:solidFill>
            <a:latin typeface="Calibri" pitchFamily="34" charset="0"/>
            <a:ea typeface="+mn-ea"/>
            <a:cs typeface="+mn-cs"/>
          </a:endParaRPr>
        </a:p>
        <a:p>
          <a:pPr algn="l"/>
          <a:r>
            <a:rPr lang="en-US" sz="1400" b="0" i="0" dirty="0" smtClean="0">
              <a:solidFill>
                <a:srgbClr val="000000"/>
              </a:solidFill>
              <a:latin typeface="Calibri" pitchFamily="34" charset="0"/>
              <a:ea typeface="+mn-ea"/>
              <a:cs typeface="+mn-cs"/>
            </a:rPr>
            <a:t>Above 400% FPL</a:t>
          </a:r>
        </a:p>
        <a:p>
          <a:pPr algn="l"/>
          <a:endParaRPr lang="en-US" sz="1400" b="0" i="0" dirty="0" smtClean="0">
            <a:solidFill>
              <a:srgbClr val="000000"/>
            </a:solidFill>
            <a:latin typeface="Calibri" pitchFamily="34" charset="0"/>
            <a:ea typeface="+mn-ea"/>
            <a:cs typeface="+mn-cs"/>
          </a:endParaRPr>
        </a:p>
        <a:p>
          <a:pPr algn="l"/>
          <a:endParaRPr lang="en-US" sz="1400" b="0" i="0" dirty="0" smtClean="0">
            <a:solidFill>
              <a:srgbClr val="000000"/>
            </a:solidFill>
            <a:latin typeface="Calibri" pitchFamily="34" charset="0"/>
            <a:ea typeface="+mn-ea"/>
            <a:cs typeface="+mn-cs"/>
          </a:endParaRPr>
        </a:p>
        <a:p>
          <a:pPr algn="l"/>
          <a:r>
            <a:rPr lang="en-US" sz="1400" b="0" i="0" dirty="0" smtClean="0">
              <a:solidFill>
                <a:srgbClr val="000000"/>
              </a:solidFill>
              <a:latin typeface="Calibri" pitchFamily="34" charset="0"/>
              <a:ea typeface="+mn-ea"/>
              <a:cs typeface="+mn-cs"/>
            </a:rPr>
            <a:t>Anyone who wishes to shop for insurance</a:t>
          </a:r>
        </a:p>
      </dgm:t>
    </dgm:pt>
    <dgm:pt modelId="{0B6D5A4A-B3B0-4604-AAD1-CD1AEC7FD9CB}" type="parTrans" cxnId="{11A14713-1ED0-485B-872E-A7DE032CBFB8}">
      <dgm:prSet/>
      <dgm:spPr/>
      <dgm:t>
        <a:bodyPr/>
        <a:lstStyle/>
        <a:p>
          <a:endParaRPr lang="en-US"/>
        </a:p>
      </dgm:t>
    </dgm:pt>
    <dgm:pt modelId="{E834CE2A-366B-4A0E-897F-6A6CFED79166}" type="sibTrans" cxnId="{11A14713-1ED0-485B-872E-A7DE032CBFB8}">
      <dgm:prSet/>
      <dgm:spPr/>
      <dgm:t>
        <a:bodyPr/>
        <a:lstStyle/>
        <a:p>
          <a:endParaRPr lang="en-US"/>
        </a:p>
      </dgm:t>
    </dgm:pt>
    <dgm:pt modelId="{1F52BD00-586F-4AA4-A973-A5853B56EDC4}" type="pres">
      <dgm:prSet presAssocID="{087A012F-0F96-48BA-AE7E-30BAEC9EF3A8}" presName="composite" presStyleCnt="0">
        <dgm:presLayoutVars>
          <dgm:chMax val="1"/>
          <dgm:dir/>
          <dgm:resizeHandles val="exact"/>
        </dgm:presLayoutVars>
      </dgm:prSet>
      <dgm:spPr/>
      <dgm:t>
        <a:bodyPr/>
        <a:lstStyle/>
        <a:p>
          <a:endParaRPr lang="en-US"/>
        </a:p>
      </dgm:t>
    </dgm:pt>
    <dgm:pt modelId="{C2D79D20-3EEE-49E8-993E-C57F9DA1170E}" type="pres">
      <dgm:prSet presAssocID="{21D105D8-A419-465D-9250-8BD7FCAB1767}" presName="roof" presStyleLbl="dkBgShp" presStyleIdx="0" presStyleCnt="2" custScaleY="26933" custLinFactNeighborY="176"/>
      <dgm:spPr>
        <a:prstGeom prst="rect">
          <a:avLst/>
        </a:prstGeom>
      </dgm:spPr>
      <dgm:t>
        <a:bodyPr/>
        <a:lstStyle/>
        <a:p>
          <a:endParaRPr lang="en-US"/>
        </a:p>
      </dgm:t>
    </dgm:pt>
    <dgm:pt modelId="{78C12635-DEF1-4189-A4F4-A9572A6D13D8}" type="pres">
      <dgm:prSet presAssocID="{21D105D8-A419-465D-9250-8BD7FCAB1767}" presName="pillars" presStyleCnt="0"/>
      <dgm:spPr/>
    </dgm:pt>
    <dgm:pt modelId="{07B31C85-2D36-4301-8691-53AD651748D0}" type="pres">
      <dgm:prSet presAssocID="{21D105D8-A419-465D-9250-8BD7FCAB1767}" presName="pillar1" presStyleLbl="node1" presStyleIdx="0" presStyleCnt="3" custScaleY="122321" custLinFactNeighborY="-6467">
        <dgm:presLayoutVars>
          <dgm:bulletEnabled val="1"/>
        </dgm:presLayoutVars>
      </dgm:prSet>
      <dgm:spPr>
        <a:prstGeom prst="rect">
          <a:avLst/>
        </a:prstGeom>
      </dgm:spPr>
      <dgm:t>
        <a:bodyPr/>
        <a:lstStyle/>
        <a:p>
          <a:endParaRPr lang="en-US"/>
        </a:p>
      </dgm:t>
    </dgm:pt>
    <dgm:pt modelId="{D7464A44-949C-40C0-93D4-BFB3DCC823AA}" type="pres">
      <dgm:prSet presAssocID="{60DF532C-E906-4289-8501-001591ADC71B}" presName="pillarX" presStyleLbl="node1" presStyleIdx="1" presStyleCnt="3" custScaleX="90482" custScaleY="129908" custLinFactNeighborY="-2674">
        <dgm:presLayoutVars>
          <dgm:bulletEnabled val="1"/>
        </dgm:presLayoutVars>
      </dgm:prSet>
      <dgm:spPr>
        <a:prstGeom prst="rect">
          <a:avLst/>
        </a:prstGeom>
      </dgm:spPr>
      <dgm:t>
        <a:bodyPr/>
        <a:lstStyle/>
        <a:p>
          <a:endParaRPr lang="en-US"/>
        </a:p>
      </dgm:t>
    </dgm:pt>
    <dgm:pt modelId="{05304E0A-17CC-4483-A05B-B45099312E76}" type="pres">
      <dgm:prSet presAssocID="{3569360B-4F34-4545-A82D-175A8AA50315}" presName="pillarX" presStyleLbl="node1" presStyleIdx="2" presStyleCnt="3" custScaleY="125336" custLinFactNeighborY="-4164">
        <dgm:presLayoutVars>
          <dgm:bulletEnabled val="1"/>
        </dgm:presLayoutVars>
      </dgm:prSet>
      <dgm:spPr>
        <a:prstGeom prst="rect">
          <a:avLst/>
        </a:prstGeom>
      </dgm:spPr>
      <dgm:t>
        <a:bodyPr/>
        <a:lstStyle/>
        <a:p>
          <a:endParaRPr lang="en-US"/>
        </a:p>
      </dgm:t>
    </dgm:pt>
    <dgm:pt modelId="{FEEFB52A-7C8B-481B-872C-36489476A6AF}" type="pres">
      <dgm:prSet presAssocID="{21D105D8-A419-465D-9250-8BD7FCAB1767}" presName="base" presStyleLbl="dkBgShp" presStyleIdx="1" presStyleCnt="2" custFlipVert="1" custScaleY="88884" custLinFactNeighborY="20304"/>
      <dgm:spPr>
        <a:xfrm flipV="1">
          <a:off x="0" y="4244493"/>
          <a:ext cx="4038600" cy="298687"/>
        </a:xfrm>
        <a:prstGeom prst="rect">
          <a:avLst/>
        </a:prstGeom>
        <a:solidFill>
          <a:srgbClr val="BBE0E3">
            <a:shade val="80000"/>
            <a:hueOff val="0"/>
            <a:satOff val="0"/>
            <a:lumOff val="0"/>
            <a:alphaOff val="0"/>
          </a:srgbClr>
        </a:solidFill>
        <a:ln>
          <a:noFill/>
        </a:ln>
        <a:effectLst/>
      </dgm:spPr>
      <dgm:t>
        <a:bodyPr/>
        <a:lstStyle/>
        <a:p>
          <a:endParaRPr lang="en-US"/>
        </a:p>
      </dgm:t>
    </dgm:pt>
  </dgm:ptLst>
  <dgm:cxnLst>
    <dgm:cxn modelId="{B51D49B0-DBAB-4C1B-8E48-E8BEAA39BF00}" type="presOf" srcId="{60DF532C-E906-4289-8501-001591ADC71B}" destId="{D7464A44-949C-40C0-93D4-BFB3DCC823AA}" srcOrd="0" destOrd="0" presId="urn:microsoft.com/office/officeart/2005/8/layout/hList3"/>
    <dgm:cxn modelId="{11A14713-1ED0-485B-872E-A7DE032CBFB8}" srcId="{21D105D8-A419-465D-9250-8BD7FCAB1767}" destId="{3569360B-4F34-4545-A82D-175A8AA50315}" srcOrd="2" destOrd="0" parTransId="{0B6D5A4A-B3B0-4604-AAD1-CD1AEC7FD9CB}" sibTransId="{E834CE2A-366B-4A0E-897F-6A6CFED79166}"/>
    <dgm:cxn modelId="{831C57FF-7174-4959-8560-9EF86C97A912}" type="presOf" srcId="{21D105D8-A419-465D-9250-8BD7FCAB1767}" destId="{C2D79D20-3EEE-49E8-993E-C57F9DA1170E}" srcOrd="0" destOrd="0" presId="urn:microsoft.com/office/officeart/2005/8/layout/hList3"/>
    <dgm:cxn modelId="{5BEE5859-1036-4343-A527-64B133225AAD}" type="presOf" srcId="{3569360B-4F34-4545-A82D-175A8AA50315}" destId="{05304E0A-17CC-4483-A05B-B45099312E76}" srcOrd="0" destOrd="0" presId="urn:microsoft.com/office/officeart/2005/8/layout/hList3"/>
    <dgm:cxn modelId="{98506FE8-FFE4-40CB-BC82-C4AAD0A3D5C2}" type="presOf" srcId="{087A012F-0F96-48BA-AE7E-30BAEC9EF3A8}" destId="{1F52BD00-586F-4AA4-A973-A5853B56EDC4}" srcOrd="0" destOrd="0" presId="urn:microsoft.com/office/officeart/2005/8/layout/hList3"/>
    <dgm:cxn modelId="{F92B6A22-DC63-4C3D-B3C5-CA33A3E08CD4}" srcId="{21D105D8-A419-465D-9250-8BD7FCAB1767}" destId="{3C96A3D2-D582-4AE2-B17C-2E989B5A44C9}" srcOrd="0" destOrd="0" parTransId="{3EF402F0-28A5-49BF-BDFA-19F4F94FFEC3}" sibTransId="{7815EEC4-E93D-4676-9729-90CD1151938B}"/>
    <dgm:cxn modelId="{2A171848-57AC-4E63-9CDC-39B957C54C69}" srcId="{087A012F-0F96-48BA-AE7E-30BAEC9EF3A8}" destId="{21D105D8-A419-465D-9250-8BD7FCAB1767}" srcOrd="0" destOrd="0" parTransId="{E4F1E112-4856-43D2-9676-0FD20BB7BBDD}" sibTransId="{81ACD469-3AE5-4DD5-B8D9-ADB049F5978D}"/>
    <dgm:cxn modelId="{D360A8F0-E574-4B0F-8493-F152FAD72360}" type="presOf" srcId="{3C96A3D2-D582-4AE2-B17C-2E989B5A44C9}" destId="{07B31C85-2D36-4301-8691-53AD651748D0}" srcOrd="0" destOrd="0" presId="urn:microsoft.com/office/officeart/2005/8/layout/hList3"/>
    <dgm:cxn modelId="{7FAAF618-3A5B-4F5A-9DC3-7336685AF9E9}" srcId="{21D105D8-A419-465D-9250-8BD7FCAB1767}" destId="{60DF532C-E906-4289-8501-001591ADC71B}" srcOrd="1" destOrd="0" parTransId="{8C473077-0879-4E80-B66B-778B24080B67}" sibTransId="{12AC9484-ADC4-4E79-B368-0C7BF5083B1C}"/>
    <dgm:cxn modelId="{6BA515FF-0321-43C1-85CF-69BCF12EBDD2}" type="presParOf" srcId="{1F52BD00-586F-4AA4-A973-A5853B56EDC4}" destId="{C2D79D20-3EEE-49E8-993E-C57F9DA1170E}" srcOrd="0" destOrd="0" presId="urn:microsoft.com/office/officeart/2005/8/layout/hList3"/>
    <dgm:cxn modelId="{41F5916B-1F56-4087-B338-FBEB84673864}" type="presParOf" srcId="{1F52BD00-586F-4AA4-A973-A5853B56EDC4}" destId="{78C12635-DEF1-4189-A4F4-A9572A6D13D8}" srcOrd="1" destOrd="0" presId="urn:microsoft.com/office/officeart/2005/8/layout/hList3"/>
    <dgm:cxn modelId="{DBE381DE-88C1-4151-97FF-068677DAF3FB}" type="presParOf" srcId="{78C12635-DEF1-4189-A4F4-A9572A6D13D8}" destId="{07B31C85-2D36-4301-8691-53AD651748D0}" srcOrd="0" destOrd="0" presId="urn:microsoft.com/office/officeart/2005/8/layout/hList3"/>
    <dgm:cxn modelId="{10A30E98-4194-49C0-B324-AF2E1EA71C9A}" type="presParOf" srcId="{78C12635-DEF1-4189-A4F4-A9572A6D13D8}" destId="{D7464A44-949C-40C0-93D4-BFB3DCC823AA}" srcOrd="1" destOrd="0" presId="urn:microsoft.com/office/officeart/2005/8/layout/hList3"/>
    <dgm:cxn modelId="{2759D511-BA0A-4474-9B53-E6508C109CBB}" type="presParOf" srcId="{78C12635-DEF1-4189-A4F4-A9572A6D13D8}" destId="{05304E0A-17CC-4483-A05B-B45099312E76}" srcOrd="2" destOrd="0" presId="urn:microsoft.com/office/officeart/2005/8/layout/hList3"/>
    <dgm:cxn modelId="{B3E42BA7-FB47-4F96-88CA-8FD5584F2223}" type="presParOf" srcId="{1F52BD00-586F-4AA4-A973-A5853B56EDC4}" destId="{FEEFB52A-7C8B-481B-872C-36489476A6AF}" srcOrd="2" destOrd="0" presId="urn:microsoft.com/office/officeart/2005/8/layout/hList3"/>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87A012F-0F96-48BA-AE7E-30BAEC9EF3A8}" type="doc">
      <dgm:prSet loTypeId="urn:microsoft.com/office/officeart/2005/8/layout/hList3" loCatId="list" qsTypeId="urn:microsoft.com/office/officeart/2005/8/quickstyle/simple1#3" qsCatId="simple" csTypeId="urn:microsoft.com/office/officeart/2005/8/colors/accent1_1" csCatId="accent1" phldr="1"/>
      <dgm:spPr/>
      <dgm:t>
        <a:bodyPr/>
        <a:lstStyle/>
        <a:p>
          <a:endParaRPr lang="en-US"/>
        </a:p>
      </dgm:t>
    </dgm:pt>
    <dgm:pt modelId="{21D105D8-A419-465D-9250-8BD7FCAB1767}">
      <dgm:prSet phldrT="[Text]" custT="1"/>
      <dgm:spPr/>
      <dgm:t>
        <a:bodyPr/>
        <a:lstStyle/>
        <a:p>
          <a:r>
            <a:rPr lang="en-US" sz="1700" b="1" dirty="0" smtClean="0">
              <a:solidFill>
                <a:schemeClr val="tx1">
                  <a:lumMod val="75000"/>
                  <a:lumOff val="25000"/>
                </a:schemeClr>
              </a:solidFill>
              <a:latin typeface="Calibri" pitchFamily="34" charset="0"/>
              <a:cs typeface="Calibri" pitchFamily="34" charset="0"/>
            </a:rPr>
            <a:t>Medicaid </a:t>
          </a:r>
          <a:endParaRPr lang="en-US" sz="1700" b="1" dirty="0">
            <a:solidFill>
              <a:schemeClr val="tx1">
                <a:lumMod val="75000"/>
                <a:lumOff val="25000"/>
              </a:schemeClr>
            </a:solidFill>
            <a:latin typeface="Calibri" pitchFamily="34" charset="0"/>
            <a:cs typeface="Calibri" pitchFamily="34" charset="0"/>
          </a:endParaRPr>
        </a:p>
      </dgm:t>
    </dgm:pt>
    <dgm:pt modelId="{E4F1E112-4856-43D2-9676-0FD20BB7BBDD}" type="parTrans" cxnId="{2A171848-57AC-4E63-9CDC-39B957C54C69}">
      <dgm:prSet/>
      <dgm:spPr/>
      <dgm:t>
        <a:bodyPr/>
        <a:lstStyle/>
        <a:p>
          <a:endParaRPr lang="en-US"/>
        </a:p>
      </dgm:t>
    </dgm:pt>
    <dgm:pt modelId="{81ACD469-3AE5-4DD5-B8D9-ADB049F5978D}" type="sibTrans" cxnId="{2A171848-57AC-4E63-9CDC-39B957C54C69}">
      <dgm:prSet/>
      <dgm:spPr/>
      <dgm:t>
        <a:bodyPr/>
        <a:lstStyle/>
        <a:p>
          <a:endParaRPr lang="en-US"/>
        </a:p>
      </dgm:t>
    </dgm:pt>
    <dgm:pt modelId="{3C96A3D2-D582-4AE2-B17C-2E989B5A44C9}">
      <dgm:prSet phldrT="[Text]" custT="1"/>
      <dgm:spPr/>
      <dgm:t>
        <a:bodyPr tIns="182880" anchor="t"/>
        <a:lstStyle/>
        <a:p>
          <a:pPr algn="ctr">
            <a:spcAft>
              <a:spcPct val="35000"/>
            </a:spcAft>
          </a:pPr>
          <a:r>
            <a:rPr lang="en-US" sz="1400" b="1" dirty="0" smtClean="0">
              <a:solidFill>
                <a:srgbClr val="000000"/>
              </a:solidFill>
              <a:latin typeface="Calibri" pitchFamily="34" charset="0"/>
            </a:rPr>
            <a:t>MassHealth</a:t>
          </a:r>
        </a:p>
        <a:p>
          <a:pPr algn="ctr">
            <a:spcAft>
              <a:spcPct val="35000"/>
            </a:spcAft>
          </a:pPr>
          <a:r>
            <a:rPr lang="en-US" sz="1500" b="1" dirty="0" smtClean="0">
              <a:solidFill>
                <a:srgbClr val="000000"/>
              </a:solidFill>
              <a:latin typeface="Calibri" pitchFamily="34" charset="0"/>
            </a:rPr>
            <a:t> </a:t>
          </a:r>
        </a:p>
      </dgm:t>
    </dgm:pt>
    <dgm:pt modelId="{3EF402F0-28A5-49BF-BDFA-19F4F94FFEC3}" type="parTrans" cxnId="{F92B6A22-DC63-4C3D-B3C5-CA33A3E08CD4}">
      <dgm:prSet/>
      <dgm:spPr/>
      <dgm:t>
        <a:bodyPr/>
        <a:lstStyle/>
        <a:p>
          <a:endParaRPr lang="en-US"/>
        </a:p>
      </dgm:t>
    </dgm:pt>
    <dgm:pt modelId="{7815EEC4-E93D-4676-9729-90CD1151938B}" type="sibTrans" cxnId="{F92B6A22-DC63-4C3D-B3C5-CA33A3E08CD4}">
      <dgm:prSet/>
      <dgm:spPr/>
      <dgm:t>
        <a:bodyPr/>
        <a:lstStyle/>
        <a:p>
          <a:endParaRPr lang="en-US"/>
        </a:p>
      </dgm:t>
    </dgm:pt>
    <dgm:pt modelId="{60DF532C-E906-4289-8501-001591ADC71B}">
      <dgm:prSet phldrT="[Text]" custT="1"/>
      <dgm:spPr/>
      <dgm:t>
        <a:bodyPr tIns="182880" anchor="t"/>
        <a:lstStyle/>
        <a:p>
          <a:pPr marL="0" indent="0" algn="ctr"/>
          <a:r>
            <a:rPr lang="en-US" sz="1400" b="1" dirty="0" smtClean="0">
              <a:solidFill>
                <a:srgbClr val="000000"/>
              </a:solidFill>
              <a:latin typeface="Calibri" pitchFamily="34" charset="0"/>
            </a:rPr>
            <a:t>MassHealth CarePlus</a:t>
          </a:r>
        </a:p>
      </dgm:t>
    </dgm:pt>
    <dgm:pt modelId="{12AC9484-ADC4-4E79-B368-0C7BF5083B1C}" type="sibTrans" cxnId="{7FAAF618-3A5B-4F5A-9DC3-7336685AF9E9}">
      <dgm:prSet/>
      <dgm:spPr/>
      <dgm:t>
        <a:bodyPr/>
        <a:lstStyle/>
        <a:p>
          <a:endParaRPr lang="en-US"/>
        </a:p>
      </dgm:t>
    </dgm:pt>
    <dgm:pt modelId="{8C473077-0879-4E80-B66B-778B24080B67}" type="parTrans" cxnId="{7FAAF618-3A5B-4F5A-9DC3-7336685AF9E9}">
      <dgm:prSet/>
      <dgm:spPr/>
      <dgm:t>
        <a:bodyPr/>
        <a:lstStyle/>
        <a:p>
          <a:endParaRPr lang="en-US"/>
        </a:p>
      </dgm:t>
    </dgm:pt>
    <dgm:pt modelId="{1F52BD00-586F-4AA4-A973-A5853B56EDC4}" type="pres">
      <dgm:prSet presAssocID="{087A012F-0F96-48BA-AE7E-30BAEC9EF3A8}" presName="composite" presStyleCnt="0">
        <dgm:presLayoutVars>
          <dgm:chMax val="1"/>
          <dgm:dir/>
          <dgm:resizeHandles val="exact"/>
        </dgm:presLayoutVars>
      </dgm:prSet>
      <dgm:spPr/>
      <dgm:t>
        <a:bodyPr/>
        <a:lstStyle/>
        <a:p>
          <a:endParaRPr lang="en-US"/>
        </a:p>
      </dgm:t>
    </dgm:pt>
    <dgm:pt modelId="{C2D79D20-3EEE-49E8-993E-C57F9DA1170E}" type="pres">
      <dgm:prSet presAssocID="{21D105D8-A419-465D-9250-8BD7FCAB1767}" presName="roof" presStyleLbl="dkBgShp" presStyleIdx="0" presStyleCnt="2" custScaleY="154580" custLinFactNeighborY="5131"/>
      <dgm:spPr/>
      <dgm:t>
        <a:bodyPr/>
        <a:lstStyle/>
        <a:p>
          <a:endParaRPr lang="en-US"/>
        </a:p>
      </dgm:t>
    </dgm:pt>
    <dgm:pt modelId="{78C12635-DEF1-4189-A4F4-A9572A6D13D8}" type="pres">
      <dgm:prSet presAssocID="{21D105D8-A419-465D-9250-8BD7FCAB1767}" presName="pillars" presStyleCnt="0"/>
      <dgm:spPr/>
    </dgm:pt>
    <dgm:pt modelId="{07B31C85-2D36-4301-8691-53AD651748D0}" type="pres">
      <dgm:prSet presAssocID="{21D105D8-A419-465D-9250-8BD7FCAB1767}" presName="pillar1" presStyleLbl="node1" presStyleIdx="0" presStyleCnt="2" custScaleY="89240" custLinFactNeighborY="9685">
        <dgm:presLayoutVars>
          <dgm:bulletEnabled val="1"/>
        </dgm:presLayoutVars>
      </dgm:prSet>
      <dgm:spPr/>
      <dgm:t>
        <a:bodyPr/>
        <a:lstStyle/>
        <a:p>
          <a:endParaRPr lang="en-US"/>
        </a:p>
      </dgm:t>
    </dgm:pt>
    <dgm:pt modelId="{D7464A44-949C-40C0-93D4-BFB3DCC823AA}" type="pres">
      <dgm:prSet presAssocID="{60DF532C-E906-4289-8501-001591ADC71B}" presName="pillarX" presStyleLbl="node1" presStyleIdx="1" presStyleCnt="2" custScaleY="89239" custLinFactNeighborX="1887" custLinFactNeighborY="9685">
        <dgm:presLayoutVars>
          <dgm:bulletEnabled val="1"/>
        </dgm:presLayoutVars>
      </dgm:prSet>
      <dgm:spPr/>
      <dgm:t>
        <a:bodyPr/>
        <a:lstStyle/>
        <a:p>
          <a:endParaRPr lang="en-US"/>
        </a:p>
      </dgm:t>
    </dgm:pt>
    <dgm:pt modelId="{FEEFB52A-7C8B-481B-872C-36489476A6AF}" type="pres">
      <dgm:prSet presAssocID="{21D105D8-A419-465D-9250-8BD7FCAB1767}" presName="base" presStyleLbl="dkBgShp" presStyleIdx="1" presStyleCnt="2" custFlipVert="1" custScaleY="88884" custLinFactNeighborY="44850"/>
      <dgm:spPr/>
    </dgm:pt>
  </dgm:ptLst>
  <dgm:cxnLst>
    <dgm:cxn modelId="{43A344A0-3593-4FA6-95B3-454D6C0DB9EE}" type="presOf" srcId="{087A012F-0F96-48BA-AE7E-30BAEC9EF3A8}" destId="{1F52BD00-586F-4AA4-A973-A5853B56EDC4}" srcOrd="0" destOrd="0" presId="urn:microsoft.com/office/officeart/2005/8/layout/hList3"/>
    <dgm:cxn modelId="{F92B6A22-DC63-4C3D-B3C5-CA33A3E08CD4}" srcId="{21D105D8-A419-465D-9250-8BD7FCAB1767}" destId="{3C96A3D2-D582-4AE2-B17C-2E989B5A44C9}" srcOrd="0" destOrd="0" parTransId="{3EF402F0-28A5-49BF-BDFA-19F4F94FFEC3}" sibTransId="{7815EEC4-E93D-4676-9729-90CD1151938B}"/>
    <dgm:cxn modelId="{7D88823C-8407-4034-B687-471B137037A1}" type="presOf" srcId="{60DF532C-E906-4289-8501-001591ADC71B}" destId="{D7464A44-949C-40C0-93D4-BFB3DCC823AA}" srcOrd="0" destOrd="0" presId="urn:microsoft.com/office/officeart/2005/8/layout/hList3"/>
    <dgm:cxn modelId="{3EA25912-EA09-409C-BBD8-4BD6E4480D1A}" type="presOf" srcId="{21D105D8-A419-465D-9250-8BD7FCAB1767}" destId="{C2D79D20-3EEE-49E8-993E-C57F9DA1170E}" srcOrd="0" destOrd="0" presId="urn:microsoft.com/office/officeart/2005/8/layout/hList3"/>
    <dgm:cxn modelId="{2A171848-57AC-4E63-9CDC-39B957C54C69}" srcId="{087A012F-0F96-48BA-AE7E-30BAEC9EF3A8}" destId="{21D105D8-A419-465D-9250-8BD7FCAB1767}" srcOrd="0" destOrd="0" parTransId="{E4F1E112-4856-43D2-9676-0FD20BB7BBDD}" sibTransId="{81ACD469-3AE5-4DD5-B8D9-ADB049F5978D}"/>
    <dgm:cxn modelId="{849305C5-A208-41E1-A122-D590BFC4BCD5}" type="presOf" srcId="{3C96A3D2-D582-4AE2-B17C-2E989B5A44C9}" destId="{07B31C85-2D36-4301-8691-53AD651748D0}" srcOrd="0" destOrd="0" presId="urn:microsoft.com/office/officeart/2005/8/layout/hList3"/>
    <dgm:cxn modelId="{7FAAF618-3A5B-4F5A-9DC3-7336685AF9E9}" srcId="{21D105D8-A419-465D-9250-8BD7FCAB1767}" destId="{60DF532C-E906-4289-8501-001591ADC71B}" srcOrd="1" destOrd="0" parTransId="{8C473077-0879-4E80-B66B-778B24080B67}" sibTransId="{12AC9484-ADC4-4E79-B368-0C7BF5083B1C}"/>
    <dgm:cxn modelId="{36FD6BF7-5B8B-49B2-8395-19F58173ED05}" type="presParOf" srcId="{1F52BD00-586F-4AA4-A973-A5853B56EDC4}" destId="{C2D79D20-3EEE-49E8-993E-C57F9DA1170E}" srcOrd="0" destOrd="0" presId="urn:microsoft.com/office/officeart/2005/8/layout/hList3"/>
    <dgm:cxn modelId="{F51D915B-CD0C-4CA9-868C-2F9E522C59EC}" type="presParOf" srcId="{1F52BD00-586F-4AA4-A973-A5853B56EDC4}" destId="{78C12635-DEF1-4189-A4F4-A9572A6D13D8}" srcOrd="1" destOrd="0" presId="urn:microsoft.com/office/officeart/2005/8/layout/hList3"/>
    <dgm:cxn modelId="{E882DA36-8C3D-4FC2-839C-5BF1A11FAE7E}" type="presParOf" srcId="{78C12635-DEF1-4189-A4F4-A9572A6D13D8}" destId="{07B31C85-2D36-4301-8691-53AD651748D0}" srcOrd="0" destOrd="0" presId="urn:microsoft.com/office/officeart/2005/8/layout/hList3"/>
    <dgm:cxn modelId="{E27EB788-A666-4174-BFAD-2177F5C7DF63}" type="presParOf" srcId="{78C12635-DEF1-4189-A4F4-A9572A6D13D8}" destId="{D7464A44-949C-40C0-93D4-BFB3DCC823AA}" srcOrd="1" destOrd="0" presId="urn:microsoft.com/office/officeart/2005/8/layout/hList3"/>
    <dgm:cxn modelId="{E5AAB080-159B-4625-BF65-23E3252023B3}" type="presParOf" srcId="{1F52BD00-586F-4AA4-A973-A5853B56EDC4}" destId="{FEEFB52A-7C8B-481B-872C-36489476A6AF}" srcOrd="2" destOrd="0" presId="urn:microsoft.com/office/officeart/2005/8/layout/hList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87A012F-0F96-48BA-AE7E-30BAEC9EF3A8}" type="doc">
      <dgm:prSet loTypeId="urn:microsoft.com/office/officeart/2005/8/layout/hList3" loCatId="list" qsTypeId="urn:microsoft.com/office/officeart/2005/8/quickstyle/simple1#4" qsCatId="simple" csTypeId="urn:microsoft.com/office/officeart/2005/8/colors/accent1_1" csCatId="accent1" phldr="1"/>
      <dgm:spPr/>
      <dgm:t>
        <a:bodyPr/>
        <a:lstStyle/>
        <a:p>
          <a:endParaRPr lang="en-US"/>
        </a:p>
      </dgm:t>
    </dgm:pt>
    <dgm:pt modelId="{21D105D8-A419-465D-9250-8BD7FCAB1767}">
      <dgm:prSet phldrT="[Text]" custT="1"/>
      <dgm:spPr/>
      <dgm:t>
        <a:bodyPr/>
        <a:lstStyle/>
        <a:p>
          <a:r>
            <a:rPr lang="en-US" sz="1700" b="1" dirty="0" smtClean="0">
              <a:solidFill>
                <a:schemeClr val="tx1">
                  <a:lumMod val="75000"/>
                  <a:lumOff val="25000"/>
                </a:schemeClr>
              </a:solidFill>
              <a:latin typeface="Calibri" pitchFamily="34" charset="0"/>
              <a:cs typeface="Calibri" pitchFamily="34" charset="0"/>
            </a:rPr>
            <a:t>The Health Connector (Exchange)</a:t>
          </a:r>
          <a:endParaRPr lang="en-US" sz="1700" b="1" dirty="0">
            <a:solidFill>
              <a:schemeClr val="tx1">
                <a:lumMod val="75000"/>
                <a:lumOff val="25000"/>
              </a:schemeClr>
            </a:solidFill>
            <a:latin typeface="Calibri" pitchFamily="34" charset="0"/>
            <a:cs typeface="Calibri" pitchFamily="34" charset="0"/>
          </a:endParaRPr>
        </a:p>
      </dgm:t>
    </dgm:pt>
    <dgm:pt modelId="{E4F1E112-4856-43D2-9676-0FD20BB7BBDD}" type="parTrans" cxnId="{2A171848-57AC-4E63-9CDC-39B957C54C69}">
      <dgm:prSet/>
      <dgm:spPr/>
      <dgm:t>
        <a:bodyPr/>
        <a:lstStyle/>
        <a:p>
          <a:endParaRPr lang="en-US"/>
        </a:p>
      </dgm:t>
    </dgm:pt>
    <dgm:pt modelId="{81ACD469-3AE5-4DD5-B8D9-ADB049F5978D}" type="sibTrans" cxnId="{2A171848-57AC-4E63-9CDC-39B957C54C69}">
      <dgm:prSet/>
      <dgm:spPr/>
      <dgm:t>
        <a:bodyPr/>
        <a:lstStyle/>
        <a:p>
          <a:endParaRPr lang="en-US"/>
        </a:p>
      </dgm:t>
    </dgm:pt>
    <dgm:pt modelId="{3C96A3D2-D582-4AE2-B17C-2E989B5A44C9}">
      <dgm:prSet phldrT="[Text]" custT="1"/>
      <dgm:spPr/>
      <dgm:t>
        <a:bodyPr tIns="182880" anchor="t"/>
        <a:lstStyle/>
        <a:p>
          <a:pPr algn="ctr">
            <a:spcAft>
              <a:spcPct val="35000"/>
            </a:spcAft>
          </a:pPr>
          <a:r>
            <a:rPr lang="en-US" sz="1400" b="1" dirty="0" smtClean="0">
              <a:solidFill>
                <a:srgbClr val="000000"/>
              </a:solidFill>
              <a:latin typeface="Calibri" pitchFamily="34" charset="0"/>
            </a:rPr>
            <a:t>ConnectorCare </a:t>
          </a:r>
        </a:p>
      </dgm:t>
    </dgm:pt>
    <dgm:pt modelId="{3EF402F0-28A5-49BF-BDFA-19F4F94FFEC3}" type="parTrans" cxnId="{F92B6A22-DC63-4C3D-B3C5-CA33A3E08CD4}">
      <dgm:prSet/>
      <dgm:spPr/>
      <dgm:t>
        <a:bodyPr/>
        <a:lstStyle/>
        <a:p>
          <a:endParaRPr lang="en-US"/>
        </a:p>
      </dgm:t>
    </dgm:pt>
    <dgm:pt modelId="{7815EEC4-E93D-4676-9729-90CD1151938B}" type="sibTrans" cxnId="{F92B6A22-DC63-4C3D-B3C5-CA33A3E08CD4}">
      <dgm:prSet/>
      <dgm:spPr/>
      <dgm:t>
        <a:bodyPr/>
        <a:lstStyle/>
        <a:p>
          <a:endParaRPr lang="en-US"/>
        </a:p>
      </dgm:t>
    </dgm:pt>
    <dgm:pt modelId="{60DF532C-E906-4289-8501-001591ADC71B}">
      <dgm:prSet phldrT="[Text]" custT="1"/>
      <dgm:spPr/>
      <dgm:t>
        <a:bodyPr tIns="182880" anchor="t"/>
        <a:lstStyle/>
        <a:p>
          <a:pPr marL="0" indent="0" algn="ctr"/>
          <a:r>
            <a:rPr lang="en-US" sz="1400" b="1" dirty="0" smtClean="0">
              <a:solidFill>
                <a:srgbClr val="000000"/>
              </a:solidFill>
              <a:latin typeface="Calibri" pitchFamily="34" charset="0"/>
            </a:rPr>
            <a:t>Federal subsidy on Commercial Plans </a:t>
          </a:r>
        </a:p>
      </dgm:t>
    </dgm:pt>
    <dgm:pt modelId="{12AC9484-ADC4-4E79-B368-0C7BF5083B1C}" type="sibTrans" cxnId="{7FAAF618-3A5B-4F5A-9DC3-7336685AF9E9}">
      <dgm:prSet/>
      <dgm:spPr/>
      <dgm:t>
        <a:bodyPr/>
        <a:lstStyle/>
        <a:p>
          <a:endParaRPr lang="en-US"/>
        </a:p>
      </dgm:t>
    </dgm:pt>
    <dgm:pt modelId="{8C473077-0879-4E80-B66B-778B24080B67}" type="parTrans" cxnId="{7FAAF618-3A5B-4F5A-9DC3-7336685AF9E9}">
      <dgm:prSet/>
      <dgm:spPr/>
      <dgm:t>
        <a:bodyPr/>
        <a:lstStyle/>
        <a:p>
          <a:endParaRPr lang="en-US"/>
        </a:p>
      </dgm:t>
    </dgm:pt>
    <dgm:pt modelId="{1F52BD00-586F-4AA4-A973-A5853B56EDC4}" type="pres">
      <dgm:prSet presAssocID="{087A012F-0F96-48BA-AE7E-30BAEC9EF3A8}" presName="composite" presStyleCnt="0">
        <dgm:presLayoutVars>
          <dgm:chMax val="1"/>
          <dgm:dir/>
          <dgm:resizeHandles val="exact"/>
        </dgm:presLayoutVars>
      </dgm:prSet>
      <dgm:spPr/>
      <dgm:t>
        <a:bodyPr/>
        <a:lstStyle/>
        <a:p>
          <a:endParaRPr lang="en-US"/>
        </a:p>
      </dgm:t>
    </dgm:pt>
    <dgm:pt modelId="{C2D79D20-3EEE-49E8-993E-C57F9DA1170E}" type="pres">
      <dgm:prSet presAssocID="{21D105D8-A419-465D-9250-8BD7FCAB1767}" presName="roof" presStyleLbl="dkBgShp" presStyleIdx="0" presStyleCnt="2" custScaleY="154580" custLinFactNeighborY="5131"/>
      <dgm:spPr/>
      <dgm:t>
        <a:bodyPr/>
        <a:lstStyle/>
        <a:p>
          <a:endParaRPr lang="en-US"/>
        </a:p>
      </dgm:t>
    </dgm:pt>
    <dgm:pt modelId="{78C12635-DEF1-4189-A4F4-A9572A6D13D8}" type="pres">
      <dgm:prSet presAssocID="{21D105D8-A419-465D-9250-8BD7FCAB1767}" presName="pillars" presStyleCnt="0"/>
      <dgm:spPr/>
    </dgm:pt>
    <dgm:pt modelId="{07B31C85-2D36-4301-8691-53AD651748D0}" type="pres">
      <dgm:prSet presAssocID="{21D105D8-A419-465D-9250-8BD7FCAB1767}" presName="pillar1" presStyleLbl="node1" presStyleIdx="0" presStyleCnt="2" custScaleY="89240" custLinFactNeighborY="9685">
        <dgm:presLayoutVars>
          <dgm:bulletEnabled val="1"/>
        </dgm:presLayoutVars>
      </dgm:prSet>
      <dgm:spPr/>
      <dgm:t>
        <a:bodyPr/>
        <a:lstStyle/>
        <a:p>
          <a:endParaRPr lang="en-US"/>
        </a:p>
      </dgm:t>
    </dgm:pt>
    <dgm:pt modelId="{D7464A44-949C-40C0-93D4-BFB3DCC823AA}" type="pres">
      <dgm:prSet presAssocID="{60DF532C-E906-4289-8501-001591ADC71B}" presName="pillarX" presStyleLbl="node1" presStyleIdx="1" presStyleCnt="2" custScaleY="89239" custLinFactNeighborX="1887" custLinFactNeighborY="9685">
        <dgm:presLayoutVars>
          <dgm:bulletEnabled val="1"/>
        </dgm:presLayoutVars>
      </dgm:prSet>
      <dgm:spPr/>
      <dgm:t>
        <a:bodyPr/>
        <a:lstStyle/>
        <a:p>
          <a:endParaRPr lang="en-US"/>
        </a:p>
      </dgm:t>
    </dgm:pt>
    <dgm:pt modelId="{FEEFB52A-7C8B-481B-872C-36489476A6AF}" type="pres">
      <dgm:prSet presAssocID="{21D105D8-A419-465D-9250-8BD7FCAB1767}" presName="base" presStyleLbl="dkBgShp" presStyleIdx="1" presStyleCnt="2" custFlipVert="1" custScaleY="88884" custLinFactNeighborY="44850"/>
      <dgm:spPr/>
    </dgm:pt>
  </dgm:ptLst>
  <dgm:cxnLst>
    <dgm:cxn modelId="{F92B6A22-DC63-4C3D-B3C5-CA33A3E08CD4}" srcId="{21D105D8-A419-465D-9250-8BD7FCAB1767}" destId="{3C96A3D2-D582-4AE2-B17C-2E989B5A44C9}" srcOrd="0" destOrd="0" parTransId="{3EF402F0-28A5-49BF-BDFA-19F4F94FFEC3}" sibTransId="{7815EEC4-E93D-4676-9729-90CD1151938B}"/>
    <dgm:cxn modelId="{8A8E9550-6A9F-4CE5-BB28-E3BC8E7CC9DE}" type="presOf" srcId="{3C96A3D2-D582-4AE2-B17C-2E989B5A44C9}" destId="{07B31C85-2D36-4301-8691-53AD651748D0}" srcOrd="0" destOrd="0" presId="urn:microsoft.com/office/officeart/2005/8/layout/hList3"/>
    <dgm:cxn modelId="{B3EB2D98-5B68-41C6-BE64-B85429C31CF9}" type="presOf" srcId="{21D105D8-A419-465D-9250-8BD7FCAB1767}" destId="{C2D79D20-3EEE-49E8-993E-C57F9DA1170E}" srcOrd="0" destOrd="0" presId="urn:microsoft.com/office/officeart/2005/8/layout/hList3"/>
    <dgm:cxn modelId="{2A171848-57AC-4E63-9CDC-39B957C54C69}" srcId="{087A012F-0F96-48BA-AE7E-30BAEC9EF3A8}" destId="{21D105D8-A419-465D-9250-8BD7FCAB1767}" srcOrd="0" destOrd="0" parTransId="{E4F1E112-4856-43D2-9676-0FD20BB7BBDD}" sibTransId="{81ACD469-3AE5-4DD5-B8D9-ADB049F5978D}"/>
    <dgm:cxn modelId="{031E295B-52B9-4B30-9935-0C22EF3A02AD}" type="presOf" srcId="{60DF532C-E906-4289-8501-001591ADC71B}" destId="{D7464A44-949C-40C0-93D4-BFB3DCC823AA}" srcOrd="0" destOrd="0" presId="urn:microsoft.com/office/officeart/2005/8/layout/hList3"/>
    <dgm:cxn modelId="{7FAAF618-3A5B-4F5A-9DC3-7336685AF9E9}" srcId="{21D105D8-A419-465D-9250-8BD7FCAB1767}" destId="{60DF532C-E906-4289-8501-001591ADC71B}" srcOrd="1" destOrd="0" parTransId="{8C473077-0879-4E80-B66B-778B24080B67}" sibTransId="{12AC9484-ADC4-4E79-B368-0C7BF5083B1C}"/>
    <dgm:cxn modelId="{7E8422A0-BD3F-4B4E-B4B9-C8672A4DEC63}" type="presOf" srcId="{087A012F-0F96-48BA-AE7E-30BAEC9EF3A8}" destId="{1F52BD00-586F-4AA4-A973-A5853B56EDC4}" srcOrd="0" destOrd="0" presId="urn:microsoft.com/office/officeart/2005/8/layout/hList3"/>
    <dgm:cxn modelId="{F772C559-FEBD-41E3-9AEA-B3274BD8CE29}" type="presParOf" srcId="{1F52BD00-586F-4AA4-A973-A5853B56EDC4}" destId="{C2D79D20-3EEE-49E8-993E-C57F9DA1170E}" srcOrd="0" destOrd="0" presId="urn:microsoft.com/office/officeart/2005/8/layout/hList3"/>
    <dgm:cxn modelId="{E7DB67C9-E4D8-4C03-8685-208D1EA709B6}" type="presParOf" srcId="{1F52BD00-586F-4AA4-A973-A5853B56EDC4}" destId="{78C12635-DEF1-4189-A4F4-A9572A6D13D8}" srcOrd="1" destOrd="0" presId="urn:microsoft.com/office/officeart/2005/8/layout/hList3"/>
    <dgm:cxn modelId="{DF65BB2B-810B-4C82-A1C9-33DB2008A288}" type="presParOf" srcId="{78C12635-DEF1-4189-A4F4-A9572A6D13D8}" destId="{07B31C85-2D36-4301-8691-53AD651748D0}" srcOrd="0" destOrd="0" presId="urn:microsoft.com/office/officeart/2005/8/layout/hList3"/>
    <dgm:cxn modelId="{82D200B9-BD58-4465-A773-7201822FFEE6}" type="presParOf" srcId="{78C12635-DEF1-4189-A4F4-A9572A6D13D8}" destId="{D7464A44-949C-40C0-93D4-BFB3DCC823AA}" srcOrd="1" destOrd="0" presId="urn:microsoft.com/office/officeart/2005/8/layout/hList3"/>
    <dgm:cxn modelId="{82C3615B-2AA8-4656-9E8E-EE3D91D14E18}" type="presParOf" srcId="{1F52BD00-586F-4AA4-A973-A5853B56EDC4}" destId="{FEEFB52A-7C8B-481B-872C-36489476A6AF}" srcOrd="2" destOrd="0" presId="urn:microsoft.com/office/officeart/2005/8/layout/hList3"/>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2D79D20-3EEE-49E8-993E-C57F9DA1170E}">
      <dsp:nvSpPr>
        <dsp:cNvPr id="0" name=""/>
        <dsp:cNvSpPr/>
      </dsp:nvSpPr>
      <dsp:spPr>
        <a:xfrm>
          <a:off x="0" y="373143"/>
          <a:ext cx="3810000" cy="544349"/>
        </a:xfrm>
        <a:prstGeom prst="rect">
          <a:avLst/>
        </a:prstGeom>
        <a:solidFill>
          <a:srgbClr val="BBE0E3">
            <a:shade val="80000"/>
            <a:hueOff val="0"/>
            <a:satOff val="0"/>
            <a:lumOff val="0"/>
            <a:alphaOff val="0"/>
          </a:srgbClr>
        </a:solidFill>
        <a:ln>
          <a:noFill/>
        </a:ln>
        <a:effectLst/>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solidFill>
                <a:srgbClr val="000000">
                  <a:lumMod val="75000"/>
                  <a:lumOff val="25000"/>
                </a:srgbClr>
              </a:solidFill>
              <a:latin typeface="Calibri" pitchFamily="34" charset="0"/>
              <a:ea typeface="+mn-ea"/>
              <a:cs typeface="Calibri" pitchFamily="34" charset="0"/>
            </a:rPr>
            <a:t>Medicaid </a:t>
          </a:r>
          <a:endParaRPr lang="en-US" sz="1800" b="1" kern="1200" dirty="0">
            <a:solidFill>
              <a:srgbClr val="000000">
                <a:lumMod val="75000"/>
                <a:lumOff val="25000"/>
              </a:srgbClr>
            </a:solidFill>
            <a:latin typeface="Calibri" pitchFamily="34" charset="0"/>
            <a:ea typeface="+mn-ea"/>
            <a:cs typeface="Calibri" pitchFamily="34" charset="0"/>
          </a:endParaRPr>
        </a:p>
      </dsp:txBody>
      <dsp:txXfrm>
        <a:off x="0" y="373143"/>
        <a:ext cx="3810000" cy="544349"/>
      </dsp:txXfrm>
    </dsp:sp>
    <dsp:sp modelId="{07B31C85-2D36-4301-8691-53AD651748D0}">
      <dsp:nvSpPr>
        <dsp:cNvPr id="0" name=""/>
        <dsp:cNvSpPr/>
      </dsp:nvSpPr>
      <dsp:spPr>
        <a:xfrm>
          <a:off x="0" y="920140"/>
          <a:ext cx="1905000" cy="5206043"/>
        </a:xfrm>
        <a:prstGeom prst="rect">
          <a:avLst/>
        </a:prstGeom>
        <a:solidFill>
          <a:srgbClr val="FFFFFF">
            <a:hueOff val="0"/>
            <a:satOff val="0"/>
            <a:lumOff val="0"/>
            <a:alphaOff val="0"/>
          </a:srgbClr>
        </a:solidFill>
        <a:ln w="25400" cap="flat" cmpd="sng" algn="ctr">
          <a:solidFill>
            <a:srgbClr val="BBE0E3">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91440" rIns="54864" bIns="53340" numCol="1" spcCol="1270" anchor="t" anchorCtr="0">
          <a:noAutofit/>
        </a:bodyPr>
        <a:lstStyle/>
        <a:p>
          <a:pPr lvl="0" algn="ctr" defTabSz="622300">
            <a:lnSpc>
              <a:spcPct val="90000"/>
            </a:lnSpc>
            <a:spcBef>
              <a:spcPct val="0"/>
            </a:spcBef>
            <a:spcAft>
              <a:spcPct val="35000"/>
            </a:spcAft>
          </a:pPr>
          <a:r>
            <a:rPr lang="en-US" sz="1400" b="1" kern="1200" dirty="0" smtClean="0">
              <a:solidFill>
                <a:srgbClr val="000000"/>
              </a:solidFill>
              <a:latin typeface="Calibri" pitchFamily="34" charset="0"/>
              <a:ea typeface="+mn-ea"/>
              <a:cs typeface="+mn-cs"/>
            </a:rPr>
            <a:t>MassHealth </a:t>
          </a:r>
        </a:p>
        <a:p>
          <a:pPr lvl="0" algn="ctr" defTabSz="622300">
            <a:lnSpc>
              <a:spcPct val="90000"/>
            </a:lnSpc>
            <a:spcBef>
              <a:spcPct val="0"/>
            </a:spcBef>
            <a:spcAft>
              <a:spcPct val="35000"/>
            </a:spcAft>
          </a:pPr>
          <a:r>
            <a:rPr lang="en-US" sz="1400" b="0" i="1" u="none" kern="1200" dirty="0" smtClean="0">
              <a:solidFill>
                <a:srgbClr val="000000"/>
              </a:solidFill>
              <a:latin typeface="Calibri" pitchFamily="34" charset="0"/>
              <a:ea typeface="+mn-ea"/>
              <a:cs typeface="+mn-cs"/>
            </a:rPr>
            <a:t>Current MassHealth </a:t>
          </a:r>
          <a:endParaRPr lang="en-US" sz="1400" b="1" kern="1200" dirty="0" smtClean="0">
            <a:solidFill>
              <a:srgbClr val="000000"/>
            </a:solidFill>
            <a:latin typeface="Calibri" pitchFamily="34" charset="0"/>
            <a:ea typeface="+mn-ea"/>
            <a:cs typeface="+mn-cs"/>
          </a:endParaRPr>
        </a:p>
        <a:p>
          <a:pPr lvl="0" algn="l" defTabSz="622300">
            <a:lnSpc>
              <a:spcPct val="90000"/>
            </a:lnSpc>
            <a:spcBef>
              <a:spcPct val="0"/>
            </a:spcBef>
            <a:spcAft>
              <a:spcPct val="35000"/>
            </a:spcAft>
          </a:pPr>
          <a:endParaRPr lang="en-US" sz="1400" b="0" i="1" u="none" kern="1200" dirty="0" smtClean="0">
            <a:solidFill>
              <a:srgbClr val="000000"/>
            </a:solidFill>
            <a:latin typeface="Calibri" pitchFamily="34" charset="0"/>
            <a:ea typeface="+mn-ea"/>
            <a:cs typeface="+mn-cs"/>
          </a:endParaRPr>
        </a:p>
        <a:p>
          <a:pPr lvl="0" algn="l" defTabSz="622300">
            <a:lnSpc>
              <a:spcPct val="90000"/>
            </a:lnSpc>
            <a:spcBef>
              <a:spcPct val="0"/>
            </a:spcBef>
            <a:spcAft>
              <a:spcPct val="35000"/>
            </a:spcAft>
          </a:pPr>
          <a:r>
            <a:rPr lang="en-US" sz="1400" b="0" i="0" u="none" kern="1200" dirty="0" smtClean="0">
              <a:solidFill>
                <a:srgbClr val="000000"/>
              </a:solidFill>
              <a:latin typeface="Calibri" pitchFamily="34" charset="0"/>
              <a:ea typeface="+mn-ea"/>
              <a:cs typeface="+mn-cs"/>
            </a:rPr>
            <a:t>MassHealth Standard, CommonHealth, Family Assistance, Premium Assistance, Limited, CMSP</a:t>
          </a:r>
        </a:p>
        <a:p>
          <a:pPr lvl="0" algn="l" defTabSz="622300">
            <a:lnSpc>
              <a:spcPct val="90000"/>
            </a:lnSpc>
            <a:spcBef>
              <a:spcPct val="0"/>
            </a:spcBef>
            <a:spcAft>
              <a:spcPct val="35000"/>
            </a:spcAft>
          </a:pPr>
          <a:endParaRPr lang="en-US" sz="1400" b="0" i="1" u="none" kern="1200" dirty="0" smtClean="0">
            <a:solidFill>
              <a:srgbClr val="000000"/>
            </a:solidFill>
            <a:latin typeface="Calibri" pitchFamily="34" charset="0"/>
            <a:ea typeface="+mn-ea"/>
            <a:cs typeface="+mn-cs"/>
          </a:endParaRPr>
        </a:p>
        <a:p>
          <a:pPr lvl="0" algn="l" defTabSz="622300">
            <a:lnSpc>
              <a:spcPct val="90000"/>
            </a:lnSpc>
            <a:spcBef>
              <a:spcPct val="0"/>
            </a:spcBef>
            <a:spcAft>
              <a:spcPct val="35000"/>
            </a:spcAft>
          </a:pPr>
          <a:r>
            <a:rPr lang="en-US" sz="1400" kern="1200" dirty="0" smtClean="0">
              <a:solidFill>
                <a:srgbClr val="000000"/>
              </a:solidFill>
              <a:latin typeface="Calibri" pitchFamily="34" charset="0"/>
              <a:ea typeface="+mn-ea"/>
              <a:cs typeface="+mn-cs"/>
            </a:rPr>
            <a:t>Some groups newly eligible for MassHealth Standard: </a:t>
          </a:r>
        </a:p>
        <a:p>
          <a:pPr lvl="0" algn="l" defTabSz="622300">
            <a:lnSpc>
              <a:spcPct val="90000"/>
            </a:lnSpc>
            <a:spcBef>
              <a:spcPct val="0"/>
            </a:spcBef>
            <a:spcAft>
              <a:spcPct val="35000"/>
            </a:spcAft>
          </a:pPr>
          <a:r>
            <a:rPr lang="en-US" sz="1300" kern="1200" dirty="0" smtClean="0">
              <a:solidFill>
                <a:srgbClr val="000000"/>
              </a:solidFill>
              <a:latin typeface="Calibri" pitchFamily="34" charset="0"/>
              <a:ea typeface="+mn-ea"/>
              <a:cs typeface="+mn-cs"/>
            </a:rPr>
            <a:t>- age 19-20 to 150% FPL</a:t>
          </a:r>
        </a:p>
        <a:p>
          <a:pPr lvl="0" algn="l" defTabSz="622300">
            <a:lnSpc>
              <a:spcPct val="90000"/>
            </a:lnSpc>
            <a:spcBef>
              <a:spcPct val="0"/>
            </a:spcBef>
            <a:spcAft>
              <a:spcPct val="35000"/>
            </a:spcAft>
          </a:pPr>
          <a:r>
            <a:rPr lang="en-US" sz="1300" kern="1200" dirty="0" smtClean="0">
              <a:solidFill>
                <a:srgbClr val="000000"/>
              </a:solidFill>
              <a:latin typeface="Calibri" pitchFamily="34" charset="0"/>
              <a:ea typeface="+mn-ea"/>
              <a:cs typeface="+mn-cs"/>
            </a:rPr>
            <a:t>- DMH clients on Basic</a:t>
          </a:r>
        </a:p>
        <a:p>
          <a:pPr lvl="0" algn="l" defTabSz="622300">
            <a:lnSpc>
              <a:spcPct val="90000"/>
            </a:lnSpc>
            <a:spcBef>
              <a:spcPct val="0"/>
            </a:spcBef>
            <a:spcAft>
              <a:spcPct val="35000"/>
            </a:spcAft>
          </a:pPr>
          <a:r>
            <a:rPr lang="en-US" sz="1300" kern="1200" dirty="0" smtClean="0">
              <a:solidFill>
                <a:srgbClr val="000000"/>
              </a:solidFill>
              <a:latin typeface="Calibri" pitchFamily="34" charset="0"/>
              <a:ea typeface="+mn-ea"/>
              <a:cs typeface="+mn-cs"/>
            </a:rPr>
            <a:t>- BCCTP &lt; 133% FPL</a:t>
          </a:r>
        </a:p>
        <a:p>
          <a:pPr lvl="0" algn="l" defTabSz="622300">
            <a:lnSpc>
              <a:spcPct val="90000"/>
            </a:lnSpc>
            <a:spcBef>
              <a:spcPct val="0"/>
            </a:spcBef>
            <a:spcAft>
              <a:spcPct val="35000"/>
            </a:spcAft>
          </a:pPr>
          <a:r>
            <a:rPr lang="en-US" sz="1300" kern="1200" dirty="0" smtClean="0">
              <a:solidFill>
                <a:srgbClr val="000000"/>
              </a:solidFill>
              <a:latin typeface="Calibri" pitchFamily="34" charset="0"/>
              <a:ea typeface="+mn-ea"/>
              <a:cs typeface="+mn-cs"/>
            </a:rPr>
            <a:t>- HIV+ &lt; 133% FPL</a:t>
          </a:r>
          <a:endParaRPr lang="en-US" sz="1300" kern="1200" dirty="0" smtClean="0">
            <a:latin typeface="Calibri" pitchFamily="34" charset="0"/>
            <a:cs typeface="Calibri" pitchFamily="34" charset="0"/>
          </a:endParaRPr>
        </a:p>
        <a:p>
          <a:pPr lvl="0" algn="l" defTabSz="622300">
            <a:lnSpc>
              <a:spcPct val="90000"/>
            </a:lnSpc>
            <a:spcBef>
              <a:spcPct val="0"/>
            </a:spcBef>
            <a:spcAft>
              <a:spcPct val="35000"/>
            </a:spcAft>
          </a:pPr>
          <a:endParaRPr lang="en-US" sz="1300" kern="1200" dirty="0" smtClean="0">
            <a:latin typeface="Calibri" pitchFamily="34" charset="0"/>
            <a:cs typeface="Calibri" pitchFamily="34" charset="0"/>
          </a:endParaRPr>
        </a:p>
        <a:p>
          <a:pPr lvl="0" algn="l" defTabSz="622300">
            <a:lnSpc>
              <a:spcPct val="90000"/>
            </a:lnSpc>
            <a:spcBef>
              <a:spcPct val="0"/>
            </a:spcBef>
            <a:spcAft>
              <a:spcPct val="35000"/>
            </a:spcAft>
          </a:pPr>
          <a:r>
            <a:rPr lang="en-US" sz="1300" b="1" i="1" kern="1200" dirty="0" smtClean="0">
              <a:latin typeface="Calibri" pitchFamily="34" charset="0"/>
              <a:cs typeface="Calibri" pitchFamily="34" charset="0"/>
            </a:rPr>
            <a:t>MassHealth Essential and Basic are eliminated.</a:t>
          </a:r>
          <a:endParaRPr lang="en-US" sz="1300" b="1" i="1" kern="1200" dirty="0" smtClean="0">
            <a:solidFill>
              <a:srgbClr val="000000"/>
            </a:solidFill>
            <a:latin typeface="Calibri" pitchFamily="34" charset="0"/>
            <a:ea typeface="+mn-ea"/>
            <a:cs typeface="+mn-cs"/>
          </a:endParaRPr>
        </a:p>
      </dsp:txBody>
      <dsp:txXfrm>
        <a:off x="0" y="920140"/>
        <a:ext cx="1905000" cy="5206043"/>
      </dsp:txXfrm>
    </dsp:sp>
    <dsp:sp modelId="{D7464A44-949C-40C0-93D4-BFB3DCC823AA}">
      <dsp:nvSpPr>
        <dsp:cNvPr id="0" name=""/>
        <dsp:cNvSpPr/>
      </dsp:nvSpPr>
      <dsp:spPr>
        <a:xfrm>
          <a:off x="1905000" y="900099"/>
          <a:ext cx="1905000" cy="5155233"/>
        </a:xfrm>
        <a:prstGeom prst="rect">
          <a:avLst/>
        </a:prstGeom>
        <a:solidFill>
          <a:srgbClr val="FFFFFF">
            <a:hueOff val="0"/>
            <a:satOff val="0"/>
            <a:lumOff val="0"/>
            <a:alphaOff val="0"/>
          </a:srgbClr>
        </a:solidFill>
        <a:ln w="25400" cap="flat" cmpd="sng" algn="ctr">
          <a:solidFill>
            <a:srgbClr val="BBE0E3">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91440" rIns="53340" bIns="53340" numCol="1" spcCol="1270" anchor="t" anchorCtr="0">
          <a:noAutofit/>
        </a:bodyPr>
        <a:lstStyle/>
        <a:p>
          <a:pPr lvl="0" algn="ctr" defTabSz="622300">
            <a:lnSpc>
              <a:spcPct val="90000"/>
            </a:lnSpc>
            <a:spcBef>
              <a:spcPct val="0"/>
            </a:spcBef>
            <a:spcAft>
              <a:spcPct val="35000"/>
            </a:spcAft>
          </a:pPr>
          <a:r>
            <a:rPr lang="en-US" sz="1400" b="1" kern="1200" dirty="0" smtClean="0">
              <a:solidFill>
                <a:srgbClr val="000000"/>
              </a:solidFill>
              <a:latin typeface="Calibri" pitchFamily="34" charset="0"/>
              <a:ea typeface="+mn-ea"/>
              <a:cs typeface="+mn-cs"/>
            </a:rPr>
            <a:t>MassHealth CarePlus</a:t>
          </a:r>
        </a:p>
        <a:p>
          <a:pPr lvl="0" algn="ctr" defTabSz="622300">
            <a:lnSpc>
              <a:spcPct val="90000"/>
            </a:lnSpc>
            <a:spcBef>
              <a:spcPct val="0"/>
            </a:spcBef>
            <a:spcAft>
              <a:spcPct val="35000"/>
            </a:spcAft>
          </a:pPr>
          <a:r>
            <a:rPr lang="en-US" sz="1400" b="0" i="1" kern="1200" dirty="0" smtClean="0">
              <a:solidFill>
                <a:srgbClr val="000000"/>
              </a:solidFill>
              <a:latin typeface="Calibri" pitchFamily="34" charset="0"/>
              <a:ea typeface="+mn-ea"/>
              <a:cs typeface="+mn-cs"/>
            </a:rPr>
            <a:t>New category</a:t>
          </a:r>
          <a:endParaRPr lang="en-US" sz="1400" b="1" kern="1200" dirty="0" smtClean="0">
            <a:solidFill>
              <a:srgbClr val="000000"/>
            </a:solidFill>
            <a:latin typeface="Calibri" pitchFamily="34" charset="0"/>
            <a:ea typeface="+mn-ea"/>
            <a:cs typeface="+mn-cs"/>
          </a:endParaRPr>
        </a:p>
        <a:p>
          <a:pPr lvl="0" algn="ctr" defTabSz="622300">
            <a:lnSpc>
              <a:spcPct val="90000"/>
            </a:lnSpc>
            <a:spcBef>
              <a:spcPct val="0"/>
            </a:spcBef>
            <a:spcAft>
              <a:spcPct val="35000"/>
            </a:spcAft>
          </a:pPr>
          <a:endParaRPr lang="en-US" sz="1400" kern="1200" dirty="0" smtClean="0">
            <a:solidFill>
              <a:srgbClr val="000000"/>
            </a:solidFill>
            <a:latin typeface="Calibri" pitchFamily="34" charset="0"/>
            <a:ea typeface="+mn-ea"/>
            <a:cs typeface="+mn-cs"/>
          </a:endParaRPr>
        </a:p>
        <a:p>
          <a:pPr lvl="0" algn="l" defTabSz="622300">
            <a:lnSpc>
              <a:spcPct val="90000"/>
            </a:lnSpc>
            <a:spcBef>
              <a:spcPct val="0"/>
            </a:spcBef>
            <a:spcAft>
              <a:spcPct val="35000"/>
            </a:spcAft>
          </a:pPr>
          <a:r>
            <a:rPr lang="en-US" sz="1400" kern="1200" dirty="0" smtClean="0">
              <a:solidFill>
                <a:srgbClr val="000000"/>
              </a:solidFill>
              <a:latin typeface="Calibri" pitchFamily="34" charset="0"/>
            </a:rPr>
            <a:t>Adults &lt; 133% FPL who are now eligible for MassHealth based on income alone</a:t>
          </a:r>
        </a:p>
        <a:p>
          <a:pPr lvl="0" algn="l" defTabSz="622300">
            <a:lnSpc>
              <a:spcPct val="90000"/>
            </a:lnSpc>
            <a:spcBef>
              <a:spcPct val="0"/>
            </a:spcBef>
            <a:spcAft>
              <a:spcPct val="35000"/>
            </a:spcAft>
          </a:pPr>
          <a:endParaRPr lang="en-US" sz="1400" kern="1200" dirty="0" smtClean="0">
            <a:solidFill>
              <a:srgbClr val="000000"/>
            </a:solidFill>
            <a:latin typeface="Calibri" pitchFamily="34" charset="0"/>
          </a:endParaRPr>
        </a:p>
        <a:p>
          <a:pPr lvl="0" algn="l" defTabSz="622300">
            <a:lnSpc>
              <a:spcPct val="90000"/>
            </a:lnSpc>
            <a:spcBef>
              <a:spcPct val="0"/>
            </a:spcBef>
            <a:spcAft>
              <a:spcPct val="35000"/>
            </a:spcAft>
          </a:pPr>
          <a:endParaRPr lang="en-US" sz="1000" kern="1200" dirty="0" smtClean="0">
            <a:solidFill>
              <a:srgbClr val="000000"/>
            </a:solidFill>
            <a:latin typeface="Calibri" pitchFamily="34" charset="0"/>
          </a:endParaRPr>
        </a:p>
        <a:p>
          <a:pPr lvl="0" algn="l" defTabSz="622300">
            <a:lnSpc>
              <a:spcPct val="90000"/>
            </a:lnSpc>
            <a:spcBef>
              <a:spcPct val="0"/>
            </a:spcBef>
            <a:spcAft>
              <a:spcPct val="35000"/>
            </a:spcAft>
          </a:pPr>
          <a:r>
            <a:rPr lang="en-US" sz="1400" kern="1200" dirty="0" smtClean="0">
              <a:solidFill>
                <a:srgbClr val="000000"/>
              </a:solidFill>
              <a:latin typeface="Calibri" pitchFamily="34" charset="0"/>
            </a:rPr>
            <a:t>Includes MassHealth Essential, Basic, Commonwealth Care &lt; 133% FPL. </a:t>
          </a:r>
          <a:endParaRPr lang="en-US" sz="1400" kern="1200" dirty="0" smtClean="0">
            <a:solidFill>
              <a:srgbClr val="000000"/>
            </a:solidFill>
            <a:latin typeface="Calibri" pitchFamily="34" charset="0"/>
            <a:ea typeface="+mn-ea"/>
            <a:cs typeface="Calibri" pitchFamily="34" charset="0"/>
          </a:endParaRPr>
        </a:p>
        <a:p>
          <a:pPr lvl="0" algn="l" defTabSz="622300">
            <a:lnSpc>
              <a:spcPct val="90000"/>
            </a:lnSpc>
            <a:spcBef>
              <a:spcPct val="0"/>
            </a:spcBef>
            <a:spcAft>
              <a:spcPct val="35000"/>
            </a:spcAft>
          </a:pPr>
          <a:r>
            <a:rPr lang="en-US" sz="1400" kern="1200" dirty="0" smtClean="0">
              <a:solidFill>
                <a:srgbClr val="000000"/>
              </a:solidFill>
              <a:latin typeface="Calibri" pitchFamily="34" charset="0"/>
              <a:ea typeface="+mn-ea"/>
              <a:cs typeface="Calibri" pitchFamily="34" charset="0"/>
            </a:rPr>
            <a:t> </a:t>
          </a:r>
          <a:endParaRPr lang="en-US" sz="1400" kern="1200" dirty="0">
            <a:solidFill>
              <a:srgbClr val="000000">
                <a:hueOff val="0"/>
                <a:satOff val="0"/>
                <a:lumOff val="0"/>
                <a:alphaOff val="0"/>
              </a:srgbClr>
            </a:solidFill>
            <a:latin typeface="Calibri" pitchFamily="34" charset="0"/>
            <a:ea typeface="+mn-ea"/>
            <a:cs typeface="Calibri" pitchFamily="34" charset="0"/>
          </a:endParaRPr>
        </a:p>
      </dsp:txBody>
      <dsp:txXfrm>
        <a:off x="1905000" y="900099"/>
        <a:ext cx="1905000" cy="5155233"/>
      </dsp:txXfrm>
    </dsp:sp>
    <dsp:sp modelId="{FEEFB52A-7C8B-481B-872C-36489476A6AF}">
      <dsp:nvSpPr>
        <dsp:cNvPr id="0" name=""/>
        <dsp:cNvSpPr/>
      </dsp:nvSpPr>
      <dsp:spPr>
        <a:xfrm flipV="1">
          <a:off x="0" y="5765270"/>
          <a:ext cx="3810000" cy="398250"/>
        </a:xfrm>
        <a:prstGeom prst="rect">
          <a:avLst/>
        </a:prstGeom>
        <a:solidFill>
          <a:srgbClr val="BBE0E3">
            <a:shade val="80000"/>
            <a:hueOff val="0"/>
            <a:satOff val="0"/>
            <a:lumOff val="0"/>
            <a:alphaOff val="0"/>
          </a:srgbClr>
        </a:solidFill>
        <a:ln>
          <a:noFill/>
        </a:ln>
        <a:effectLst/>
      </dsp:spPr>
      <dsp:style>
        <a:lnRef idx="0">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2D79D20-3EEE-49E8-993E-C57F9DA1170E}">
      <dsp:nvSpPr>
        <dsp:cNvPr id="0" name=""/>
        <dsp:cNvSpPr/>
      </dsp:nvSpPr>
      <dsp:spPr>
        <a:xfrm>
          <a:off x="0" y="276662"/>
          <a:ext cx="4648200" cy="517178"/>
        </a:xfrm>
        <a:prstGeom prst="rect">
          <a:avLst/>
        </a:prstGeom>
        <a:solidFill>
          <a:srgbClr val="BBE0E3">
            <a:shade val="80000"/>
            <a:hueOff val="0"/>
            <a:satOff val="0"/>
            <a:lumOff val="0"/>
            <a:alphaOff val="0"/>
          </a:srgbClr>
        </a:solidFill>
        <a:ln>
          <a:noFill/>
        </a:ln>
        <a:effectLst/>
      </dsp:spPr>
      <dsp:style>
        <a:lnRef idx="0">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solidFill>
                <a:srgbClr val="000000">
                  <a:lumMod val="75000"/>
                  <a:lumOff val="25000"/>
                </a:srgbClr>
              </a:solidFill>
              <a:latin typeface="Calibri" pitchFamily="34" charset="0"/>
              <a:ea typeface="+mn-ea"/>
              <a:cs typeface="Calibri" pitchFamily="34" charset="0"/>
            </a:rPr>
            <a:t>The Health Connector (Exchange)</a:t>
          </a:r>
          <a:endParaRPr lang="en-US" sz="1800" b="1" kern="1200" dirty="0">
            <a:solidFill>
              <a:srgbClr val="000000">
                <a:lumMod val="75000"/>
                <a:lumOff val="25000"/>
              </a:srgbClr>
            </a:solidFill>
            <a:latin typeface="Calibri" pitchFamily="34" charset="0"/>
            <a:ea typeface="+mn-ea"/>
            <a:cs typeface="Calibri" pitchFamily="34" charset="0"/>
          </a:endParaRPr>
        </a:p>
      </dsp:txBody>
      <dsp:txXfrm>
        <a:off x="0" y="276662"/>
        <a:ext cx="4648200" cy="517178"/>
      </dsp:txXfrm>
    </dsp:sp>
    <dsp:sp modelId="{07B31C85-2D36-4301-8691-53AD651748D0}">
      <dsp:nvSpPr>
        <dsp:cNvPr id="0" name=""/>
        <dsp:cNvSpPr/>
      </dsp:nvSpPr>
      <dsp:spPr>
        <a:xfrm>
          <a:off x="115" y="781162"/>
          <a:ext cx="1600088" cy="4932599"/>
        </a:xfrm>
        <a:prstGeom prst="rect">
          <a:avLst/>
        </a:prstGeom>
        <a:solidFill>
          <a:srgbClr val="FFFFFF">
            <a:hueOff val="0"/>
            <a:satOff val="0"/>
            <a:lumOff val="0"/>
            <a:alphaOff val="0"/>
          </a:srgbClr>
        </a:solidFill>
        <a:ln w="25400" cap="flat" cmpd="sng" algn="ctr">
          <a:solidFill>
            <a:srgbClr val="BBE0E3">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182880" rIns="53340" bIns="53340" numCol="1" spcCol="1270" anchor="t" anchorCtr="0">
          <a:noAutofit/>
        </a:bodyPr>
        <a:lstStyle/>
        <a:p>
          <a:pPr lvl="0" algn="ctr" defTabSz="622300">
            <a:lnSpc>
              <a:spcPct val="90000"/>
            </a:lnSpc>
            <a:spcBef>
              <a:spcPct val="0"/>
            </a:spcBef>
            <a:spcAft>
              <a:spcPct val="35000"/>
            </a:spcAft>
          </a:pPr>
          <a:r>
            <a:rPr lang="en-US" sz="1400" b="1" kern="1200" dirty="0" smtClean="0">
              <a:solidFill>
                <a:srgbClr val="000000"/>
              </a:solidFill>
              <a:latin typeface="Calibri" pitchFamily="34" charset="0"/>
              <a:ea typeface="+mn-ea"/>
              <a:cs typeface="+mn-cs"/>
            </a:rPr>
            <a:t>ConnectorCare</a:t>
          </a:r>
        </a:p>
        <a:p>
          <a:pPr lvl="0" algn="ctr" defTabSz="622300">
            <a:lnSpc>
              <a:spcPct val="90000"/>
            </a:lnSpc>
            <a:spcBef>
              <a:spcPct val="0"/>
            </a:spcBef>
            <a:spcAft>
              <a:spcPct val="35000"/>
            </a:spcAft>
          </a:pPr>
          <a:r>
            <a:rPr lang="en-US" sz="1400" b="0" i="1" kern="1200" dirty="0" smtClean="0">
              <a:solidFill>
                <a:srgbClr val="000000"/>
              </a:solidFill>
              <a:latin typeface="Calibri" pitchFamily="34" charset="0"/>
              <a:ea typeface="+mn-ea"/>
              <a:cs typeface="+mn-cs"/>
            </a:rPr>
            <a:t>Qualified health plans w/ state and federal subsidies</a:t>
          </a:r>
        </a:p>
        <a:p>
          <a:pPr lvl="0" algn="l" defTabSz="622300">
            <a:lnSpc>
              <a:spcPct val="90000"/>
            </a:lnSpc>
            <a:spcBef>
              <a:spcPct val="0"/>
            </a:spcBef>
            <a:spcAft>
              <a:spcPct val="35000"/>
            </a:spcAft>
          </a:pPr>
          <a:endParaRPr lang="en-US" sz="1400" kern="1200" dirty="0" smtClean="0">
            <a:solidFill>
              <a:srgbClr val="000000"/>
            </a:solidFill>
            <a:latin typeface="Calibri" pitchFamily="34" charset="0"/>
          </a:endParaRPr>
        </a:p>
        <a:p>
          <a:pPr lvl="0" algn="l" defTabSz="622300">
            <a:lnSpc>
              <a:spcPct val="90000"/>
            </a:lnSpc>
            <a:spcBef>
              <a:spcPct val="0"/>
            </a:spcBef>
            <a:spcAft>
              <a:spcPct val="35000"/>
            </a:spcAft>
          </a:pPr>
          <a:r>
            <a:rPr lang="en-US" sz="1400" kern="1200" dirty="0" smtClean="0">
              <a:solidFill>
                <a:srgbClr val="000000"/>
              </a:solidFill>
              <a:latin typeface="Calibri" pitchFamily="34" charset="0"/>
            </a:rPr>
            <a:t>Adults 133-300% FPL</a:t>
          </a:r>
        </a:p>
        <a:p>
          <a:pPr lvl="0" algn="l" defTabSz="622300">
            <a:lnSpc>
              <a:spcPct val="90000"/>
            </a:lnSpc>
            <a:spcBef>
              <a:spcPct val="0"/>
            </a:spcBef>
            <a:spcAft>
              <a:spcPct val="35000"/>
            </a:spcAft>
          </a:pPr>
          <a:endParaRPr lang="en-US" sz="1000" kern="1200" dirty="0" smtClean="0">
            <a:solidFill>
              <a:srgbClr val="000000"/>
            </a:solidFill>
            <a:latin typeface="Calibri" pitchFamily="34" charset="0"/>
            <a:cs typeface="Calibri" pitchFamily="34" charset="0"/>
          </a:endParaRPr>
        </a:p>
        <a:p>
          <a:pPr lvl="0" algn="l" defTabSz="622300">
            <a:lnSpc>
              <a:spcPct val="90000"/>
            </a:lnSpc>
            <a:spcBef>
              <a:spcPct val="0"/>
            </a:spcBef>
            <a:spcAft>
              <a:spcPct val="35000"/>
            </a:spcAft>
          </a:pPr>
          <a:endParaRPr lang="en-US" sz="1400" kern="1200" dirty="0" smtClean="0">
            <a:solidFill>
              <a:srgbClr val="000000"/>
            </a:solidFill>
            <a:latin typeface="Calibri" pitchFamily="34" charset="0"/>
            <a:cs typeface="Calibri" pitchFamily="34" charset="0"/>
          </a:endParaRPr>
        </a:p>
        <a:p>
          <a:pPr lvl="0" algn="l" defTabSz="622300">
            <a:lnSpc>
              <a:spcPct val="90000"/>
            </a:lnSpc>
            <a:spcBef>
              <a:spcPct val="0"/>
            </a:spcBef>
            <a:spcAft>
              <a:spcPct val="35000"/>
            </a:spcAft>
          </a:pPr>
          <a:r>
            <a:rPr lang="en-US" sz="1400" kern="1200" dirty="0" smtClean="0">
              <a:solidFill>
                <a:srgbClr val="000000"/>
              </a:solidFill>
              <a:latin typeface="Calibri" pitchFamily="34" charset="0"/>
              <a:cs typeface="Calibri" pitchFamily="34" charset="0"/>
            </a:rPr>
            <a:t>Includes Commonwealth Care &gt; 133% FPL, legal immigrants</a:t>
          </a:r>
          <a:endParaRPr lang="en-US" sz="1400" kern="1200" dirty="0" smtClean="0">
            <a:solidFill>
              <a:srgbClr val="000000"/>
            </a:solidFill>
            <a:latin typeface="Calibri" pitchFamily="34" charset="0"/>
            <a:ea typeface="+mn-ea"/>
            <a:cs typeface="Calibri" pitchFamily="34" charset="0"/>
          </a:endParaRPr>
        </a:p>
      </dsp:txBody>
      <dsp:txXfrm>
        <a:off x="115" y="781162"/>
        <a:ext cx="1600088" cy="4932599"/>
      </dsp:txXfrm>
    </dsp:sp>
    <dsp:sp modelId="{D7464A44-949C-40C0-93D4-BFB3DCC823AA}">
      <dsp:nvSpPr>
        <dsp:cNvPr id="0" name=""/>
        <dsp:cNvSpPr/>
      </dsp:nvSpPr>
      <dsp:spPr>
        <a:xfrm>
          <a:off x="1600204" y="781142"/>
          <a:ext cx="1447791" cy="5238545"/>
        </a:xfrm>
        <a:prstGeom prst="rect">
          <a:avLst/>
        </a:prstGeom>
        <a:solidFill>
          <a:srgbClr val="FFFFFF">
            <a:hueOff val="0"/>
            <a:satOff val="0"/>
            <a:lumOff val="0"/>
            <a:alphaOff val="0"/>
          </a:srgbClr>
        </a:solidFill>
        <a:ln w="25400" cap="flat" cmpd="sng" algn="ctr">
          <a:solidFill>
            <a:srgbClr val="BBE0E3">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182880" rIns="53340" bIns="53340" numCol="1" spcCol="1270" anchor="t" anchorCtr="0">
          <a:noAutofit/>
        </a:bodyPr>
        <a:lstStyle/>
        <a:p>
          <a:pPr lvl="0" algn="ctr" defTabSz="622300">
            <a:lnSpc>
              <a:spcPct val="90000"/>
            </a:lnSpc>
            <a:spcBef>
              <a:spcPct val="0"/>
            </a:spcBef>
            <a:spcAft>
              <a:spcPct val="35000"/>
            </a:spcAft>
          </a:pPr>
          <a:r>
            <a:rPr lang="en-US" sz="1400" b="1" kern="1200" dirty="0" smtClean="0">
              <a:solidFill>
                <a:srgbClr val="000000"/>
              </a:solidFill>
              <a:latin typeface="Calibri" pitchFamily="34" charset="0"/>
              <a:ea typeface="+mn-ea"/>
              <a:cs typeface="+mn-cs"/>
            </a:rPr>
            <a:t>Federal subsidy</a:t>
          </a:r>
        </a:p>
        <a:p>
          <a:pPr lvl="0" algn="ctr" defTabSz="622300">
            <a:lnSpc>
              <a:spcPct val="90000"/>
            </a:lnSpc>
            <a:spcBef>
              <a:spcPct val="0"/>
            </a:spcBef>
            <a:spcAft>
              <a:spcPct val="35000"/>
            </a:spcAft>
          </a:pPr>
          <a:r>
            <a:rPr lang="en-US" sz="1400" b="0" i="1" kern="1200" dirty="0" smtClean="0">
              <a:solidFill>
                <a:srgbClr val="000000"/>
              </a:solidFill>
              <a:latin typeface="Calibri" pitchFamily="34" charset="0"/>
            </a:rPr>
            <a:t>Qualified health plans w/federal subsidy only</a:t>
          </a:r>
        </a:p>
        <a:p>
          <a:pPr lvl="0" algn="ctr" defTabSz="622300">
            <a:lnSpc>
              <a:spcPct val="90000"/>
            </a:lnSpc>
            <a:spcBef>
              <a:spcPct val="0"/>
            </a:spcBef>
            <a:spcAft>
              <a:spcPct val="35000"/>
            </a:spcAft>
          </a:pPr>
          <a:endParaRPr lang="en-US" sz="1400" b="0" i="0" kern="1200" dirty="0" smtClean="0">
            <a:solidFill>
              <a:srgbClr val="000000"/>
            </a:solidFill>
            <a:latin typeface="Calibri" pitchFamily="34" charset="0"/>
          </a:endParaRPr>
        </a:p>
        <a:p>
          <a:pPr lvl="0" algn="l" defTabSz="622300">
            <a:lnSpc>
              <a:spcPct val="90000"/>
            </a:lnSpc>
            <a:spcBef>
              <a:spcPct val="0"/>
            </a:spcBef>
            <a:spcAft>
              <a:spcPct val="35000"/>
            </a:spcAft>
          </a:pPr>
          <a:r>
            <a:rPr lang="en-US" sz="1400" i="0" kern="1200" dirty="0" smtClean="0">
              <a:solidFill>
                <a:srgbClr val="000000"/>
              </a:solidFill>
              <a:latin typeface="Calibri" pitchFamily="34" charset="0"/>
            </a:rPr>
            <a:t>300-400% FPL</a:t>
          </a:r>
        </a:p>
        <a:p>
          <a:pPr lvl="0" algn="ctr" defTabSz="622300">
            <a:lnSpc>
              <a:spcPct val="90000"/>
            </a:lnSpc>
            <a:spcBef>
              <a:spcPct val="0"/>
            </a:spcBef>
            <a:spcAft>
              <a:spcPct val="35000"/>
            </a:spcAft>
          </a:pPr>
          <a:endParaRPr lang="en-US" sz="1400" i="0" kern="1200" dirty="0" smtClean="0">
            <a:solidFill>
              <a:srgbClr val="000000"/>
            </a:solidFill>
            <a:latin typeface="Calibri" pitchFamily="34" charset="0"/>
            <a:ea typeface="+mn-ea"/>
            <a:cs typeface="Calibri" pitchFamily="34" charset="0"/>
          </a:endParaRPr>
        </a:p>
        <a:p>
          <a:pPr lvl="0" algn="ctr" defTabSz="622300">
            <a:lnSpc>
              <a:spcPct val="90000"/>
            </a:lnSpc>
            <a:spcBef>
              <a:spcPct val="0"/>
            </a:spcBef>
            <a:spcAft>
              <a:spcPct val="35000"/>
            </a:spcAft>
          </a:pPr>
          <a:endParaRPr lang="en-US" sz="1400" i="0" kern="1200" dirty="0" smtClean="0">
            <a:solidFill>
              <a:srgbClr val="000000"/>
            </a:solidFill>
            <a:latin typeface="Calibri" pitchFamily="34" charset="0"/>
            <a:ea typeface="+mn-ea"/>
            <a:cs typeface="Calibri" pitchFamily="34" charset="0"/>
          </a:endParaRPr>
        </a:p>
        <a:p>
          <a:pPr lvl="0" algn="ctr" defTabSz="622300">
            <a:lnSpc>
              <a:spcPct val="90000"/>
            </a:lnSpc>
            <a:spcBef>
              <a:spcPct val="0"/>
            </a:spcBef>
            <a:spcAft>
              <a:spcPct val="35000"/>
            </a:spcAft>
          </a:pPr>
          <a:endParaRPr lang="en-US" sz="1400" i="0" kern="1200" dirty="0">
            <a:solidFill>
              <a:srgbClr val="000000">
                <a:hueOff val="0"/>
                <a:satOff val="0"/>
                <a:lumOff val="0"/>
                <a:alphaOff val="0"/>
              </a:srgbClr>
            </a:solidFill>
            <a:latin typeface="Calibri" pitchFamily="34" charset="0"/>
            <a:ea typeface="+mn-ea"/>
            <a:cs typeface="Calibri" pitchFamily="34" charset="0"/>
          </a:endParaRPr>
        </a:p>
      </dsp:txBody>
      <dsp:txXfrm>
        <a:off x="1600204" y="781142"/>
        <a:ext cx="1447791" cy="5238545"/>
      </dsp:txXfrm>
    </dsp:sp>
    <dsp:sp modelId="{05304E0A-17CC-4483-A05B-B45099312E76}">
      <dsp:nvSpPr>
        <dsp:cNvPr id="0" name=""/>
        <dsp:cNvSpPr/>
      </dsp:nvSpPr>
      <dsp:spPr>
        <a:xfrm>
          <a:off x="3047995" y="813241"/>
          <a:ext cx="1600088" cy="5054179"/>
        </a:xfrm>
        <a:prstGeom prst="rect">
          <a:avLst/>
        </a:prstGeom>
        <a:solidFill>
          <a:srgbClr val="FFFFFF">
            <a:hueOff val="0"/>
            <a:satOff val="0"/>
            <a:lumOff val="0"/>
            <a:alphaOff val="0"/>
          </a:srgbClr>
        </a:solidFill>
        <a:ln w="25400" cap="flat" cmpd="sng" algn="ctr">
          <a:solidFill>
            <a:srgbClr val="BBE0E3">
              <a:shade val="80000"/>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182880" rIns="53340" bIns="53340" numCol="1" spcCol="1270" anchor="t" anchorCtr="0">
          <a:noAutofit/>
        </a:bodyPr>
        <a:lstStyle/>
        <a:p>
          <a:pPr lvl="0" algn="ctr" defTabSz="622300">
            <a:lnSpc>
              <a:spcPct val="90000"/>
            </a:lnSpc>
            <a:spcBef>
              <a:spcPct val="0"/>
            </a:spcBef>
            <a:spcAft>
              <a:spcPct val="35000"/>
            </a:spcAft>
          </a:pPr>
          <a:r>
            <a:rPr lang="en-US" sz="1400" b="1" i="0" kern="1200" dirty="0" smtClean="0">
              <a:solidFill>
                <a:srgbClr val="000000">
                  <a:hueOff val="0"/>
                  <a:satOff val="0"/>
                  <a:lumOff val="0"/>
                  <a:alphaOff val="0"/>
                </a:srgbClr>
              </a:solidFill>
              <a:latin typeface="Calibri" pitchFamily="34" charset="0"/>
              <a:ea typeface="+mn-ea"/>
              <a:cs typeface="Calibri" pitchFamily="34" charset="0"/>
            </a:rPr>
            <a:t>No Subsidy</a:t>
          </a:r>
          <a:r>
            <a:rPr lang="en-US" sz="1400" i="0" kern="1200" dirty="0" smtClean="0">
              <a:solidFill>
                <a:srgbClr val="000000">
                  <a:hueOff val="0"/>
                  <a:satOff val="0"/>
                  <a:lumOff val="0"/>
                  <a:alphaOff val="0"/>
                </a:srgbClr>
              </a:solidFill>
              <a:latin typeface="Calibri" pitchFamily="34" charset="0"/>
              <a:ea typeface="+mn-ea"/>
              <a:cs typeface="Calibri" pitchFamily="34" charset="0"/>
            </a:rPr>
            <a:t> </a:t>
          </a:r>
        </a:p>
        <a:p>
          <a:pPr lvl="0" algn="ctr" defTabSz="622300">
            <a:lnSpc>
              <a:spcPct val="90000"/>
            </a:lnSpc>
            <a:spcBef>
              <a:spcPct val="0"/>
            </a:spcBef>
            <a:spcAft>
              <a:spcPct val="35000"/>
            </a:spcAft>
          </a:pPr>
          <a:r>
            <a:rPr lang="en-US" sz="1400" b="0" i="1" kern="1200" dirty="0" smtClean="0">
              <a:solidFill>
                <a:srgbClr val="000000"/>
              </a:solidFill>
              <a:latin typeface="Calibri" pitchFamily="34" charset="0"/>
              <a:ea typeface="+mn-ea"/>
              <a:cs typeface="+mn-cs"/>
            </a:rPr>
            <a:t>Qualified health plans  with no subsidies</a:t>
          </a:r>
        </a:p>
        <a:p>
          <a:pPr lvl="0" algn="ctr" defTabSz="622300">
            <a:lnSpc>
              <a:spcPct val="90000"/>
            </a:lnSpc>
            <a:spcBef>
              <a:spcPct val="0"/>
            </a:spcBef>
            <a:spcAft>
              <a:spcPct val="35000"/>
            </a:spcAft>
          </a:pPr>
          <a:endParaRPr lang="en-US" sz="1400" b="0" i="1" kern="1200" dirty="0" smtClean="0">
            <a:solidFill>
              <a:srgbClr val="000000"/>
            </a:solidFill>
            <a:latin typeface="Calibri" pitchFamily="34" charset="0"/>
            <a:ea typeface="+mn-ea"/>
            <a:cs typeface="+mn-cs"/>
          </a:endParaRPr>
        </a:p>
        <a:p>
          <a:pPr lvl="0" algn="l" defTabSz="622300">
            <a:lnSpc>
              <a:spcPct val="90000"/>
            </a:lnSpc>
            <a:spcBef>
              <a:spcPct val="0"/>
            </a:spcBef>
            <a:spcAft>
              <a:spcPct val="35000"/>
            </a:spcAft>
          </a:pPr>
          <a:r>
            <a:rPr lang="en-US" sz="1400" b="0" i="0" kern="1200" dirty="0" smtClean="0">
              <a:solidFill>
                <a:srgbClr val="000000"/>
              </a:solidFill>
              <a:latin typeface="Calibri" pitchFamily="34" charset="0"/>
              <a:ea typeface="+mn-ea"/>
              <a:cs typeface="+mn-cs"/>
            </a:rPr>
            <a:t>Above 400% FPL</a:t>
          </a:r>
        </a:p>
        <a:p>
          <a:pPr lvl="0" algn="l" defTabSz="622300">
            <a:lnSpc>
              <a:spcPct val="90000"/>
            </a:lnSpc>
            <a:spcBef>
              <a:spcPct val="0"/>
            </a:spcBef>
            <a:spcAft>
              <a:spcPct val="35000"/>
            </a:spcAft>
          </a:pPr>
          <a:endParaRPr lang="en-US" sz="1400" b="0" i="0" kern="1200" dirty="0" smtClean="0">
            <a:solidFill>
              <a:srgbClr val="000000"/>
            </a:solidFill>
            <a:latin typeface="Calibri" pitchFamily="34" charset="0"/>
            <a:ea typeface="+mn-ea"/>
            <a:cs typeface="+mn-cs"/>
          </a:endParaRPr>
        </a:p>
        <a:p>
          <a:pPr lvl="0" algn="l" defTabSz="622300">
            <a:lnSpc>
              <a:spcPct val="90000"/>
            </a:lnSpc>
            <a:spcBef>
              <a:spcPct val="0"/>
            </a:spcBef>
            <a:spcAft>
              <a:spcPct val="35000"/>
            </a:spcAft>
          </a:pPr>
          <a:endParaRPr lang="en-US" sz="1400" b="0" i="0" kern="1200" dirty="0" smtClean="0">
            <a:solidFill>
              <a:srgbClr val="000000"/>
            </a:solidFill>
            <a:latin typeface="Calibri" pitchFamily="34" charset="0"/>
            <a:ea typeface="+mn-ea"/>
            <a:cs typeface="+mn-cs"/>
          </a:endParaRPr>
        </a:p>
        <a:p>
          <a:pPr lvl="0" algn="l" defTabSz="622300">
            <a:lnSpc>
              <a:spcPct val="90000"/>
            </a:lnSpc>
            <a:spcBef>
              <a:spcPct val="0"/>
            </a:spcBef>
            <a:spcAft>
              <a:spcPct val="35000"/>
            </a:spcAft>
          </a:pPr>
          <a:r>
            <a:rPr lang="en-US" sz="1400" b="0" i="0" kern="1200" dirty="0" smtClean="0">
              <a:solidFill>
                <a:srgbClr val="000000"/>
              </a:solidFill>
              <a:latin typeface="Calibri" pitchFamily="34" charset="0"/>
              <a:ea typeface="+mn-ea"/>
              <a:cs typeface="+mn-cs"/>
            </a:rPr>
            <a:t>Anyone who wishes to shop for insurance</a:t>
          </a:r>
        </a:p>
      </dsp:txBody>
      <dsp:txXfrm>
        <a:off x="3047995" y="813241"/>
        <a:ext cx="1600088" cy="5054179"/>
      </dsp:txXfrm>
    </dsp:sp>
    <dsp:sp modelId="{FEEFB52A-7C8B-481B-872C-36489476A6AF}">
      <dsp:nvSpPr>
        <dsp:cNvPr id="0" name=""/>
        <dsp:cNvSpPr/>
      </dsp:nvSpPr>
      <dsp:spPr>
        <a:xfrm flipV="1">
          <a:off x="0" y="5640372"/>
          <a:ext cx="4648200" cy="398250"/>
        </a:xfrm>
        <a:prstGeom prst="rect">
          <a:avLst/>
        </a:prstGeom>
        <a:solidFill>
          <a:srgbClr val="BBE0E3">
            <a:shade val="80000"/>
            <a:hueOff val="0"/>
            <a:satOff val="0"/>
            <a:lumOff val="0"/>
            <a:alphaOff val="0"/>
          </a:srgbClr>
        </a:solidFill>
        <a:ln>
          <a:noFill/>
        </a:ln>
        <a:effectLst/>
      </dsp:spPr>
      <dsp:style>
        <a:lnRef idx="0">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2D79D20-3EEE-49E8-993E-C57F9DA1170E}">
      <dsp:nvSpPr>
        <dsp:cNvPr id="0" name=""/>
        <dsp:cNvSpPr/>
      </dsp:nvSpPr>
      <dsp:spPr>
        <a:xfrm>
          <a:off x="0" y="-23254"/>
          <a:ext cx="3095538" cy="457015"/>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b="1" kern="1200" dirty="0" smtClean="0">
              <a:solidFill>
                <a:schemeClr val="tx1">
                  <a:lumMod val="75000"/>
                  <a:lumOff val="25000"/>
                </a:schemeClr>
              </a:solidFill>
              <a:latin typeface="Calibri" pitchFamily="34" charset="0"/>
              <a:cs typeface="Calibri" pitchFamily="34" charset="0"/>
            </a:rPr>
            <a:t>Medicaid </a:t>
          </a:r>
          <a:endParaRPr lang="en-US" sz="1700" b="1" kern="1200" dirty="0">
            <a:solidFill>
              <a:schemeClr val="tx1">
                <a:lumMod val="75000"/>
                <a:lumOff val="25000"/>
              </a:schemeClr>
            </a:solidFill>
            <a:latin typeface="Calibri" pitchFamily="34" charset="0"/>
            <a:cs typeface="Calibri" pitchFamily="34" charset="0"/>
          </a:endParaRPr>
        </a:p>
      </dsp:txBody>
      <dsp:txXfrm>
        <a:off x="0" y="-23254"/>
        <a:ext cx="3095538" cy="457015"/>
      </dsp:txXfrm>
    </dsp:sp>
    <dsp:sp modelId="{07B31C85-2D36-4301-8691-53AD651748D0}">
      <dsp:nvSpPr>
        <dsp:cNvPr id="0" name=""/>
        <dsp:cNvSpPr/>
      </dsp:nvSpPr>
      <dsp:spPr>
        <a:xfrm>
          <a:off x="0" y="431440"/>
          <a:ext cx="1547768" cy="554059"/>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182880" rIns="53340" bIns="53340" numCol="1" spcCol="1270" anchor="t" anchorCtr="0">
          <a:noAutofit/>
        </a:bodyPr>
        <a:lstStyle/>
        <a:p>
          <a:pPr lvl="0" algn="ctr" defTabSz="622300">
            <a:lnSpc>
              <a:spcPct val="90000"/>
            </a:lnSpc>
            <a:spcBef>
              <a:spcPct val="0"/>
            </a:spcBef>
            <a:spcAft>
              <a:spcPct val="35000"/>
            </a:spcAft>
          </a:pPr>
          <a:r>
            <a:rPr lang="en-US" sz="1400" b="1" kern="1200" dirty="0" smtClean="0">
              <a:solidFill>
                <a:srgbClr val="000000"/>
              </a:solidFill>
              <a:latin typeface="Calibri" pitchFamily="34" charset="0"/>
            </a:rPr>
            <a:t>MassHealth</a:t>
          </a:r>
        </a:p>
        <a:p>
          <a:pPr lvl="0" algn="ctr" defTabSz="622300">
            <a:lnSpc>
              <a:spcPct val="90000"/>
            </a:lnSpc>
            <a:spcBef>
              <a:spcPct val="0"/>
            </a:spcBef>
            <a:spcAft>
              <a:spcPct val="35000"/>
            </a:spcAft>
          </a:pPr>
          <a:r>
            <a:rPr lang="en-US" sz="1500" b="1" kern="1200" dirty="0" smtClean="0">
              <a:solidFill>
                <a:srgbClr val="000000"/>
              </a:solidFill>
              <a:latin typeface="Calibri" pitchFamily="34" charset="0"/>
            </a:rPr>
            <a:t> </a:t>
          </a:r>
        </a:p>
      </dsp:txBody>
      <dsp:txXfrm>
        <a:off x="0" y="431440"/>
        <a:ext cx="1547768" cy="554059"/>
      </dsp:txXfrm>
    </dsp:sp>
    <dsp:sp modelId="{D7464A44-949C-40C0-93D4-BFB3DCC823AA}">
      <dsp:nvSpPr>
        <dsp:cNvPr id="0" name=""/>
        <dsp:cNvSpPr/>
      </dsp:nvSpPr>
      <dsp:spPr>
        <a:xfrm>
          <a:off x="1547769" y="431444"/>
          <a:ext cx="1547768" cy="554053"/>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182880" rIns="53340" bIns="53340" numCol="1" spcCol="1270" anchor="t" anchorCtr="0">
          <a:noAutofit/>
        </a:bodyPr>
        <a:lstStyle/>
        <a:p>
          <a:pPr marL="0" lvl="0" indent="0" algn="ctr" defTabSz="622300">
            <a:lnSpc>
              <a:spcPct val="90000"/>
            </a:lnSpc>
            <a:spcBef>
              <a:spcPct val="0"/>
            </a:spcBef>
            <a:spcAft>
              <a:spcPct val="35000"/>
            </a:spcAft>
          </a:pPr>
          <a:r>
            <a:rPr lang="en-US" sz="1400" b="1" kern="1200" dirty="0" smtClean="0">
              <a:solidFill>
                <a:srgbClr val="000000"/>
              </a:solidFill>
              <a:latin typeface="Calibri" pitchFamily="34" charset="0"/>
            </a:rPr>
            <a:t>MassHealth CarePlus</a:t>
          </a:r>
        </a:p>
      </dsp:txBody>
      <dsp:txXfrm>
        <a:off x="1547769" y="431444"/>
        <a:ext cx="1547768" cy="554053"/>
      </dsp:txXfrm>
    </dsp:sp>
    <dsp:sp modelId="{FEEFB52A-7C8B-481B-872C-36489476A6AF}">
      <dsp:nvSpPr>
        <dsp:cNvPr id="0" name=""/>
        <dsp:cNvSpPr/>
      </dsp:nvSpPr>
      <dsp:spPr>
        <a:xfrm flipV="1">
          <a:off x="0" y="962607"/>
          <a:ext cx="3095538" cy="61316"/>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2D79D20-3EEE-49E8-993E-C57F9DA1170E}">
      <dsp:nvSpPr>
        <dsp:cNvPr id="0" name=""/>
        <dsp:cNvSpPr/>
      </dsp:nvSpPr>
      <dsp:spPr>
        <a:xfrm>
          <a:off x="0" y="-23254"/>
          <a:ext cx="3095538" cy="457015"/>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b="1" kern="1200" dirty="0" smtClean="0">
              <a:solidFill>
                <a:schemeClr val="tx1">
                  <a:lumMod val="75000"/>
                  <a:lumOff val="25000"/>
                </a:schemeClr>
              </a:solidFill>
              <a:latin typeface="Calibri" pitchFamily="34" charset="0"/>
              <a:cs typeface="Calibri" pitchFamily="34" charset="0"/>
            </a:rPr>
            <a:t>The Health Connector (Exchange)</a:t>
          </a:r>
          <a:endParaRPr lang="en-US" sz="1700" b="1" kern="1200" dirty="0">
            <a:solidFill>
              <a:schemeClr val="tx1">
                <a:lumMod val="75000"/>
                <a:lumOff val="25000"/>
              </a:schemeClr>
            </a:solidFill>
            <a:latin typeface="Calibri" pitchFamily="34" charset="0"/>
            <a:cs typeface="Calibri" pitchFamily="34" charset="0"/>
          </a:endParaRPr>
        </a:p>
      </dsp:txBody>
      <dsp:txXfrm>
        <a:off x="0" y="-23254"/>
        <a:ext cx="3095538" cy="457015"/>
      </dsp:txXfrm>
    </dsp:sp>
    <dsp:sp modelId="{07B31C85-2D36-4301-8691-53AD651748D0}">
      <dsp:nvSpPr>
        <dsp:cNvPr id="0" name=""/>
        <dsp:cNvSpPr/>
      </dsp:nvSpPr>
      <dsp:spPr>
        <a:xfrm>
          <a:off x="0" y="431440"/>
          <a:ext cx="1547768" cy="554059"/>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182880" rIns="53340" bIns="53340" numCol="1" spcCol="1270" anchor="t" anchorCtr="0">
          <a:noAutofit/>
        </a:bodyPr>
        <a:lstStyle/>
        <a:p>
          <a:pPr lvl="0" algn="ctr" defTabSz="622300">
            <a:lnSpc>
              <a:spcPct val="90000"/>
            </a:lnSpc>
            <a:spcBef>
              <a:spcPct val="0"/>
            </a:spcBef>
            <a:spcAft>
              <a:spcPct val="35000"/>
            </a:spcAft>
          </a:pPr>
          <a:r>
            <a:rPr lang="en-US" sz="1400" b="1" kern="1200" dirty="0" smtClean="0">
              <a:solidFill>
                <a:srgbClr val="000000"/>
              </a:solidFill>
              <a:latin typeface="Calibri" pitchFamily="34" charset="0"/>
            </a:rPr>
            <a:t>ConnectorCare </a:t>
          </a:r>
        </a:p>
      </dsp:txBody>
      <dsp:txXfrm>
        <a:off x="0" y="431440"/>
        <a:ext cx="1547768" cy="554059"/>
      </dsp:txXfrm>
    </dsp:sp>
    <dsp:sp modelId="{D7464A44-949C-40C0-93D4-BFB3DCC823AA}">
      <dsp:nvSpPr>
        <dsp:cNvPr id="0" name=""/>
        <dsp:cNvSpPr/>
      </dsp:nvSpPr>
      <dsp:spPr>
        <a:xfrm>
          <a:off x="1547769" y="431444"/>
          <a:ext cx="1547768" cy="554053"/>
        </a:xfrm>
        <a:prstGeom prst="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182880" rIns="53340" bIns="53340" numCol="1" spcCol="1270" anchor="t" anchorCtr="0">
          <a:noAutofit/>
        </a:bodyPr>
        <a:lstStyle/>
        <a:p>
          <a:pPr marL="0" lvl="0" indent="0" algn="ctr" defTabSz="622300">
            <a:lnSpc>
              <a:spcPct val="90000"/>
            </a:lnSpc>
            <a:spcBef>
              <a:spcPct val="0"/>
            </a:spcBef>
            <a:spcAft>
              <a:spcPct val="35000"/>
            </a:spcAft>
          </a:pPr>
          <a:r>
            <a:rPr lang="en-US" sz="1400" b="1" kern="1200" dirty="0" smtClean="0">
              <a:solidFill>
                <a:srgbClr val="000000"/>
              </a:solidFill>
              <a:latin typeface="Calibri" pitchFamily="34" charset="0"/>
            </a:rPr>
            <a:t>Federal subsidy on Commercial Plans </a:t>
          </a:r>
        </a:p>
      </dsp:txBody>
      <dsp:txXfrm>
        <a:off x="1547769" y="431444"/>
        <a:ext cx="1547768" cy="554053"/>
      </dsp:txXfrm>
    </dsp:sp>
    <dsp:sp modelId="{FEEFB52A-7C8B-481B-872C-36489476A6AF}">
      <dsp:nvSpPr>
        <dsp:cNvPr id="0" name=""/>
        <dsp:cNvSpPr/>
      </dsp:nvSpPr>
      <dsp:spPr>
        <a:xfrm flipV="1">
          <a:off x="0" y="962607"/>
          <a:ext cx="3095538" cy="61316"/>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4">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47" tIns="46574" rIns="93147" bIns="46574" rtlCol="0"/>
          <a:lstStyle>
            <a:lvl1pPr algn="l" fontAlgn="auto">
              <a:spcBef>
                <a:spcPts val="0"/>
              </a:spcBef>
              <a:spcAft>
                <a:spcPts val="0"/>
              </a:spcAft>
              <a:defRPr sz="1200" dirty="0">
                <a:latin typeface="Calibri" pitchFamily="34" charset="0"/>
              </a:defRPr>
            </a:lvl1pPr>
          </a:lstStyle>
          <a:p>
            <a:pPr>
              <a:defRPr/>
            </a:pPr>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3147" tIns="46574" rIns="93147" bIns="46574" rtlCol="0"/>
          <a:lstStyle>
            <a:lvl1pPr algn="r" fontAlgn="auto">
              <a:spcBef>
                <a:spcPts val="0"/>
              </a:spcBef>
              <a:spcAft>
                <a:spcPts val="0"/>
              </a:spcAft>
              <a:defRPr sz="1200" smtClean="0">
                <a:latin typeface="Calibri" pitchFamily="34" charset="0"/>
              </a:defRPr>
            </a:lvl1pPr>
          </a:lstStyle>
          <a:p>
            <a:pPr>
              <a:defRPr/>
            </a:pPr>
            <a:fld id="{DCEA5D0F-1C40-467C-A347-BB009014AB5E}" type="datetimeFigureOut">
              <a:rPr lang="en-US"/>
              <a:pPr>
                <a:defRPr/>
              </a:pPr>
              <a:t>12/5/2013</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3147" tIns="46574" rIns="93147" bIns="46574" rtlCol="0" anchor="b"/>
          <a:lstStyle>
            <a:lvl1pPr algn="l" fontAlgn="auto">
              <a:spcBef>
                <a:spcPts val="0"/>
              </a:spcBef>
              <a:spcAft>
                <a:spcPts val="0"/>
              </a:spcAft>
              <a:defRPr sz="1200" dirty="0">
                <a:latin typeface="Calibri" pitchFamily="34" charset="0"/>
              </a:defRPr>
            </a:lvl1pPr>
          </a:lstStyle>
          <a:p>
            <a:pPr>
              <a:defRPr/>
            </a:pPr>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3147" tIns="46574" rIns="93147" bIns="46574" rtlCol="0" anchor="b"/>
          <a:lstStyle>
            <a:lvl1pPr algn="r" fontAlgn="auto">
              <a:spcBef>
                <a:spcPts val="0"/>
              </a:spcBef>
              <a:spcAft>
                <a:spcPts val="0"/>
              </a:spcAft>
              <a:defRPr sz="1200" smtClean="0">
                <a:latin typeface="Calibri" pitchFamily="34" charset="0"/>
              </a:defRPr>
            </a:lvl1pPr>
          </a:lstStyle>
          <a:p>
            <a:pPr>
              <a:defRPr/>
            </a:pPr>
            <a:fld id="{4B0175DB-C342-49CC-AF5A-09C7C9BEFFD1}" type="slidenum">
              <a:rPr lang="en-US"/>
              <a:pPr>
                <a:defRPr/>
              </a:pPr>
              <a:t>‹#›</a:t>
            </a:fld>
            <a:endParaRPr lang="en-US" dirty="0"/>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47" tIns="46574" rIns="93147" bIns="46574" rtlCol="0"/>
          <a:lstStyle>
            <a:lvl1pPr algn="l" fontAlgn="auto">
              <a:spcBef>
                <a:spcPts val="0"/>
              </a:spcBef>
              <a:spcAft>
                <a:spcPts val="0"/>
              </a:spcAft>
              <a:defRPr sz="1200" dirty="0">
                <a:latin typeface="Calibri" pitchFamily="34" charset="0"/>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47" tIns="46574" rIns="93147" bIns="46574" rtlCol="0"/>
          <a:lstStyle>
            <a:lvl1pPr algn="r" fontAlgn="auto">
              <a:spcBef>
                <a:spcPts val="0"/>
              </a:spcBef>
              <a:spcAft>
                <a:spcPts val="0"/>
              </a:spcAft>
              <a:defRPr sz="1200" smtClean="0">
                <a:latin typeface="Calibri" pitchFamily="34" charset="0"/>
              </a:defRPr>
            </a:lvl1pPr>
          </a:lstStyle>
          <a:p>
            <a:pPr>
              <a:defRPr/>
            </a:pPr>
            <a:fld id="{691F01B0-A95A-4049-842A-BD4D526E5866}" type="datetimeFigureOut">
              <a:rPr lang="en-US"/>
              <a:pPr>
                <a:defRPr/>
              </a:pPr>
              <a:t>12/5/2013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47" tIns="46574" rIns="93147" bIns="46574" rtlCol="0" anchor="ctr"/>
          <a:lstStyle/>
          <a:p>
            <a:pPr lvl="0"/>
            <a:endParaRPr lang="en-US" noProof="0"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47" tIns="46574" rIns="93147" bIns="46574" rtlCol="0">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829675"/>
            <a:ext cx="3038475" cy="465138"/>
          </a:xfrm>
          <a:prstGeom prst="rect">
            <a:avLst/>
          </a:prstGeom>
        </p:spPr>
        <p:txBody>
          <a:bodyPr vert="horz" lIns="93147" tIns="46574" rIns="93147" bIns="46574" rtlCol="0" anchor="b"/>
          <a:lstStyle>
            <a:lvl1pPr algn="l" fontAlgn="auto">
              <a:spcBef>
                <a:spcPts val="0"/>
              </a:spcBef>
              <a:spcAft>
                <a:spcPts val="0"/>
              </a:spcAft>
              <a:defRPr sz="1200" dirty="0">
                <a:latin typeface="Calibri" pitchFamily="34" charset="0"/>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147" tIns="46574" rIns="93147" bIns="46574" rtlCol="0" anchor="b"/>
          <a:lstStyle>
            <a:lvl1pPr algn="r" fontAlgn="auto">
              <a:spcBef>
                <a:spcPts val="0"/>
              </a:spcBef>
              <a:spcAft>
                <a:spcPts val="0"/>
              </a:spcAft>
              <a:defRPr sz="1200" smtClean="0">
                <a:latin typeface="Calibri" pitchFamily="34" charset="0"/>
              </a:defRPr>
            </a:lvl1pPr>
          </a:lstStyle>
          <a:p>
            <a:pPr>
              <a:defRPr/>
            </a:pPr>
            <a:fld id="{A0238B8A-AB80-45B3-9F59-87EA2A19E7F2}" type="slidenum">
              <a:rPr lang="en-US"/>
              <a:pPr>
                <a:defRPr/>
              </a:pPr>
              <a:t>‹#›</a:t>
            </a:fld>
            <a:endParaRPr lang="en-US" dirty="0"/>
          </a:p>
        </p:txBody>
      </p:sp>
    </p:spTree>
  </p:cSld>
  <p:clrMap bg1="lt1" tx1="dk1" bg2="lt2" tx2="dk2" accent1="accent1" accent2="accent2" accent3="accent3" accent4="accent4" accent5="accent5" accent6="accent6" hlink="hlink" folHlink="folHlink"/>
  <p:hf hdr="0" dt="0"/>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825"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A6C85C2-D7ED-4682-8045-A7D8AADB9FBA}" type="slidenum">
              <a:rPr lang="en-US">
                <a:solidFill>
                  <a:srgbClr val="000000"/>
                </a:solidFill>
              </a:rPr>
              <a:pPr fontAlgn="base">
                <a:spcBef>
                  <a:spcPct val="0"/>
                </a:spcBef>
                <a:spcAft>
                  <a:spcPct val="0"/>
                </a:spcAft>
              </a:pPr>
              <a:t>1</a:t>
            </a:fld>
            <a:endParaRPr lang="en-US">
              <a:solidFill>
                <a:srgbClr val="000000"/>
              </a:solidFill>
            </a:endParaRPr>
          </a:p>
        </p:txBody>
      </p:sp>
      <p:sp>
        <p:nvSpPr>
          <p:cNvPr id="33382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382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Why do we have to worry about HC reform in MA?</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5225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Three main groups we need to be concerned with.  Take these one at a time.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2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5533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cs typeface="Calibri" pitchFamily="34" charset="0"/>
              </a:rPr>
              <a:t>current Network Health Commonwealth Care patients from Islands or with plan auth unable to switch plans until 1/1</a:t>
            </a:r>
          </a:p>
          <a:p>
            <a:pPr>
              <a:spcBef>
                <a:spcPct val="0"/>
              </a:spcBef>
            </a:pPr>
            <a:endParaRPr lang="en-US" smtClean="0">
              <a:cs typeface="Calibri" pitchFamily="34" charset="0"/>
            </a:endParaRPr>
          </a:p>
          <a:p>
            <a:pPr>
              <a:spcBef>
                <a:spcPct val="0"/>
              </a:spcBef>
            </a:pPr>
            <a:endParaRPr lang="en-US" smtClean="0">
              <a:cs typeface="Calibri" pitchFamily="34" charset="0"/>
            </a:endParaRPr>
          </a:p>
          <a:p>
            <a:pPr>
              <a:spcBef>
                <a:spcPct val="0"/>
              </a:spcBef>
            </a:pPr>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5737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Contracting project managing this process</a:t>
            </a:r>
          </a:p>
          <a:p>
            <a:pPr>
              <a:spcBef>
                <a:spcPct val="0"/>
              </a:spcBef>
            </a:pPr>
            <a:r>
              <a:rPr lang="en-US" smtClean="0"/>
              <a:t>Each site slightly different:  I was at BWH on Tues and the PSC is reaching out to all NH patients; practices are looking ahead at scheduled patients; and PHS has scoped NH into Huron on trac lists to work</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44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6045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249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6249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REMINDER: auto-assignment methodology is random – don’t look at utilization history</a:t>
            </a:r>
          </a:p>
          <a:p>
            <a:pPr>
              <a:spcBef>
                <a:spcPct val="0"/>
              </a:spcBef>
            </a:pPr>
            <a:r>
              <a:rPr lang="en-US" smtClean="0"/>
              <a:t>This is why on Jan 1, you may have patients showing up on plans we don’t accept</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454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6454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REMINDER: auto-assignment methodology is random – don’t look at utilization history</a:t>
            </a:r>
          </a:p>
          <a:p>
            <a:pPr>
              <a:spcBef>
                <a:spcPct val="0"/>
              </a:spcBef>
            </a:pPr>
            <a:r>
              <a:rPr lang="en-US" smtClean="0"/>
              <a:t>This is why on Jan 1, you may have patients showing up on plans we don’t accept</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6761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6966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Again here, ability to outreach is limited.  We don’t have patient lists.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171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7171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Again here, ability to outreach is limited.  We don’t have patient lists.  </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76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7376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5873" name="Rectangle 2"/>
          <p:cNvSpPr>
            <a:spLocks noGrp="1" noRot="1" noChangeAspect="1" noChangeArrowheads="1" noTextEdit="1"/>
          </p:cNvSpPr>
          <p:nvPr>
            <p:ph type="sldImg"/>
          </p:nvPr>
        </p:nvSpPr>
        <p:spPr bwMode="auto">
          <a:xfrm>
            <a:off x="304800" y="657225"/>
            <a:ext cx="6437313" cy="4829175"/>
          </a:xfrm>
          <a:noFill/>
          <a:ln>
            <a:solidFill>
              <a:srgbClr val="000000"/>
            </a:solidFill>
            <a:miter lim="800000"/>
            <a:headEnd/>
            <a:tailEnd/>
          </a:ln>
        </p:spPr>
      </p:sp>
      <p:sp>
        <p:nvSpPr>
          <p:cNvPr id="33587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809"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84417B8-81DA-469D-BDC2-6E5B591A4D97}" type="slidenum">
              <a:rPr lang="en-US"/>
              <a:pPr fontAlgn="base">
                <a:spcBef>
                  <a:spcPct val="0"/>
                </a:spcBef>
                <a:spcAft>
                  <a:spcPct val="0"/>
                </a:spcAft>
              </a:pPr>
              <a:t>23</a:t>
            </a:fld>
            <a:endParaRPr lang="en-US"/>
          </a:p>
        </p:txBody>
      </p:sp>
      <p:sp>
        <p:nvSpPr>
          <p:cNvPr id="37581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75811" name="Rectangle 3"/>
          <p:cNvSpPr>
            <a:spLocks noGrp="1" noChangeArrowheads="1"/>
          </p:cNvSpPr>
          <p:nvPr>
            <p:ph type="body" idx="1"/>
          </p:nvPr>
        </p:nvSpPr>
        <p:spPr bwMode="auto">
          <a:xfrm>
            <a:off x="935038" y="4416425"/>
            <a:ext cx="5140325" cy="4183063"/>
          </a:xfrm>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7" name="Slide Image Placeholder 3"/>
          <p:cNvSpPr>
            <a:spLocks noGrp="1" noRot="1" noChangeAspect="1"/>
          </p:cNvSpPr>
          <p:nvPr>
            <p:ph type="sldImg"/>
          </p:nvPr>
        </p:nvSpPr>
        <p:spPr bwMode="auto">
          <a:xfrm>
            <a:off x="227013" y="609600"/>
            <a:ext cx="6440487" cy="4829175"/>
          </a:xfrm>
          <a:noFill/>
          <a:ln>
            <a:solidFill>
              <a:srgbClr val="000000"/>
            </a:solidFill>
            <a:miter lim="800000"/>
            <a:headEnd/>
            <a:tailEnd/>
          </a:ln>
        </p:spPr>
      </p:sp>
      <p:sp>
        <p:nvSpPr>
          <p:cNvPr id="377858" name="Notes Placeholder 4"/>
          <p:cNvSpPr>
            <a:spLocks noGrp="1"/>
          </p:cNvSpPr>
          <p:nvPr>
            <p:ph type="body" idx="1"/>
          </p:nvPr>
        </p:nvSpPr>
        <p:spPr bwMode="auto">
          <a:xfrm>
            <a:off x="701675" y="5867400"/>
            <a:ext cx="5607050" cy="2732088"/>
          </a:xfrm>
          <a:noFill/>
        </p:spPr>
        <p:txBody>
          <a:bodyPr wrap="square" numCol="1" anchor="t" anchorCtr="0" compatLnSpc="1">
            <a:prstTxWarp prst="textNoShape">
              <a:avLst/>
            </a:prstTxWarp>
          </a:bodyPr>
          <a:lstStyle/>
          <a:p>
            <a:pPr>
              <a:spcBef>
                <a:spcPct val="0"/>
              </a:spcBef>
            </a:pPr>
            <a:endParaRPr lang="en-US" smtClean="0"/>
          </a:p>
        </p:txBody>
      </p:sp>
      <p:sp>
        <p:nvSpPr>
          <p:cNvPr id="377859" name="Footer Placeholder 3"/>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2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792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b="1" smtClean="0">
                <a:latin typeface="Times New Roman" pitchFamily="18" charset="0"/>
              </a:rPr>
              <a:t>All state coverage programs require residence in Massachusetts</a:t>
            </a:r>
          </a:p>
          <a:p>
            <a:pPr>
              <a:spcBef>
                <a:spcPct val="0"/>
              </a:spcBef>
            </a:pPr>
            <a:r>
              <a:rPr lang="en-US" smtClean="0">
                <a:latin typeface="Times New Roman" pitchFamily="18" charset="0"/>
              </a:rPr>
              <a:t>Living in MA with the intent to stay</a:t>
            </a:r>
          </a:p>
          <a:p>
            <a:pPr>
              <a:spcBef>
                <a:spcPct val="0"/>
              </a:spcBef>
            </a:pPr>
            <a:r>
              <a:rPr lang="en-US" smtClean="0">
                <a:latin typeface="Times New Roman" pitchFamily="18" charset="0"/>
              </a:rPr>
              <a:t>Have a MA address at which you can receive mail</a:t>
            </a:r>
          </a:p>
          <a:p>
            <a:pPr>
              <a:lnSpc>
                <a:spcPct val="90000"/>
              </a:lnSpc>
              <a:spcBef>
                <a:spcPct val="0"/>
              </a:spcBef>
              <a:buFont typeface="Wingdings" pitchFamily="2" charset="2"/>
              <a:buNone/>
            </a:pPr>
            <a:r>
              <a:rPr lang="en-US" smtClean="0">
                <a:latin typeface="Times New Roman" pitchFamily="18" charset="0"/>
              </a:rPr>
              <a:t> </a:t>
            </a:r>
          </a:p>
          <a:p>
            <a:pPr>
              <a:lnSpc>
                <a:spcPct val="90000"/>
              </a:lnSpc>
              <a:spcBef>
                <a:spcPct val="0"/>
              </a:spcBef>
              <a:buFont typeface="Wingdings" pitchFamily="2" charset="2"/>
              <a:buNone/>
            </a:pPr>
            <a:r>
              <a:rPr lang="en-US" u="sng" smtClean="0">
                <a:latin typeface="Times New Roman" pitchFamily="18" charset="0"/>
              </a:rPr>
              <a:t>NOTE</a:t>
            </a:r>
            <a:r>
              <a:rPr lang="en-US" smtClean="0">
                <a:latin typeface="Times New Roman" pitchFamily="18" charset="0"/>
              </a:rPr>
              <a:t>:  </a:t>
            </a:r>
            <a:r>
              <a:rPr lang="en-US" i="1" smtClean="0">
                <a:latin typeface="Times New Roman" pitchFamily="18" charset="0"/>
              </a:rPr>
              <a:t>Residency is separate from immigration status.  You can be an undocumented immigrant but still be a MA resident.</a:t>
            </a:r>
          </a:p>
          <a:p>
            <a:pPr>
              <a:spcBef>
                <a:spcPct val="0"/>
              </a:spcBef>
            </a:pPr>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6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3997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Same slide but added the health plans</a:t>
            </a:r>
          </a:p>
          <a:p>
            <a:pPr>
              <a:spcBef>
                <a:spcPct val="0"/>
              </a:spcBef>
            </a:pPr>
            <a:r>
              <a:rPr lang="en-US" smtClean="0"/>
              <a:t>Did not include HSN here – no health plans on HSN</a:t>
            </a:r>
          </a:p>
          <a:p>
            <a:pPr>
              <a:spcBef>
                <a:spcPct val="0"/>
              </a:spcBef>
            </a:pPr>
            <a:r>
              <a:rPr lang="en-US" smtClean="0"/>
              <a:t>Check marks are plans we accept</a:t>
            </a:r>
          </a:p>
          <a:p>
            <a:pPr>
              <a:spcBef>
                <a:spcPct val="0"/>
              </a:spcBef>
            </a:pPr>
            <a:r>
              <a:rPr lang="en-US" smtClean="0"/>
              <a:t>This has been a piecemeal strategy – take some plans for one product and not another; take some plans at one facility and not another; take some plans for specialty and not primary care</a:t>
            </a:r>
          </a:p>
          <a:p>
            <a:pPr>
              <a:spcBef>
                <a:spcPct val="0"/>
              </a:spcBef>
            </a:pPr>
            <a:r>
              <a:rPr lang="en-US" smtClean="0"/>
              <a:t>Comm Care and Comm Choice – going away, and we have a new set of products and health plans to deal with for Jan 1</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017" name="Rectangle 3"/>
          <p:cNvSpPr>
            <a:spLocks noGrp="1" noChangeArrowheads="1"/>
          </p:cNvSpPr>
          <p:nvPr>
            <p:ph type="body" idx="1"/>
          </p:nvPr>
        </p:nvSpPr>
        <p:spPr bwMode="auto">
          <a:xfrm>
            <a:off x="701675" y="5943600"/>
            <a:ext cx="5607050" cy="2655888"/>
          </a:xfrm>
          <a:noFill/>
        </p:spPr>
        <p:txBody>
          <a:bodyPr wrap="square" numCol="1" anchor="t" anchorCtr="0" compatLnSpc="1">
            <a:prstTxWarp prst="textNoShape">
              <a:avLst/>
            </a:prstTxWarp>
          </a:bodyPr>
          <a:lstStyle/>
          <a:p>
            <a:pPr marL="115888" indent="-115888">
              <a:spcBef>
                <a:spcPct val="0"/>
              </a:spcBef>
            </a:pPr>
            <a:endParaRPr lang="en-US" smtClean="0"/>
          </a:p>
        </p:txBody>
      </p:sp>
      <p:sp>
        <p:nvSpPr>
          <p:cNvPr id="342018" name="Slide Image Placeholder 4"/>
          <p:cNvSpPr>
            <a:spLocks noGrp="1" noRot="1" noChangeAspect="1"/>
          </p:cNvSpPr>
          <p:nvPr>
            <p:ph type="sldImg"/>
          </p:nvPr>
        </p:nvSpPr>
        <p:spPr bwMode="auto">
          <a:xfrm>
            <a:off x="303213" y="657225"/>
            <a:ext cx="6440487" cy="4829175"/>
          </a:xfrm>
          <a:noFill/>
          <a:ln>
            <a:solidFill>
              <a:srgbClr val="000000"/>
            </a:solidFill>
            <a:miter lim="800000"/>
            <a:headEnd/>
            <a:tailEnd/>
          </a:ln>
        </p:spPr>
      </p:sp>
      <p:sp>
        <p:nvSpPr>
          <p:cNvPr id="342019" name="Footer Placeholder 3"/>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5" name="Slide Image Placeholder 1"/>
          <p:cNvSpPr>
            <a:spLocks noGrp="1" noRot="1" noChangeAspect="1"/>
          </p:cNvSpPr>
          <p:nvPr>
            <p:ph type="sldImg"/>
          </p:nvPr>
        </p:nvSpPr>
        <p:spPr bwMode="auto">
          <a:noFill/>
          <a:ln>
            <a:solidFill>
              <a:srgbClr val="000000"/>
            </a:solidFill>
            <a:miter lim="800000"/>
            <a:headEnd/>
            <a:tailEnd/>
          </a:ln>
        </p:spPr>
      </p:sp>
      <p:sp>
        <p:nvSpPr>
          <p:cNvPr id="34406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Can get subsidies if your ESI costs you more than 9.5% of your income OR doesn’t fulfill ACA requirements</a:t>
            </a:r>
          </a:p>
        </p:txBody>
      </p:sp>
      <p:sp>
        <p:nvSpPr>
          <p:cNvPr id="344067" name="Footer Placeholder 3"/>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endParaRPr lang="en-US" smtClean="0"/>
          </a:p>
        </p:txBody>
      </p:sp>
      <p:sp>
        <p:nvSpPr>
          <p:cNvPr id="344068"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D37466C-4D6B-4B07-9C41-9B7CCBCA9186}" type="slidenum">
              <a:rPr lang="en-US"/>
              <a:pPr fontAlgn="base">
                <a:spcBef>
                  <a:spcPct val="0"/>
                </a:spcBef>
                <a:spcAft>
                  <a:spcPct val="0"/>
                </a:spcAft>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6113" name="Slide Image Placeholder 1"/>
          <p:cNvSpPr>
            <a:spLocks noGrp="1" noRot="1" noChangeAspect="1"/>
          </p:cNvSpPr>
          <p:nvPr>
            <p:ph type="sldImg"/>
          </p:nvPr>
        </p:nvSpPr>
        <p:spPr bwMode="auto">
          <a:xfrm>
            <a:off x="1143000" y="762000"/>
            <a:ext cx="4648200" cy="3486150"/>
          </a:xfrm>
          <a:noFill/>
          <a:ln>
            <a:solidFill>
              <a:srgbClr val="000000"/>
            </a:solidFill>
            <a:miter lim="800000"/>
            <a:headEnd/>
            <a:tailEnd/>
          </a:ln>
        </p:spPr>
      </p:sp>
      <p:sp>
        <p:nvSpPr>
          <p:cNvPr id="34611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buFontTx/>
              <a:buChar char="-"/>
            </a:pPr>
            <a:endParaRPr lang="en-US" smtClean="0"/>
          </a:p>
          <a:p>
            <a:pPr>
              <a:spcBef>
                <a:spcPct val="0"/>
              </a:spcBef>
            </a:pPr>
            <a:r>
              <a:rPr lang="en-US" smtClean="0"/>
              <a:t>Review Island exception for BMC MassHealth and CarePlus – heads up, not official yet</a:t>
            </a:r>
          </a:p>
          <a:p>
            <a:pPr>
              <a:spcBef>
                <a:spcPct val="0"/>
              </a:spcBef>
            </a:pPr>
            <a:r>
              <a:rPr lang="en-US" smtClean="0"/>
              <a:t>Only the MassHealth products, not Connector.</a:t>
            </a:r>
          </a:p>
          <a:p>
            <a:pPr>
              <a:spcBef>
                <a:spcPct val="0"/>
              </a:spcBef>
            </a:pPr>
            <a:r>
              <a:rPr lang="en-US" smtClean="0"/>
              <a:t>Expect very low volume</a:t>
            </a:r>
          </a:p>
          <a:p>
            <a:pPr>
              <a:spcBef>
                <a:spcPct val="0"/>
              </a:spcBef>
            </a:pPr>
            <a:r>
              <a:rPr lang="en-US" smtClean="0"/>
              <a:t>Necessary to contract with them on Islands in order to keep contracted status on NS.</a:t>
            </a:r>
          </a:p>
        </p:txBody>
      </p:sp>
      <p:sp>
        <p:nvSpPr>
          <p:cNvPr id="346115" name="Footer Placeholder 3"/>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endParaRPr lang="en-US" smtClean="0"/>
          </a:p>
        </p:txBody>
      </p:sp>
      <p:sp>
        <p:nvSpPr>
          <p:cNvPr id="346116" name="Slide Number Placeholder 4"/>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DBC48AE-A2CD-46EA-A5E7-6E062AF4CB35}" type="slidenum">
              <a:rPr lang="en-US"/>
              <a:pPr fontAlgn="base">
                <a:spcBef>
                  <a:spcPct val="0"/>
                </a:spcBef>
                <a:spcAft>
                  <a:spcPct val="0"/>
                </a:spcAft>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1" name="Slide Image Placeholder 3"/>
          <p:cNvSpPr>
            <a:spLocks noGrp="1" noRot="1" noChangeAspect="1"/>
          </p:cNvSpPr>
          <p:nvPr>
            <p:ph type="sldImg"/>
          </p:nvPr>
        </p:nvSpPr>
        <p:spPr bwMode="auto">
          <a:xfrm>
            <a:off x="304800" y="657225"/>
            <a:ext cx="6437313" cy="4829175"/>
          </a:xfrm>
          <a:noFill/>
          <a:ln>
            <a:solidFill>
              <a:srgbClr val="000000"/>
            </a:solidFill>
            <a:miter lim="800000"/>
            <a:headEnd/>
            <a:tailEnd/>
          </a:ln>
        </p:spPr>
      </p:sp>
      <p:sp>
        <p:nvSpPr>
          <p:cNvPr id="348162" name="Notes Placeholder 4"/>
          <p:cNvSpPr>
            <a:spLocks noGrp="1"/>
          </p:cNvSpPr>
          <p:nvPr>
            <p:ph type="body" idx="1"/>
          </p:nvPr>
        </p:nvSpPr>
        <p:spPr bwMode="auto">
          <a:noFill/>
        </p:spPr>
        <p:txBody>
          <a:bodyPr wrap="square" numCol="1" anchor="t" anchorCtr="0" compatLnSpc="1">
            <a:prstTxWarp prst="textNoShape">
              <a:avLst/>
            </a:prstTxWarp>
          </a:bodyPr>
          <a:lstStyle/>
          <a:p>
            <a:pPr>
              <a:spcBef>
                <a:spcPct val="0"/>
              </a:spcBef>
              <a:buFontTx/>
              <a:buChar char="-"/>
            </a:pPr>
            <a:r>
              <a:rPr lang="en-US" smtClean="0"/>
              <a:t>  Benchmark plan for MassHealth ABP can be different from the one offered on the commercial market</a:t>
            </a:r>
          </a:p>
          <a:p>
            <a:pPr lvl="1">
              <a:spcBef>
                <a:spcPct val="0"/>
              </a:spcBef>
              <a:buFontTx/>
              <a:buChar char="-"/>
            </a:pPr>
            <a:r>
              <a:rPr lang="en-US" smtClean="0"/>
              <a:t>  Can choose between (1) federal employee health benefit plans, state employee plans, largest HMOs/small group plans in state </a:t>
            </a:r>
          </a:p>
          <a:p>
            <a:pPr lvl="1">
              <a:spcBef>
                <a:spcPct val="0"/>
              </a:spcBef>
              <a:buFontTx/>
              <a:buChar char="-"/>
            </a:pPr>
            <a:r>
              <a:rPr lang="en-US" smtClean="0"/>
              <a:t>  State indicated for the MassHealth population they are leaning toward the Federal Employee Health Benefits Plan </a:t>
            </a:r>
          </a:p>
          <a:p>
            <a:pPr>
              <a:spcBef>
                <a:spcPct val="0"/>
              </a:spcBef>
              <a:buFontTx/>
              <a:buChar char="-"/>
            </a:pPr>
            <a:r>
              <a:rPr lang="en-US" smtClean="0"/>
              <a:t>  There is a possibility that BOTH alternative , ABP 1 and MassHealth CarePlus, will have some benefits that MassHealth Standard does not have</a:t>
            </a:r>
          </a:p>
          <a:p>
            <a:pPr lvl="1">
              <a:spcBef>
                <a:spcPct val="0"/>
              </a:spcBef>
              <a:buFontTx/>
              <a:buChar char="-"/>
            </a:pPr>
            <a:r>
              <a:rPr lang="en-US" smtClean="0"/>
              <a:t> The ACA requires that ABPs offer all “essential health benefits” and offer benefits equivalent to a “benchmark plan”</a:t>
            </a:r>
          </a:p>
          <a:p>
            <a:pPr lvl="1">
              <a:spcBef>
                <a:spcPct val="0"/>
              </a:spcBef>
              <a:buFontTx/>
              <a:buChar char="-"/>
            </a:pPr>
            <a:r>
              <a:rPr lang="en-US" smtClean="0"/>
              <a:t>  State will decide on a benchmark plan late spring/early summer 2013</a:t>
            </a:r>
          </a:p>
          <a:p>
            <a:pPr>
              <a:spcBef>
                <a:spcPct val="0"/>
              </a:spcBef>
              <a:buFontTx/>
              <a:buChar char="-"/>
            </a:pPr>
            <a:endParaRPr lang="en-US" smtClean="0"/>
          </a:p>
          <a:p>
            <a:pPr>
              <a:spcBef>
                <a:spcPct val="0"/>
              </a:spcBef>
            </a:pPr>
            <a:endParaRPr lang="en-US" smtClean="0"/>
          </a:p>
          <a:p>
            <a:pPr>
              <a:spcBef>
                <a:spcPct val="0"/>
              </a:spcBef>
            </a:pPr>
            <a:endParaRPr lang="en-US" smtClean="0"/>
          </a:p>
        </p:txBody>
      </p:sp>
      <p:sp>
        <p:nvSpPr>
          <p:cNvPr id="348163" name="Footer Placeholder 3"/>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endParaRPr lang="en-US" smtClean="0">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09"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AFEC422-9E48-49BE-A431-275FDA7AA757}" type="slidenum">
              <a:rPr lang="en-US"/>
              <a:pPr fontAlgn="base">
                <a:spcBef>
                  <a:spcPct val="0"/>
                </a:spcBef>
                <a:spcAft>
                  <a:spcPct val="0"/>
                </a:spcAft>
              </a:pPr>
              <a:t>9</a:t>
            </a:fld>
            <a:endParaRPr lang="en-US"/>
          </a:p>
        </p:txBody>
      </p:sp>
      <p:sp>
        <p:nvSpPr>
          <p:cNvPr id="35021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5021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This is NOT an exhaustive list of all benefits; I chose to highlight service areas where there are differences among the various categories.</a:t>
            </a:r>
          </a:p>
          <a:p>
            <a:pPr>
              <a:spcBef>
                <a:spcPct val="0"/>
              </a:spcBef>
            </a:pPr>
            <a:endParaRPr lang="en-US" smtClean="0"/>
          </a:p>
          <a:p>
            <a:pPr>
              <a:spcBef>
                <a:spcPct val="0"/>
              </a:spcBef>
            </a:pPr>
            <a:r>
              <a:rPr lang="en-US" smtClean="0"/>
              <a:t>Don’t go through this slide, just point out post acute</a:t>
            </a:r>
          </a:p>
          <a:p>
            <a:pPr>
              <a:spcBef>
                <a:spcPct val="0"/>
              </a:spcBef>
            </a:pPr>
            <a:endParaRPr lang="en-US" smtClean="0"/>
          </a:p>
          <a:p>
            <a:pPr>
              <a:spcBef>
                <a:spcPct val="0"/>
              </a:spcBef>
            </a:pPr>
            <a:r>
              <a:rPr lang="en-US" smtClean="0"/>
              <a:t>Some limitations on Home Health for Basic members – may extend to CarePlus – we are fighting</a:t>
            </a:r>
          </a:p>
          <a:p>
            <a:pPr>
              <a:spcBef>
                <a:spcPct val="0"/>
              </a:spcBef>
            </a:pPr>
            <a:endParaRPr lang="en-US" smtClean="0"/>
          </a:p>
          <a:p>
            <a:pPr>
              <a:spcBef>
                <a:spcPct val="0"/>
              </a:spcBef>
            </a:pPr>
            <a:r>
              <a:rPr lang="en-US" smtClean="0"/>
              <a:t>New route to upgrade to MassHealth Standard without having to meet the full disability criteria.  If someone needs a service covered by Standard but not by CarePlus, they may be able to fall under the “medically frail” definition – process is still being worked out, but definition will likely be in CarePlus approval notices for now.  </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0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2.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3.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4.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5.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4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7.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5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8.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7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0.xml"/></Relationships>
</file>

<file path=ppt/slideLayouts/_rels/slideLayout178.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179.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0.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181.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182.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18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1.xml"/></Relationships>
</file>

<file path=ppt/slideLayouts/_rels/slideLayout184.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185.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186.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187.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188.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18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0.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191.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192.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193.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194.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195.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196.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197.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198.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199.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00.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01.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02.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03.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04.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05.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06.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07.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08.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09.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0.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11.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4.xml"/></Relationships>
</file>

<file path=ppt/slideLayouts/_rels/slideLayout213.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14.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15.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16.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17.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18.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19.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0.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21.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22.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23.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24.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25.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26.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27.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28.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29.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6.xml"/></Relationships>
</file>

<file path=ppt/slideLayouts/_rels/slideLayout231.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32.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33.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34.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35.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36.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37.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38.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39.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0.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41.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42.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43.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44.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45.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46.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47.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48.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49.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0.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51.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52.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53.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5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8.xml"/></Relationships>
</file>

<file path=ppt/slideLayouts/_rels/slideLayout255.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256.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257.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258.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259.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9.xml"/></Relationships>
</file>

<file path=ppt/slideLayouts/_rels/slideLayout261.xml.rels><?xml version="1.0" encoding="UTF-8" standalone="yes"?>
<Relationships xmlns="http://schemas.openxmlformats.org/package/2006/relationships"><Relationship Id="rId1" Type="http://schemas.openxmlformats.org/officeDocument/2006/relationships/slideMaster" Target="../slideMasters/slideMaster29.xml"/></Relationships>
</file>

<file path=ppt/slideLayouts/_rels/slideLayout262.xml.rels><?xml version="1.0" encoding="UTF-8" standalone="yes"?>
<Relationships xmlns="http://schemas.openxmlformats.org/package/2006/relationships"><Relationship Id="rId1" Type="http://schemas.openxmlformats.org/officeDocument/2006/relationships/slideMaster" Target="../slideMasters/slideMaster29.xml"/></Relationships>
</file>

<file path=ppt/slideLayouts/_rels/slideLayout263.xml.rels><?xml version="1.0" encoding="UTF-8" standalone="yes"?>
<Relationships xmlns="http://schemas.openxmlformats.org/package/2006/relationships"><Relationship Id="rId1" Type="http://schemas.openxmlformats.org/officeDocument/2006/relationships/slideMaster" Target="../slideMasters/slideMaster29.xml"/></Relationships>
</file>

<file path=ppt/slideLayouts/_rels/slideLayout264.xml.rels><?xml version="1.0" encoding="UTF-8" standalone="yes"?>
<Relationships xmlns="http://schemas.openxmlformats.org/package/2006/relationships"><Relationship Id="rId1" Type="http://schemas.openxmlformats.org/officeDocument/2006/relationships/slideMaster" Target="../slideMasters/slideMaster29.xml"/></Relationships>
</file>

<file path=ppt/slideLayouts/_rels/slideLayout265.xml.rels><?xml version="1.0" encoding="UTF-8" standalone="yes"?>
<Relationships xmlns="http://schemas.openxmlformats.org/package/2006/relationships"><Relationship Id="rId1" Type="http://schemas.openxmlformats.org/officeDocument/2006/relationships/slideMaster" Target="../slideMasters/slideMaster29.xml"/></Relationships>
</file>

<file path=ppt/slideLayouts/_rels/slideLayout26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0.xml"/></Relationships>
</file>

<file path=ppt/slideLayouts/_rels/slideLayout267.xml.rels><?xml version="1.0" encoding="UTF-8" standalone="yes"?>
<Relationships xmlns="http://schemas.openxmlformats.org/package/2006/relationships"><Relationship Id="rId1" Type="http://schemas.openxmlformats.org/officeDocument/2006/relationships/slideMaster" Target="../slideMasters/slideMaster30.xml"/></Relationships>
</file>

<file path=ppt/slideLayouts/_rels/slideLayout268.xml.rels><?xml version="1.0" encoding="UTF-8" standalone="yes"?>
<Relationships xmlns="http://schemas.openxmlformats.org/package/2006/relationships"><Relationship Id="rId1" Type="http://schemas.openxmlformats.org/officeDocument/2006/relationships/slideMaster" Target="../slideMasters/slideMaster30.xml"/></Relationships>
</file>

<file path=ppt/slideLayouts/_rels/slideLayout269.xml.rels><?xml version="1.0" encoding="UTF-8" standalone="yes"?>
<Relationships xmlns="http://schemas.openxmlformats.org/package/2006/relationships"><Relationship Id="rId1" Type="http://schemas.openxmlformats.org/officeDocument/2006/relationships/slideMaster" Target="../slideMasters/slideMaster30.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0.xml.rels><?xml version="1.0" encoding="UTF-8" standalone="yes"?>
<Relationships xmlns="http://schemas.openxmlformats.org/package/2006/relationships"><Relationship Id="rId1" Type="http://schemas.openxmlformats.org/officeDocument/2006/relationships/slideMaster" Target="../slideMasters/slideMaster30.xml"/></Relationships>
</file>

<file path=ppt/slideLayouts/_rels/slideLayout271.xml.rels><?xml version="1.0" encoding="UTF-8" standalone="yes"?>
<Relationships xmlns="http://schemas.openxmlformats.org/package/2006/relationships"><Relationship Id="rId1" Type="http://schemas.openxmlformats.org/officeDocument/2006/relationships/slideMaster" Target="../slideMasters/slideMaster30.xml"/></Relationships>
</file>

<file path=ppt/slideLayouts/_rels/slideLayout27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1.xml"/></Relationships>
</file>

<file path=ppt/slideLayouts/_rels/slideLayout273.xml.rels><?xml version="1.0" encoding="UTF-8" standalone="yes"?>
<Relationships xmlns="http://schemas.openxmlformats.org/package/2006/relationships"><Relationship Id="rId1" Type="http://schemas.openxmlformats.org/officeDocument/2006/relationships/slideMaster" Target="../slideMasters/slideMaster31.xml"/></Relationships>
</file>

<file path=ppt/slideLayouts/_rels/slideLayout274.xml.rels><?xml version="1.0" encoding="UTF-8" standalone="yes"?>
<Relationships xmlns="http://schemas.openxmlformats.org/package/2006/relationships"><Relationship Id="rId1" Type="http://schemas.openxmlformats.org/officeDocument/2006/relationships/slideMaster" Target="../slideMasters/slideMaster31.xml"/></Relationships>
</file>

<file path=ppt/slideLayouts/_rels/slideLayout275.xml.rels><?xml version="1.0" encoding="UTF-8" standalone="yes"?>
<Relationships xmlns="http://schemas.openxmlformats.org/package/2006/relationships"><Relationship Id="rId1" Type="http://schemas.openxmlformats.org/officeDocument/2006/relationships/slideMaster" Target="../slideMasters/slideMaster31.xml"/></Relationships>
</file>

<file path=ppt/slideLayouts/_rels/slideLayout276.xml.rels><?xml version="1.0" encoding="UTF-8" standalone="yes"?>
<Relationships xmlns="http://schemas.openxmlformats.org/package/2006/relationships"><Relationship Id="rId1" Type="http://schemas.openxmlformats.org/officeDocument/2006/relationships/slideMaster" Target="../slideMasters/slideMaster31.xml"/></Relationships>
</file>

<file path=ppt/slideLayouts/_rels/slideLayout277.xml.rels><?xml version="1.0" encoding="UTF-8" standalone="yes"?>
<Relationships xmlns="http://schemas.openxmlformats.org/package/2006/relationships"><Relationship Id="rId1" Type="http://schemas.openxmlformats.org/officeDocument/2006/relationships/slideMaster" Target="../slideMasters/slideMaster31.xml"/></Relationships>
</file>

<file path=ppt/slideLayouts/_rels/slideLayout27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2.xml"/></Relationships>
</file>

<file path=ppt/slideLayouts/_rels/slideLayout279.xml.rels><?xml version="1.0" encoding="UTF-8" standalone="yes"?>
<Relationships xmlns="http://schemas.openxmlformats.org/package/2006/relationships"><Relationship Id="rId1" Type="http://schemas.openxmlformats.org/officeDocument/2006/relationships/slideMaster" Target="../slideMasters/slideMaster3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0.xml.rels><?xml version="1.0" encoding="UTF-8" standalone="yes"?>
<Relationships xmlns="http://schemas.openxmlformats.org/package/2006/relationships"><Relationship Id="rId1" Type="http://schemas.openxmlformats.org/officeDocument/2006/relationships/slideMaster" Target="../slideMasters/slideMaster32.xml"/></Relationships>
</file>

<file path=ppt/slideLayouts/_rels/slideLayout281.xml.rels><?xml version="1.0" encoding="UTF-8" standalone="yes"?>
<Relationships xmlns="http://schemas.openxmlformats.org/package/2006/relationships"><Relationship Id="rId1" Type="http://schemas.openxmlformats.org/officeDocument/2006/relationships/slideMaster" Target="../slideMasters/slideMaster32.xml"/></Relationships>
</file>

<file path=ppt/slideLayouts/_rels/slideLayout282.xml.rels><?xml version="1.0" encoding="UTF-8" standalone="yes"?>
<Relationships xmlns="http://schemas.openxmlformats.org/package/2006/relationships"><Relationship Id="rId1" Type="http://schemas.openxmlformats.org/officeDocument/2006/relationships/slideMaster" Target="../slideMasters/slideMaster32.xml"/></Relationships>
</file>

<file path=ppt/slideLayouts/_rels/slideLayout283.xml.rels><?xml version="1.0" encoding="UTF-8" standalone="yes"?>
<Relationships xmlns="http://schemas.openxmlformats.org/package/2006/relationships"><Relationship Id="rId1" Type="http://schemas.openxmlformats.org/officeDocument/2006/relationships/slideMaster" Target="../slideMasters/slideMaster32.xml"/></Relationships>
</file>

<file path=ppt/slideLayouts/_rels/slideLayout28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3.xml"/></Relationships>
</file>

<file path=ppt/slideLayouts/_rels/slideLayout285.xml.rels><?xml version="1.0" encoding="UTF-8" standalone="yes"?>
<Relationships xmlns="http://schemas.openxmlformats.org/package/2006/relationships"><Relationship Id="rId1" Type="http://schemas.openxmlformats.org/officeDocument/2006/relationships/slideMaster" Target="../slideMasters/slideMaster33.xml"/></Relationships>
</file>

<file path=ppt/slideLayouts/_rels/slideLayout286.xml.rels><?xml version="1.0" encoding="UTF-8" standalone="yes"?>
<Relationships xmlns="http://schemas.openxmlformats.org/package/2006/relationships"><Relationship Id="rId1" Type="http://schemas.openxmlformats.org/officeDocument/2006/relationships/slideMaster" Target="../slideMasters/slideMaster33.xml"/></Relationships>
</file>

<file path=ppt/slideLayouts/_rels/slideLayout287.xml.rels><?xml version="1.0" encoding="UTF-8" standalone="yes"?>
<Relationships xmlns="http://schemas.openxmlformats.org/package/2006/relationships"><Relationship Id="rId1" Type="http://schemas.openxmlformats.org/officeDocument/2006/relationships/slideMaster" Target="../slideMasters/slideMaster33.xml"/></Relationships>
</file>

<file path=ppt/slideLayouts/_rels/slideLayout288.xml.rels><?xml version="1.0" encoding="UTF-8" standalone="yes"?>
<Relationships xmlns="http://schemas.openxmlformats.org/package/2006/relationships"><Relationship Id="rId1" Type="http://schemas.openxmlformats.org/officeDocument/2006/relationships/slideMaster" Target="../slideMasters/slideMaster33.xml"/></Relationships>
</file>

<file path=ppt/slideLayouts/_rels/slideLayout289.xml.rels><?xml version="1.0" encoding="UTF-8" standalone="yes"?>
<Relationships xmlns="http://schemas.openxmlformats.org/package/2006/relationships"><Relationship Id="rId1" Type="http://schemas.openxmlformats.org/officeDocument/2006/relationships/slideMaster" Target="../slideMasters/slideMaster3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6.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7.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a:defRPr/>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a:defRPr/>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a:defRPr/>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dirty="0" smtClean="0"/>
              <a:t>Click to edit Master subtitle style: name, date, and event/venue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latin typeface="Calibri" pitchFamily="34" charset="0"/>
              </a:defRPr>
            </a:lvl1pPr>
          </a:lstStyle>
          <a:p>
            <a:pPr>
              <a:defRPr/>
            </a:pP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latin typeface="Calibri" pitchFamily="34" charset="0"/>
              </a:defRPr>
            </a:lvl1pPr>
          </a:lstStyle>
          <a:p>
            <a:pPr>
              <a:defRPr/>
            </a:pPr>
            <a:r>
              <a:rPr lang="en-US"/>
              <a:t>Community Health- Public Payer Patient Access</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latin typeface="Calibri" pitchFamily="34" charset="0"/>
              </a:defRPr>
            </a:lvl1pPr>
          </a:lstStyle>
          <a:p>
            <a:pPr>
              <a:defRPr/>
            </a:pPr>
            <a:fld id="{0230E578-41E3-42F2-820F-2712C9357AF7}" type="slidenum">
              <a:rPr lang="en-US"/>
              <a:pPr>
                <a:defRPr/>
              </a:pPr>
              <a:t>‹#›</a:t>
            </a:fld>
            <a:endParaRPr lang="en-US" dirty="0"/>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281FBCB7-DC26-4BAD-9BAA-AE9A5B790B00}" type="slidenum">
              <a:rPr lang="en-US"/>
              <a:pPr>
                <a:defRPr/>
              </a:pPr>
              <a:t>‹#›</a:t>
            </a:fld>
            <a:endParaRPr lang="en-US" dirty="0"/>
          </a:p>
        </p:txBody>
      </p:sp>
    </p:spTree>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2947E889-226A-4A78-BB07-C7070D024899}" type="slidenum">
              <a:rPr lang="en-US"/>
              <a:pPr>
                <a:defRPr/>
              </a:pPr>
              <a:t>‹#›</a:t>
            </a:fld>
            <a:endParaRPr lang="en-US" dirty="0"/>
          </a:p>
        </p:txBody>
      </p:sp>
    </p:spTree>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4D726C51-10B5-4AD8-B3ED-E90A2BE56AD1}" type="slidenum">
              <a:rPr lang="en-US"/>
              <a:pPr>
                <a:defRPr/>
              </a:pPr>
              <a:t>‹#›</a:t>
            </a:fld>
            <a:endParaRPr lang="en-US" dirty="0"/>
          </a:p>
        </p:txBody>
      </p:sp>
    </p:spTree>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78E7C035-7DCE-4094-B280-62667C535F47}" type="slidenum">
              <a:rPr lang="en-US"/>
              <a:pPr>
                <a:defRPr/>
              </a:pPr>
              <a:t>‹#›</a:t>
            </a:fld>
            <a:endParaRPr lang="en-US" dirty="0"/>
          </a:p>
        </p:txBody>
      </p:sp>
    </p:spTree>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0263BCCB-28DB-4EA5-9198-8E7788781473}" type="slidenum">
              <a:rPr lang="en-US"/>
              <a:pPr>
                <a:defRPr/>
              </a:pPr>
              <a:t>‹#›</a:t>
            </a:fld>
            <a:endParaRPr lang="en-US" dirty="0"/>
          </a:p>
        </p:txBody>
      </p:sp>
    </p:spTree>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0FB4B38B-25DB-4AC7-89C7-6C4BD033456A}" type="slidenum">
              <a:rPr lang="en-US"/>
              <a:pPr>
                <a:defRPr/>
              </a:pPr>
              <a:t>‹#›</a:t>
            </a:fld>
            <a:endParaRPr lang="en-US" dirty="0"/>
          </a:p>
        </p:txBody>
      </p:sp>
    </p:spTree>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a:defRPr/>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a:defRPr/>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a:defRPr/>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dirty="0" smtClean="0"/>
              <a:t>Click to edit Master subtitle style: name, date, and event/venue</a:t>
            </a:r>
          </a:p>
        </p:txBody>
      </p:sp>
    </p:spTree>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CDBB2BA3-D322-4E35-B199-BCC678F55796}" type="slidenum">
              <a:rPr lang="en-US"/>
              <a:pPr>
                <a:defRPr/>
              </a:pPr>
              <a:t>‹#›</a:t>
            </a:fld>
            <a:endParaRPr lang="en-US" dirty="0"/>
          </a:p>
        </p:txBody>
      </p:sp>
      <p:sp>
        <p:nvSpPr>
          <p:cNvPr id="5"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7EDDBFE6-2D4E-4C69-9790-104B9DB073DE}" type="slidenum">
              <a:rPr lang="en-US"/>
              <a:pPr>
                <a:defRPr/>
              </a:pPr>
              <a:t>‹#›</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Community Health- Public Payer Patient Access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latin typeface="Calibri" pitchFamily="34" charset="0"/>
              </a:defRPr>
            </a:lvl1pPr>
          </a:lstStyle>
          <a:p>
            <a:pPr>
              <a:defRPr/>
            </a:pPr>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latin typeface="Calibri" pitchFamily="34" charset="0"/>
              </a:defRPr>
            </a:lvl1pPr>
          </a:lstStyle>
          <a:p>
            <a:pPr>
              <a:defRPr/>
            </a:pPr>
            <a:r>
              <a:rPr lang="en-US"/>
              <a:t>Community Health- Public Payer Patient Access</a:t>
            </a: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latin typeface="Calibri" pitchFamily="34" charset="0"/>
              </a:defRPr>
            </a:lvl1pPr>
          </a:lstStyle>
          <a:p>
            <a:pPr>
              <a:defRPr/>
            </a:pPr>
            <a:fld id="{F0E3F7A5-F197-4977-A624-F0295FEB1DE7}" type="slidenum">
              <a:rPr lang="en-US"/>
              <a:pPr>
                <a:defRPr/>
              </a:pPr>
              <a:t>‹#›</a:t>
            </a:fld>
            <a:endParaRPr lang="en-US" dirty="0"/>
          </a:p>
        </p:txBody>
      </p:sp>
    </p:spTree>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21E39BFE-A441-4522-A6DE-2DE424FB1840}" type="slidenum">
              <a:rPr lang="en-US"/>
              <a:pPr>
                <a:defRPr/>
              </a:pPr>
              <a:t>‹#›</a:t>
            </a:fld>
            <a:endParaRPr lang="en-US" dirty="0"/>
          </a:p>
        </p:txBody>
      </p:sp>
      <p:sp>
        <p:nvSpPr>
          <p:cNvPr id="4"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0B1AED0A-CFB6-4DCA-A270-13DAA8E71DA3}" type="slidenum">
              <a:rPr lang="en-US"/>
              <a:pPr>
                <a:defRPr/>
              </a:pPr>
              <a:t>‹#›</a:t>
            </a:fld>
            <a:endParaRPr lang="en-US" dirty="0"/>
          </a:p>
        </p:txBody>
      </p:sp>
      <p:sp>
        <p:nvSpPr>
          <p:cNvPr id="4"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035A2A36-D8A0-4AB2-B97C-78C9C317BD57}" type="slidenum">
              <a:rPr lang="en-US"/>
              <a:pPr>
                <a:defRPr/>
              </a:pPr>
              <a:t>‹#›</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Community Health- Public Payer Patient Access</a:t>
            </a:r>
          </a:p>
        </p:txBody>
      </p:sp>
    </p:spTree>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a:defRPr/>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a:defRPr/>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a:defRPr/>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smtClean="0"/>
              <a:t>Click to edit Master subtitle style: name, date, and event/venue</a:t>
            </a:r>
          </a:p>
        </p:txBody>
      </p:sp>
    </p:spTree>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94218358-DF52-4B57-A809-228C0D823580}" type="slidenum">
              <a:rPr lang="en-US"/>
              <a:pPr>
                <a:defRPr/>
              </a:pPr>
              <a:t>‹#›</a:t>
            </a:fld>
            <a:endParaRPr lang="en-US" dirty="0"/>
          </a:p>
        </p:txBody>
      </p:sp>
    </p:spTree>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
        <p:nvSpPr>
          <p:cNvPr id="4"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9FFBA529-582F-4FED-85C4-33AEDA9853C5}" type="slidenum">
              <a:rPr lang="en-US"/>
              <a:pPr>
                <a:defRPr/>
              </a:pPr>
              <a:t>‹#›</a:t>
            </a:fld>
            <a:endParaRPr lang="en-US" dirty="0"/>
          </a:p>
        </p:txBody>
      </p:sp>
    </p:spTree>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09600" y="990600"/>
            <a:ext cx="4038600" cy="510540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800600" y="990600"/>
            <a:ext cx="4038600" cy="510540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EB4F98CB-32E8-4967-AD08-5EC468C05EF4}" type="slidenum">
              <a:rPr lang="en-US"/>
              <a:pPr>
                <a:defRPr/>
              </a:pPr>
              <a:t>‹#›</a:t>
            </a:fld>
            <a:endParaRPr lang="en-US" dirty="0"/>
          </a:p>
        </p:txBody>
      </p:sp>
    </p:spTree>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EF0902AD-F560-429A-B84F-D0E90049EFA0}" type="slidenum">
              <a:rPr lang="en-US"/>
              <a:pPr>
                <a:defRPr/>
              </a:pPr>
              <a:t>‹#›</a:t>
            </a:fld>
            <a:endParaRPr lang="en-US" dirty="0"/>
          </a:p>
        </p:txBody>
      </p:sp>
    </p:spTree>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BEE20E57-33B2-47BB-9B15-73A01281AD72}" type="slidenum">
              <a:rPr lang="en-US"/>
              <a:pPr>
                <a:defRPr/>
              </a:pPr>
              <a:t>‹#›</a:t>
            </a:fld>
            <a:endParaRPr lang="en-US" dirty="0"/>
          </a:p>
        </p:txBody>
      </p:sp>
    </p:spTree>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FC7F0F89-6677-4250-9B2C-9276EFE12888}"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latin typeface="Calibri" pitchFamily="34" charset="0"/>
              </a:defRPr>
            </a:lvl1pPr>
          </a:lstStyle>
          <a:p>
            <a:pPr>
              <a:defRPr/>
            </a:pPr>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latin typeface="Calibri" pitchFamily="34" charset="0"/>
              </a:defRPr>
            </a:lvl1pPr>
          </a:lstStyle>
          <a:p>
            <a:pPr>
              <a:defRPr/>
            </a:pPr>
            <a:r>
              <a:rPr lang="en-US"/>
              <a:t>Community Health- Public Payer Patient Access</a:t>
            </a: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latin typeface="Calibri" pitchFamily="34" charset="0"/>
              </a:defRPr>
            </a:lvl1pPr>
          </a:lstStyle>
          <a:p>
            <a:pPr>
              <a:defRPr/>
            </a:pPr>
            <a:fld id="{8A78C3FC-9753-4DF3-84A3-04D385718AB7}" type="slidenum">
              <a:rPr lang="en-US"/>
              <a:pPr>
                <a:defRPr/>
              </a:pPr>
              <a:t>‹#›</a:t>
            </a:fld>
            <a:endParaRPr lang="en-US" dirty="0"/>
          </a:p>
        </p:txBody>
      </p:sp>
    </p:spTree>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8BBF2E00-2171-481E-A343-0BF2C1D7E926}" type="slidenum">
              <a:rPr lang="en-US"/>
              <a:pPr>
                <a:defRPr/>
              </a:pPr>
              <a:t>‹#›</a:t>
            </a:fld>
            <a:endParaRPr lang="en-US" dirty="0"/>
          </a:p>
        </p:txBody>
      </p:sp>
    </p:spTree>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4987ECA6-6BA6-4949-AE38-11CE7F4AC46C}" type="slidenum">
              <a:rPr lang="en-US"/>
              <a:pPr>
                <a:defRPr/>
              </a:pPr>
              <a:t>‹#›</a:t>
            </a:fld>
            <a:endParaRPr lang="en-US" dirty="0"/>
          </a:p>
        </p:txBody>
      </p:sp>
    </p:spTree>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FCA53E40-E957-482C-AF72-E836F37951DC}" type="slidenum">
              <a:rPr lang="en-US"/>
              <a:pPr>
                <a:defRPr/>
              </a:pPr>
              <a:t>‹#›</a:t>
            </a:fld>
            <a:endParaRPr lang="en-US" dirty="0"/>
          </a:p>
        </p:txBody>
      </p:sp>
    </p:spTree>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52400"/>
            <a:ext cx="2057400" cy="5943600"/>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09600" y="152400"/>
            <a:ext cx="6019800" cy="5943600"/>
          </a:xfr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49AF7881-3FC8-43BB-954D-48587F31C1F3}" type="slidenum">
              <a:rPr lang="en-US"/>
              <a:pPr>
                <a:defRPr/>
              </a:pPr>
              <a:t>‹#›</a:t>
            </a:fld>
            <a:endParaRPr lang="en-US" dirty="0"/>
          </a:p>
        </p:txBody>
      </p:sp>
    </p:spTree>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a:defRPr/>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a:defRPr/>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a:defRPr/>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dirty="0" smtClean="0"/>
              <a:t>Click to edit Master subtitle style: name, date, and event/venue</a:t>
            </a:r>
          </a:p>
        </p:txBody>
      </p:sp>
    </p:spTree>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9958FCE5-3544-40FD-818D-36954303D8F6}" type="slidenum">
              <a:rPr lang="en-US"/>
              <a:pPr>
                <a:defRPr/>
              </a:pPr>
              <a:t>‹#›</a:t>
            </a:fld>
            <a:endParaRPr lang="en-US" dirty="0"/>
          </a:p>
        </p:txBody>
      </p:sp>
      <p:sp>
        <p:nvSpPr>
          <p:cNvPr id="5"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4DC46B0C-1F11-4476-BB3E-FDBB60DE5B7E}" type="slidenum">
              <a:rPr lang="en-US"/>
              <a:pPr>
                <a:defRPr/>
              </a:pPr>
              <a:t>‹#›</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Community Health- Public Payer Patient Access</a:t>
            </a:r>
          </a:p>
        </p:txBody>
      </p:sp>
    </p:spTree>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3BC16700-4863-44A6-8468-91E5F40CEB4E}" type="slidenum">
              <a:rPr lang="en-US"/>
              <a:pPr>
                <a:defRPr/>
              </a:pPr>
              <a:t>‹#›</a:t>
            </a:fld>
            <a:endParaRPr lang="en-US" dirty="0"/>
          </a:p>
        </p:txBody>
      </p:sp>
      <p:sp>
        <p:nvSpPr>
          <p:cNvPr id="4"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32ADB8B3-E426-48E2-A60B-A42113663A6F}" type="slidenum">
              <a:rPr lang="en-US"/>
              <a:pPr>
                <a:defRPr/>
              </a:pPr>
              <a:t>‹#›</a:t>
            </a:fld>
            <a:endParaRPr lang="en-US" dirty="0"/>
          </a:p>
        </p:txBody>
      </p:sp>
      <p:sp>
        <p:nvSpPr>
          <p:cNvPr id="4"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4184E5D1-669C-49B4-812E-171B8FCF6FA3}" type="slidenum">
              <a:rPr lang="en-US"/>
              <a:pPr>
                <a:defRPr/>
              </a:pPr>
              <a:t>‹#›</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Community Health- Public Payer Patient Access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latin typeface="Calibri" pitchFamily="34" charset="0"/>
              </a:defRPr>
            </a:lvl1pPr>
          </a:lstStyle>
          <a:p>
            <a:pPr>
              <a:defRPr/>
            </a:pPr>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latin typeface="Calibri" pitchFamily="34" charset="0"/>
              </a:defRPr>
            </a:lvl1pPr>
          </a:lstStyle>
          <a:p>
            <a:pPr>
              <a:defRPr/>
            </a:pPr>
            <a:r>
              <a:rPr lang="en-US"/>
              <a:t>Community Health- Public Payer Patient Access</a:t>
            </a: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latin typeface="Calibri" pitchFamily="34" charset="0"/>
              </a:defRPr>
            </a:lvl1pPr>
          </a:lstStyle>
          <a:p>
            <a:pPr>
              <a:defRPr/>
            </a:pPr>
            <a:fld id="{8EDA282A-3F98-4AE3-AA99-AD9A22D0DE3A}" type="slidenum">
              <a:rPr lang="en-US"/>
              <a:pPr>
                <a:defRPr/>
              </a:pPr>
              <a:t>‹#›</a:t>
            </a:fld>
            <a:endParaRPr lang="en-US" dirty="0"/>
          </a:p>
        </p:txBody>
      </p:sp>
    </p:spTree>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a:defRPr/>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a:defRPr/>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a:defRPr/>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dirty="0" smtClean="0"/>
              <a:t>Click to edit Master subtitle style: name, date, and event/venue</a:t>
            </a:r>
          </a:p>
        </p:txBody>
      </p:sp>
    </p:spTree>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FB89A44B-5D2A-433B-9CEB-F7DEE58B4BC5}" type="slidenum">
              <a:rPr lang="en-US"/>
              <a:pPr>
                <a:defRPr/>
              </a:pPr>
              <a:t>‹#›</a:t>
            </a:fld>
            <a:endParaRPr lang="en-US" dirty="0"/>
          </a:p>
        </p:txBody>
      </p:sp>
      <p:sp>
        <p:nvSpPr>
          <p:cNvPr id="5"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058D8C30-D780-43BC-AE6A-1402EB20AD9F}" type="slidenum">
              <a:rPr lang="en-US"/>
              <a:pPr>
                <a:defRPr/>
              </a:pPr>
              <a:t>‹#›</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Community Health- Public Payer Patient Access</a:t>
            </a:r>
          </a:p>
        </p:txBody>
      </p:sp>
    </p:spTree>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23E01654-8612-4BB2-AB19-3393282C950F}" type="slidenum">
              <a:rPr lang="en-US"/>
              <a:pPr>
                <a:defRPr/>
              </a:pPr>
              <a:t>‹#›</a:t>
            </a:fld>
            <a:endParaRPr lang="en-US" dirty="0"/>
          </a:p>
        </p:txBody>
      </p:sp>
      <p:sp>
        <p:nvSpPr>
          <p:cNvPr id="4"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E9945DBB-8ECA-48D0-8D71-0A7DA57BA440}" type="slidenum">
              <a:rPr lang="en-US"/>
              <a:pPr>
                <a:defRPr/>
              </a:pPr>
              <a:t>‹#›</a:t>
            </a:fld>
            <a:endParaRPr lang="en-US" dirty="0"/>
          </a:p>
        </p:txBody>
      </p:sp>
      <p:sp>
        <p:nvSpPr>
          <p:cNvPr id="4"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1D665C81-D28F-4987-855A-0415A2928048}" type="slidenum">
              <a:rPr lang="en-US"/>
              <a:pPr>
                <a:defRPr/>
              </a:pPr>
              <a:t>‹#›</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Community Health- Public Payer Patient Access</a:t>
            </a:r>
          </a:p>
        </p:txBody>
      </p:sp>
    </p:spTree>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DD0B936A-EE87-4711-846F-F070B8F86CF2}" type="slidenum">
              <a:rPr lang="en-US"/>
              <a:pPr>
                <a:defRPr/>
              </a:pPr>
              <a:t>‹#›</a:t>
            </a:fld>
            <a:endParaRPr lang="en-US" dirty="0"/>
          </a:p>
        </p:txBody>
      </p:sp>
    </p:spTree>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24992025-5A8A-4F5E-B49B-FEC26EB6D6F4}" type="slidenum">
              <a:rPr lang="en-US"/>
              <a:pPr>
                <a:defRPr/>
              </a:pPr>
              <a:t>‹#›</a:t>
            </a:fld>
            <a:endParaRPr lang="en-US" dirty="0"/>
          </a:p>
        </p:txBody>
      </p:sp>
    </p:spTree>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latin typeface="Calibri"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AA24501E-87D6-425E-857D-C046010C923F}" type="slidenum">
              <a:rPr lang="en-US"/>
              <a:pPr>
                <a:defRPr/>
              </a:pPr>
              <a:t>‹#›</a:t>
            </a:fld>
            <a:endParaRPr lang="en-US" dirty="0"/>
          </a:p>
        </p:txBody>
      </p:sp>
    </p:spTree>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4E0E4217-F032-42FF-BCB2-DC3768BA4603}" type="slidenum">
              <a:rPr lang="en-US"/>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latin typeface="Calibri" pitchFamily="34" charset="0"/>
              </a:defRPr>
            </a:lvl1pPr>
          </a:lstStyle>
          <a:p>
            <a:pPr>
              <a:defRPr/>
            </a:pP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latin typeface="Calibri" pitchFamily="34" charset="0"/>
              </a:defRPr>
            </a:lvl1pPr>
          </a:lstStyle>
          <a:p>
            <a:pPr>
              <a:defRPr/>
            </a:pPr>
            <a:r>
              <a:rPr lang="en-US"/>
              <a:t>Community Health- Public Payer Patient Access</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latin typeface="Calibri" pitchFamily="34" charset="0"/>
              </a:defRPr>
            </a:lvl1pPr>
          </a:lstStyle>
          <a:p>
            <a:pPr>
              <a:defRPr/>
            </a:pPr>
            <a:fld id="{25FACDD1-7A1A-4A57-A870-639C515509D8}" type="slidenum">
              <a:rPr lang="en-US"/>
              <a:pPr>
                <a:defRPr/>
              </a:pPr>
              <a:t>‹#›</a:t>
            </a:fld>
            <a:endParaRPr lang="en-US" dirty="0"/>
          </a:p>
        </p:txBody>
      </p:sp>
    </p:spTree>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63412888-2276-4611-AC73-76CA00D2FCCD}" type="slidenum">
              <a:rPr lang="en-US"/>
              <a:pPr>
                <a:defRPr/>
              </a:pPr>
              <a:t>‹#›</a:t>
            </a:fld>
            <a:endParaRPr lang="en-US" dirty="0"/>
          </a:p>
        </p:txBody>
      </p:sp>
    </p:spTree>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AC3CD2F6-174B-464C-84F3-CEC7B51D5BC9}" type="slidenum">
              <a:rPr lang="en-US"/>
              <a:pPr>
                <a:defRPr/>
              </a:pPr>
              <a:t>‹#›</a:t>
            </a:fld>
            <a:endParaRPr lang="en-US" dirty="0"/>
          </a:p>
        </p:txBody>
      </p:sp>
    </p:spTree>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03C4178C-DE46-4F88-9B68-59B237ECCD08}" type="slidenum">
              <a:rPr lang="en-US"/>
              <a:pPr>
                <a:defRPr/>
              </a:pPr>
              <a:t>‹#›</a:t>
            </a:fld>
            <a:endParaRPr lang="en-US" dirty="0"/>
          </a:p>
        </p:txBody>
      </p:sp>
    </p:spTree>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889AEC25-5362-4F0A-885A-220D16680A02}" type="slidenum">
              <a:rPr lang="en-US"/>
              <a:pPr>
                <a:defRPr/>
              </a:pPr>
              <a:t>‹#›</a:t>
            </a:fld>
            <a:endParaRPr lang="en-US" dirty="0"/>
          </a:p>
        </p:txBody>
      </p:sp>
    </p:spTree>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C5D85881-A181-48F5-92F3-49A9CF88B0F7}" type="slidenum">
              <a:rPr lang="en-US"/>
              <a:pPr>
                <a:defRPr/>
              </a:pPr>
              <a:t>‹#›</a:t>
            </a:fld>
            <a:endParaRPr lang="en-US" dirty="0"/>
          </a:p>
        </p:txBody>
      </p:sp>
    </p:spTree>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A7A9F1CF-6C08-40EA-BC64-3182590BC412}" type="slidenum">
              <a:rPr lang="en-US"/>
              <a:pPr>
                <a:defRPr/>
              </a:pPr>
              <a:t>‹#›</a:t>
            </a:fld>
            <a:endParaRPr lang="en-US" dirty="0"/>
          </a:p>
        </p:txBody>
      </p:sp>
    </p:spTree>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11495F1A-F35B-47AE-B717-A091C1B0E2A0}" type="slidenum">
              <a:rPr lang="en-US"/>
              <a:pPr>
                <a:defRPr/>
              </a:pPr>
              <a:t>‹#›</a:t>
            </a:fld>
            <a:endParaRPr lang="en-US" dirty="0"/>
          </a:p>
        </p:txBody>
      </p:sp>
    </p:spTree>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a:defRPr/>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a:defRPr/>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a:defRPr/>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smtClean="0"/>
              <a:t>Click to edit Master subtitle style: name, date, and event/venue</a:t>
            </a:r>
          </a:p>
        </p:txBody>
      </p:sp>
    </p:spTree>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AC7ED935-7FA9-4DD4-B77C-08DEFB2994AB}" type="slidenum">
              <a:rPr lang="en-US"/>
              <a:pPr>
                <a:defRPr/>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latin typeface="Calibri" pitchFamily="34" charset="0"/>
              </a:defRPr>
            </a:lvl1pPr>
          </a:lstStyle>
          <a:p>
            <a:pPr>
              <a:defRPr/>
            </a:pP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latin typeface="Calibri" pitchFamily="34" charset="0"/>
              </a:defRPr>
            </a:lvl1pPr>
          </a:lstStyle>
          <a:p>
            <a:pPr>
              <a:defRPr/>
            </a:pPr>
            <a:r>
              <a:rPr lang="en-US"/>
              <a:t>Community Health- Public Payer Patient Access</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latin typeface="Calibri" pitchFamily="34" charset="0"/>
              </a:defRPr>
            </a:lvl1pPr>
          </a:lstStyle>
          <a:p>
            <a:pPr>
              <a:defRPr/>
            </a:pPr>
            <a:fld id="{7392FA30-31AA-4FCE-9707-2BEAF650519B}" type="slidenum">
              <a:rPr lang="en-US"/>
              <a:pPr>
                <a:defRPr/>
              </a:pPr>
              <a:t>‹#›</a:t>
            </a:fld>
            <a:endParaRPr lang="en-US" dirty="0"/>
          </a:p>
        </p:txBody>
      </p:sp>
    </p:spTree>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
        <p:nvSpPr>
          <p:cNvPr id="4"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30648E5D-494C-4D23-BF3F-245E729B9E48}" type="slidenum">
              <a:rPr lang="en-US"/>
              <a:pPr>
                <a:defRPr/>
              </a:pPr>
              <a:t>‹#›</a:t>
            </a:fld>
            <a:endParaRPr lang="en-US" dirty="0"/>
          </a:p>
        </p:txBody>
      </p:sp>
    </p:spTree>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09600" y="990600"/>
            <a:ext cx="4038600" cy="510540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800600" y="990600"/>
            <a:ext cx="4038600" cy="510540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B3E02E3D-6305-47B6-BDD8-ADF389EC7EB6}" type="slidenum">
              <a:rPr lang="en-US"/>
              <a:pPr>
                <a:defRPr/>
              </a:pPr>
              <a:t>‹#›</a:t>
            </a:fld>
            <a:endParaRPr lang="en-US" dirty="0"/>
          </a:p>
        </p:txBody>
      </p:sp>
    </p:spTree>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CDD72D32-44AD-4482-AF2F-817DFF5CB493}" type="slidenum">
              <a:rPr lang="en-US"/>
              <a:pPr>
                <a:defRPr/>
              </a:pPr>
              <a:t>‹#›</a:t>
            </a:fld>
            <a:endParaRPr lang="en-US" dirty="0"/>
          </a:p>
        </p:txBody>
      </p:sp>
    </p:spTree>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E45F9F76-8AC1-43EE-B975-AB2298A714F9}" type="slidenum">
              <a:rPr lang="en-US"/>
              <a:pPr>
                <a:defRPr/>
              </a:pPr>
              <a:t>‹#›</a:t>
            </a:fld>
            <a:endParaRPr lang="en-US" dirty="0"/>
          </a:p>
        </p:txBody>
      </p:sp>
    </p:spTree>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2E4FF116-20EE-4D42-ADEA-C3E1ADED42F6}" type="slidenum">
              <a:rPr lang="en-US"/>
              <a:pPr>
                <a:defRPr/>
              </a:pPr>
              <a:t>‹#›</a:t>
            </a:fld>
            <a:endParaRPr lang="en-US" dirty="0"/>
          </a:p>
        </p:txBody>
      </p:sp>
    </p:spTree>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029C8FA4-E284-4098-9B90-045D31085A10}" type="slidenum">
              <a:rPr lang="en-US"/>
              <a:pPr>
                <a:defRPr/>
              </a:pPr>
              <a:t>‹#›</a:t>
            </a:fld>
            <a:endParaRPr lang="en-US" dirty="0"/>
          </a:p>
        </p:txBody>
      </p:sp>
    </p:spTree>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72A74378-9832-4D72-9487-6BF52D80DACE}" type="slidenum">
              <a:rPr lang="en-US"/>
              <a:pPr>
                <a:defRPr/>
              </a:pPr>
              <a:t>‹#›</a:t>
            </a:fld>
            <a:endParaRPr lang="en-US" dirty="0"/>
          </a:p>
        </p:txBody>
      </p:sp>
    </p:spTree>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834E9D42-0C45-46A8-A945-B3851E3F7044}" type="slidenum">
              <a:rPr lang="en-US"/>
              <a:pPr>
                <a:defRPr/>
              </a:pPr>
              <a:t>‹#›</a:t>
            </a:fld>
            <a:endParaRPr lang="en-US" dirty="0"/>
          </a:p>
        </p:txBody>
      </p:sp>
    </p:spTree>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52400"/>
            <a:ext cx="2057400" cy="5943600"/>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09600" y="152400"/>
            <a:ext cx="6019800" cy="5943600"/>
          </a:xfr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4877D738-A8D6-4B0B-9A11-DAA3250C9B86}" type="slidenum">
              <a:rPr lang="en-US"/>
              <a:pPr>
                <a:defRPr/>
              </a:pPr>
              <a:t>‹#›</a:t>
            </a:fld>
            <a:endParaRPr lang="en-US" dirty="0"/>
          </a:p>
        </p:txBody>
      </p:sp>
    </p:spTree>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a:defRPr/>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a:defRPr/>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a:defRPr/>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dirty="0" smtClean="0"/>
              <a:t>Click to edit Master subtitle style: name, date, and event/venue</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latin typeface="Calibri" pitchFamily="34" charset="0"/>
              </a:defRPr>
            </a:lvl1pPr>
          </a:lstStyle>
          <a:p>
            <a:pPr>
              <a:defRPr/>
            </a:pPr>
            <a:fld id="{DB89311A-0C11-4AEE-A243-1B4FC5893596}" type="slidenum">
              <a:rPr lang="en-US"/>
              <a:pPr>
                <a:defRPr/>
              </a:pPr>
              <a:t>‹#›</a:t>
            </a:fld>
            <a:endParaRPr lang="en-US" dirty="0"/>
          </a:p>
        </p:txBody>
      </p:sp>
    </p:spTree>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BEFAC48D-14BD-4114-ACE5-D80177E9F7CF}" type="slidenum">
              <a:rPr lang="en-US"/>
              <a:pPr>
                <a:defRPr/>
              </a:pPr>
              <a:t>‹#›</a:t>
            </a:fld>
            <a:endParaRPr lang="en-US" dirty="0"/>
          </a:p>
        </p:txBody>
      </p:sp>
      <p:sp>
        <p:nvSpPr>
          <p:cNvPr id="5"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13F43D9F-BF2D-45B9-A5D8-828B3FD1EF37}" type="slidenum">
              <a:rPr lang="en-US"/>
              <a:pPr>
                <a:defRPr/>
              </a:pPr>
              <a:t>‹#›</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Community Health- Public Payer Patient Access</a:t>
            </a:r>
          </a:p>
        </p:txBody>
      </p:sp>
    </p:spTree>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B084ED56-2939-4DC5-8036-C72AA60442FE}" type="slidenum">
              <a:rPr lang="en-US"/>
              <a:pPr>
                <a:defRPr/>
              </a:pPr>
              <a:t>‹#›</a:t>
            </a:fld>
            <a:endParaRPr lang="en-US" dirty="0"/>
          </a:p>
        </p:txBody>
      </p:sp>
      <p:sp>
        <p:nvSpPr>
          <p:cNvPr id="4"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48106E6F-5477-4979-A1AD-7C519E360512}" type="slidenum">
              <a:rPr lang="en-US"/>
              <a:pPr>
                <a:defRPr/>
              </a:pPr>
              <a:t>‹#›</a:t>
            </a:fld>
            <a:endParaRPr lang="en-US" dirty="0"/>
          </a:p>
        </p:txBody>
      </p:sp>
      <p:sp>
        <p:nvSpPr>
          <p:cNvPr id="4"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5AFB96A0-6E4F-45CC-B09C-B00B88AAFB82}" type="slidenum">
              <a:rPr lang="en-US"/>
              <a:pPr>
                <a:defRPr/>
              </a:pPr>
              <a:t>‹#›</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Community Health- Public Payer Patient Access</a:t>
            </a:r>
          </a:p>
        </p:txBody>
      </p:sp>
    </p:spTree>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9D8D9DB2-980D-420E-B99C-30F565A94C9D}" type="slidenum">
              <a:rPr lang="en-US"/>
              <a:pPr>
                <a:defRPr/>
              </a:pPr>
              <a:t>‹#›</a:t>
            </a:fld>
            <a:endParaRPr lang="en-US" dirty="0"/>
          </a:p>
        </p:txBody>
      </p:sp>
    </p:spTree>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E0AADB52-D1DB-41BE-A4FD-76093F7C9FA6}" type="slidenum">
              <a:rPr lang="en-US"/>
              <a:pPr>
                <a:defRPr/>
              </a:pPr>
              <a:t>‹#›</a:t>
            </a:fld>
            <a:endParaRPr lang="en-US" dirty="0"/>
          </a:p>
        </p:txBody>
      </p:sp>
    </p:spTree>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latin typeface="Calibri"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04FD9D76-5DB4-4D48-A8D4-CDC62658141A}" type="slidenum">
              <a:rPr lang="en-US"/>
              <a:pPr>
                <a:defRPr/>
              </a:pPr>
              <a:t>‹#›</a:t>
            </a:fld>
            <a:endParaRPr lang="en-US" dirty="0"/>
          </a:p>
        </p:txBody>
      </p:sp>
    </p:spTree>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F9F9C8EE-F0BB-4695-A9EC-B1408007ECAF}" type="slidenum">
              <a:rPr lang="en-US"/>
              <a:pPr>
                <a:defRPr/>
              </a:pPr>
              <a:t>‹#›</a:t>
            </a:fld>
            <a:endParaRPr lang="en-US" dirty="0"/>
          </a:p>
        </p:txBody>
      </p:sp>
    </p:spTree>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D1B9F317-9DE2-4805-B0EE-85750119427E}" type="slidenum">
              <a:rPr lang="en-US"/>
              <a:pPr>
                <a:defRPr/>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latin typeface="Calibri" pitchFamily="34" charset="0"/>
              </a:defRPr>
            </a:lvl1pPr>
          </a:lstStyle>
          <a:p>
            <a:pPr>
              <a:defRPr/>
            </a:pPr>
            <a:fld id="{D9D54927-6467-44D2-B6AB-B9441CD1794C}" type="slidenum">
              <a:rPr lang="en-US"/>
              <a:pPr>
                <a:defRPr/>
              </a:pPr>
              <a:t>‹#›</a:t>
            </a:fld>
            <a:endParaRPr lang="en-US" dirty="0"/>
          </a:p>
        </p:txBody>
      </p:sp>
    </p:spTree>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88CCAE5F-8399-438E-8F8D-2DE95535991F}" type="slidenum">
              <a:rPr lang="en-US"/>
              <a:pPr>
                <a:defRPr/>
              </a:pPr>
              <a:t>‹#›</a:t>
            </a:fld>
            <a:endParaRPr lang="en-US" dirty="0"/>
          </a:p>
        </p:txBody>
      </p:sp>
    </p:spTree>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C059B4A0-4CCD-4FFF-B66D-F8816E6501EA}" type="slidenum">
              <a:rPr lang="en-US"/>
              <a:pPr>
                <a:defRPr/>
              </a:pPr>
              <a:t>‹#›</a:t>
            </a:fld>
            <a:endParaRPr lang="en-US" dirty="0"/>
          </a:p>
        </p:txBody>
      </p:sp>
    </p:spTree>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486F8BC9-FC4F-4A64-B101-3D83B4873C43}" type="slidenum">
              <a:rPr lang="en-US"/>
              <a:pPr>
                <a:defRPr/>
              </a:pPr>
              <a:t>‹#›</a:t>
            </a:fld>
            <a:endParaRPr lang="en-US" dirty="0"/>
          </a:p>
        </p:txBody>
      </p:sp>
    </p:spTree>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43F69914-C106-4956-AD66-9E81EDD707D9}" type="slidenum">
              <a:rPr lang="en-US"/>
              <a:pPr>
                <a:defRPr/>
              </a:pPr>
              <a:t>‹#›</a:t>
            </a:fld>
            <a:endParaRPr lang="en-US" dirty="0"/>
          </a:p>
        </p:txBody>
      </p:sp>
    </p:spTree>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B1B5F312-B7E6-4115-BB3D-694925801BD0}" type="slidenum">
              <a:rPr lang="en-US"/>
              <a:pPr>
                <a:defRPr/>
              </a:pPr>
              <a:t>‹#›</a:t>
            </a:fld>
            <a:endParaRPr lang="en-US" dirty="0"/>
          </a:p>
        </p:txBody>
      </p:sp>
    </p:spTree>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6ED9591F-C17F-4DDA-9E49-9FC31CC5C0C8}" type="slidenum">
              <a:rPr lang="en-US"/>
              <a:pPr>
                <a:defRPr/>
              </a:pPr>
              <a:t>‹#›</a:t>
            </a:fld>
            <a:endParaRPr lang="en-US" dirty="0"/>
          </a:p>
        </p:txBody>
      </p:sp>
    </p:spTree>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17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a:defRPr/>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a:defRPr/>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a:defRPr/>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dirty="0" smtClean="0"/>
              <a:t>Click to edit Master subtitle style: name, date, and event/venue</a:t>
            </a:r>
          </a:p>
        </p:txBody>
      </p:sp>
    </p:spTree>
  </p:cSld>
  <p:clrMapOvr>
    <a:masterClrMapping/>
  </p:clrMapOvr>
</p:sldLayout>
</file>

<file path=ppt/slideLayouts/slideLayout17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BC1400C5-CFCC-4B49-8F6E-A1DFC08FD624}" type="slidenum">
              <a:rPr lang="en-US"/>
              <a:pPr>
                <a:defRPr/>
              </a:pPr>
              <a:t>‹#›</a:t>
            </a:fld>
            <a:endParaRPr lang="en-US" dirty="0"/>
          </a:p>
        </p:txBody>
      </p:sp>
      <p:sp>
        <p:nvSpPr>
          <p:cNvPr id="5"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17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87CDFC93-2677-4722-898F-6DB45A01562C}" type="slidenum">
              <a:rPr lang="en-US"/>
              <a:pPr>
                <a:defRPr/>
              </a:pPr>
              <a:t>‹#›</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Community Health- Public Payer Patient Access</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18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F0D5E5F5-5ECD-4EAA-895C-6CC1C6735BF8}" type="slidenum">
              <a:rPr lang="en-US"/>
              <a:pPr>
                <a:defRPr/>
              </a:pPr>
              <a:t>‹#›</a:t>
            </a:fld>
            <a:endParaRPr lang="en-US" dirty="0"/>
          </a:p>
        </p:txBody>
      </p:sp>
      <p:sp>
        <p:nvSpPr>
          <p:cNvPr id="4"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18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2BCDC0E6-1E4F-4B65-87A9-2A6EB4ADCF36}" type="slidenum">
              <a:rPr lang="en-US"/>
              <a:pPr>
                <a:defRPr/>
              </a:pPr>
              <a:t>‹#›</a:t>
            </a:fld>
            <a:endParaRPr lang="en-US" dirty="0"/>
          </a:p>
        </p:txBody>
      </p:sp>
      <p:sp>
        <p:nvSpPr>
          <p:cNvPr id="4"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18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8E72D5D3-EB15-4B92-B2FA-8DFA4285DFF6}" type="slidenum">
              <a:rPr lang="en-US"/>
              <a:pPr>
                <a:defRPr/>
              </a:pPr>
              <a:t>‹#›</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Community Health- Public Payer Patient Access</a:t>
            </a:r>
          </a:p>
        </p:txBody>
      </p:sp>
    </p:spTree>
  </p:cSld>
  <p:clrMapOvr>
    <a:masterClrMapping/>
  </p:clrMapOvr>
</p:sldLayout>
</file>

<file path=ppt/slideLayouts/slideLayout18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a:defRPr/>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a:defRPr/>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a:defRPr/>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dirty="0" smtClean="0"/>
              <a:t>Click to edit Master subtitle style: name, date, and event/venue</a:t>
            </a:r>
          </a:p>
        </p:txBody>
      </p:sp>
    </p:spTree>
  </p:cSld>
  <p:clrMapOvr>
    <a:masterClrMapping/>
  </p:clrMapOvr>
</p:sldLayout>
</file>

<file path=ppt/slideLayouts/slideLayout18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BF51EC4E-4CC7-4992-AF14-6C11768967F3}" type="slidenum">
              <a:rPr lang="en-US"/>
              <a:pPr>
                <a:defRPr/>
              </a:pPr>
              <a:t>‹#›</a:t>
            </a:fld>
            <a:endParaRPr lang="en-US" dirty="0"/>
          </a:p>
        </p:txBody>
      </p:sp>
      <p:sp>
        <p:nvSpPr>
          <p:cNvPr id="5"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18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011DCF00-85DA-4869-97F0-CF81664F3DE2}" type="slidenum">
              <a:rPr lang="en-US"/>
              <a:pPr>
                <a:defRPr/>
              </a:pPr>
              <a:t>‹#›</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Community Health- Public Payer Patient Access</a:t>
            </a:r>
          </a:p>
        </p:txBody>
      </p:sp>
    </p:spTree>
  </p:cSld>
  <p:clrMapOvr>
    <a:masterClrMapping/>
  </p:clrMapOvr>
</p:sldLayout>
</file>

<file path=ppt/slideLayouts/slideLayout18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4494B30E-C154-4450-8CC3-6A891F8F30DB}" type="slidenum">
              <a:rPr lang="en-US"/>
              <a:pPr>
                <a:defRPr/>
              </a:pPr>
              <a:t>‹#›</a:t>
            </a:fld>
            <a:endParaRPr lang="en-US" dirty="0"/>
          </a:p>
        </p:txBody>
      </p:sp>
      <p:sp>
        <p:nvSpPr>
          <p:cNvPr id="4"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18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AC9573E7-FC00-4A6F-AE11-011ED536A3AF}" type="slidenum">
              <a:rPr lang="en-US"/>
              <a:pPr>
                <a:defRPr/>
              </a:pPr>
              <a:t>‹#›</a:t>
            </a:fld>
            <a:endParaRPr lang="en-US" dirty="0"/>
          </a:p>
        </p:txBody>
      </p:sp>
      <p:sp>
        <p:nvSpPr>
          <p:cNvPr id="4"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188.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2239F835-FC03-4385-8AB6-76726CAF2612}" type="slidenum">
              <a:rPr lang="en-US"/>
              <a:pPr>
                <a:defRPr/>
              </a:pPr>
              <a:t>‹#›</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Community Health- Public Payer Patient Access</a:t>
            </a:r>
          </a:p>
        </p:txBody>
      </p:sp>
    </p:spTree>
  </p:cSld>
  <p:clrMapOvr>
    <a:masterClrMapping/>
  </p:clrMapOvr>
</p:sldLayout>
</file>

<file path=ppt/slideLayouts/slideLayout18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a:defRPr/>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a:defRPr/>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a:defRPr/>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smtClean="0"/>
              <a:t>Click to edit Master subtitle style: name, date, and event/venue</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7D313DEA-8D55-4ECE-98AA-8522F9143821}" type="slidenum">
              <a:rPr lang="en-US"/>
              <a:pPr>
                <a:defRPr/>
              </a:pPr>
              <a:t>‹#›</a:t>
            </a:fld>
            <a:endParaRPr lang="en-US" dirty="0"/>
          </a:p>
        </p:txBody>
      </p:sp>
    </p:spTree>
  </p:cSld>
  <p:clrMapOvr>
    <a:masterClrMapping/>
  </p:clrMapOvr>
</p:sldLayout>
</file>

<file path=ppt/slideLayouts/slideLayout1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B4D408C7-7358-430B-99F9-190C288985EA}" type="slidenum">
              <a:rPr lang="en-US"/>
              <a:pPr>
                <a:defRPr/>
              </a:pPr>
              <a:t>‹#›</a:t>
            </a:fld>
            <a:endParaRPr lang="en-US" dirty="0"/>
          </a:p>
        </p:txBody>
      </p:sp>
    </p:spTree>
  </p:cSld>
  <p:clrMapOvr>
    <a:masterClrMapping/>
  </p:clrMapOvr>
</p:sldLayout>
</file>

<file path=ppt/slideLayouts/slideLayout19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Calibri"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
        <p:nvSpPr>
          <p:cNvPr id="4"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3C244709-1E4B-43EF-B76C-68B04D6A7645}" type="slidenum">
              <a:rPr lang="en-US"/>
              <a:pPr>
                <a:defRPr/>
              </a:pPr>
              <a:t>‹#›</a:t>
            </a:fld>
            <a:endParaRPr lang="en-US" dirty="0"/>
          </a:p>
        </p:txBody>
      </p:sp>
    </p:spTree>
  </p:cSld>
  <p:clrMapOvr>
    <a:masterClrMapping/>
  </p:clrMapOvr>
</p:sldLayout>
</file>

<file path=ppt/slideLayouts/slideLayout19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609600" y="990600"/>
            <a:ext cx="4038600" cy="510540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800600" y="990600"/>
            <a:ext cx="4038600" cy="5105400"/>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DF37DA65-9820-48A1-9D59-E1959DE2FFAA}" type="slidenum">
              <a:rPr lang="en-US"/>
              <a:pPr>
                <a:defRPr/>
              </a:pPr>
              <a:t>‹#›</a:t>
            </a:fld>
            <a:endParaRPr lang="en-US" dirty="0"/>
          </a:p>
        </p:txBody>
      </p:sp>
    </p:spTree>
  </p:cSld>
  <p:clrMapOvr>
    <a:masterClrMapping/>
  </p:clrMapOvr>
</p:sldLayout>
</file>

<file path=ppt/slideLayouts/slideLayout19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F0FA3873-B104-4B64-8B6B-A7E19126CC39}" type="slidenum">
              <a:rPr lang="en-US"/>
              <a:pPr>
                <a:defRPr/>
              </a:pPr>
              <a:t>‹#›</a:t>
            </a:fld>
            <a:endParaRPr lang="en-US" dirty="0"/>
          </a:p>
        </p:txBody>
      </p:sp>
    </p:spTree>
  </p:cSld>
  <p:clrMapOvr>
    <a:masterClrMapping/>
  </p:clrMapOvr>
</p:sldLayout>
</file>

<file path=ppt/slideLayouts/slideLayout19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1F6BED32-3B3C-4314-8372-CBCD83E47197}" type="slidenum">
              <a:rPr lang="en-US"/>
              <a:pPr>
                <a:defRPr/>
              </a:pPr>
              <a:t>‹#›</a:t>
            </a:fld>
            <a:endParaRPr lang="en-US" dirty="0"/>
          </a:p>
        </p:txBody>
      </p:sp>
    </p:spTree>
  </p:cSld>
  <p:clrMapOvr>
    <a:masterClrMapping/>
  </p:clrMapOvr>
</p:sldLayout>
</file>

<file path=ppt/slideLayouts/slideLayout19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884B8202-E7C6-4313-9BF0-3848B4500FCF}" type="slidenum">
              <a:rPr lang="en-US"/>
              <a:pPr>
                <a:defRPr/>
              </a:pPr>
              <a:t>‹#›</a:t>
            </a:fld>
            <a:endParaRPr lang="en-US" dirty="0"/>
          </a:p>
        </p:txBody>
      </p:sp>
    </p:spTree>
  </p:cSld>
  <p:clrMapOvr>
    <a:masterClrMapping/>
  </p:clrMapOvr>
</p:sldLayout>
</file>

<file path=ppt/slideLayouts/slideLayout19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351B2AEB-E6C6-450E-B282-249C3812699A}" type="slidenum">
              <a:rPr lang="en-US"/>
              <a:pPr>
                <a:defRPr/>
              </a:pPr>
              <a:t>‹#›</a:t>
            </a:fld>
            <a:endParaRPr lang="en-US" dirty="0"/>
          </a:p>
        </p:txBody>
      </p:sp>
    </p:spTree>
  </p:cSld>
  <p:clrMapOvr>
    <a:masterClrMapping/>
  </p:clrMapOvr>
</p:sldLayout>
</file>

<file path=ppt/slideLayouts/slideLayout19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79E4BED7-E0B9-497A-9736-1E6CABBA322E}" type="slidenum">
              <a:rPr lang="en-US"/>
              <a:pPr>
                <a:defRPr/>
              </a:pPr>
              <a:t>‹#›</a:t>
            </a:fld>
            <a:endParaRPr lang="en-US" dirty="0"/>
          </a:p>
        </p:txBody>
      </p:sp>
    </p:spTree>
  </p:cSld>
  <p:clrMapOvr>
    <a:masterClrMapping/>
  </p:clrMapOvr>
</p:sldLayout>
</file>

<file path=ppt/slideLayouts/slideLayout19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E33DE1BC-4C15-4F39-AE72-E7422F744463}" type="slidenum">
              <a:rPr lang="en-US"/>
              <a:pPr>
                <a:defRPr/>
              </a:pPr>
              <a:t>‹#›</a:t>
            </a:fld>
            <a:endParaRPr lang="en-US" dirty="0"/>
          </a:p>
        </p:txBody>
      </p:sp>
    </p:spTree>
  </p:cSld>
  <p:clrMapOvr>
    <a:masterClrMapping/>
  </p:clrMapOvr>
</p:sldLayout>
</file>

<file path=ppt/slideLayouts/slideLayout19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52400"/>
            <a:ext cx="2057400" cy="5943600"/>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09600" y="152400"/>
            <a:ext cx="6019800" cy="5943600"/>
          </a:xfr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6DCB83F0-7AFE-4217-9494-784DB1E26E2D}"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270B1446-204C-498F-8B60-14D96F8B3837}" type="slidenum">
              <a:rPr lang="en-US"/>
              <a:pPr>
                <a:defRPr/>
              </a:pPr>
              <a:t>‹#›</a:t>
            </a:fld>
            <a:endParaRPr lang="en-US" dirty="0"/>
          </a:p>
        </p:txBody>
      </p:sp>
      <p:sp>
        <p:nvSpPr>
          <p:cNvPr id="5" name="Footer Placeholder 4"/>
          <p:cNvSpPr>
            <a:spLocks noGrp="1"/>
          </p:cNvSpPr>
          <p:nvPr>
            <p:ph type="ftr" sz="quarter" idx="11"/>
          </p:nvPr>
        </p:nvSpPr>
        <p:spPr/>
        <p:txBody>
          <a:bodyPr/>
          <a:lstStyle>
            <a:lvl1pPr algn="ctr">
              <a:defRPr sz="900" baseline="0" dirty="0" smtClean="0">
                <a:solidFill>
                  <a:schemeClr val="tx1">
                    <a:tint val="75000"/>
                  </a:scheme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61EFE89A-72E3-42C5-B616-0EFF811E380D}" type="slidenum">
              <a:rPr lang="en-US"/>
              <a:pPr>
                <a:defRPr/>
              </a:pPr>
              <a:t>‹#›</a:t>
            </a:fld>
            <a:endParaRPr lang="en-US" dirty="0"/>
          </a:p>
        </p:txBody>
      </p:sp>
    </p:spTree>
  </p:cSld>
  <p:clrMapOvr>
    <a:masterClrMapping/>
  </p:clrMapOvr>
</p:sldLayout>
</file>

<file path=ppt/slideLayouts/slideLayout20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3B213D6A-2267-4863-BC3C-B224A75F8EA9}" type="slidenum">
              <a:rPr lang="en-US"/>
              <a:pPr>
                <a:defRPr/>
              </a:pPr>
              <a:t>‹#›</a:t>
            </a:fld>
            <a:endParaRPr lang="en-US" dirty="0"/>
          </a:p>
        </p:txBody>
      </p:sp>
    </p:spTree>
  </p:cSld>
  <p:clrMapOvr>
    <a:masterClrMapping/>
  </p:clrMapOvr>
</p:sldLayout>
</file>

<file path=ppt/slideLayouts/slideLayout20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5DCA669F-A536-4251-8D67-8C50C66DDEFA}" type="slidenum">
              <a:rPr lang="en-US"/>
              <a:pPr>
                <a:defRPr/>
              </a:pPr>
              <a:t>‹#›</a:t>
            </a:fld>
            <a:endParaRPr lang="en-US" dirty="0"/>
          </a:p>
        </p:txBody>
      </p:sp>
    </p:spTree>
  </p:cSld>
  <p:clrMapOvr>
    <a:masterClrMapping/>
  </p:clrMapOvr>
</p:sldLayout>
</file>

<file path=ppt/slideLayouts/slideLayout20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latin typeface="Calibri"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EF7756D7-587D-4072-A4C0-ECC73F80D0EC}" type="slidenum">
              <a:rPr lang="en-US"/>
              <a:pPr>
                <a:defRPr/>
              </a:pPr>
              <a:t>‹#›</a:t>
            </a:fld>
            <a:endParaRPr lang="en-US" dirty="0"/>
          </a:p>
        </p:txBody>
      </p:sp>
    </p:spTree>
  </p:cSld>
  <p:clrMapOvr>
    <a:masterClrMapping/>
  </p:clrMapOvr>
</p:sldLayout>
</file>

<file path=ppt/slideLayouts/slideLayout20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07B8D185-B5C9-4733-ADE2-4F454C2D031B}" type="slidenum">
              <a:rPr lang="en-US"/>
              <a:pPr>
                <a:defRPr/>
              </a:pPr>
              <a:t>‹#›</a:t>
            </a:fld>
            <a:endParaRPr lang="en-US" dirty="0"/>
          </a:p>
        </p:txBody>
      </p:sp>
    </p:spTree>
  </p:cSld>
  <p:clrMapOvr>
    <a:masterClrMapping/>
  </p:clrMapOvr>
</p:sldLayout>
</file>

<file path=ppt/slideLayouts/slideLayout20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D252E4D0-C2D4-452D-835F-E3F63FFF1E5C}" type="slidenum">
              <a:rPr lang="en-US"/>
              <a:pPr>
                <a:defRPr/>
              </a:pPr>
              <a:t>‹#›</a:t>
            </a:fld>
            <a:endParaRPr lang="en-US" dirty="0"/>
          </a:p>
        </p:txBody>
      </p:sp>
    </p:spTree>
  </p:cSld>
  <p:clrMapOvr>
    <a:masterClrMapping/>
  </p:clrMapOvr>
</p:sldLayout>
</file>

<file path=ppt/slideLayouts/slideLayout20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F71DCDB6-A887-4306-B828-DB2B6610D413}" type="slidenum">
              <a:rPr lang="en-US"/>
              <a:pPr>
                <a:defRPr/>
              </a:pPr>
              <a:t>‹#›</a:t>
            </a:fld>
            <a:endParaRPr lang="en-US" dirty="0"/>
          </a:p>
        </p:txBody>
      </p:sp>
    </p:spTree>
  </p:cSld>
  <p:clrMapOvr>
    <a:masterClrMapping/>
  </p:clrMapOvr>
</p:sldLayout>
</file>

<file path=ppt/slideLayouts/slideLayout20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0587432F-38D1-4573-B99A-53493B053E51}" type="slidenum">
              <a:rPr lang="en-US"/>
              <a:pPr>
                <a:defRPr/>
              </a:pPr>
              <a:t>‹#›</a:t>
            </a:fld>
            <a:endParaRPr lang="en-US" dirty="0"/>
          </a:p>
        </p:txBody>
      </p:sp>
    </p:spTree>
  </p:cSld>
  <p:clrMapOvr>
    <a:masterClrMapping/>
  </p:clrMapOvr>
</p:sldLayout>
</file>

<file path=ppt/slideLayouts/slideLayout20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B729AFCA-63FA-418D-8E83-8E57567794AF}" type="slidenum">
              <a:rPr lang="en-US"/>
              <a:pPr>
                <a:defRPr/>
              </a:pPr>
              <a:t>‹#›</a:t>
            </a:fld>
            <a:endParaRPr lang="en-US" dirty="0"/>
          </a:p>
        </p:txBody>
      </p:sp>
    </p:spTree>
  </p:cSld>
  <p:clrMapOvr>
    <a:masterClrMapping/>
  </p:clrMapOvr>
</p:sldLayout>
</file>

<file path=ppt/slideLayouts/slideLayout20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D2F59506-5FD8-4102-BB6A-66998C237920}" type="slidenum">
              <a:rPr lang="en-US"/>
              <a:pPr>
                <a:defRPr/>
              </a:pPr>
              <a:t>‹#›</a:t>
            </a:fld>
            <a:endParaRPr lang="en-US" dirty="0"/>
          </a:p>
        </p:txBody>
      </p:sp>
    </p:spTree>
  </p:cSld>
  <p:clrMapOvr>
    <a:masterClrMapping/>
  </p:clrMapOvr>
</p:sldLayout>
</file>

<file path=ppt/slideLayouts/slideLayout20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788621DC-DF3F-473D-815A-CFAD45993DCD}" type="slidenum">
              <a:rPr lang="en-US"/>
              <a:pPr>
                <a:defRPr/>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latin typeface="Calibri"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E64907A4-C676-4E69-8CCB-1EA46B513353}" type="slidenum">
              <a:rPr lang="en-US"/>
              <a:pPr>
                <a:defRPr/>
              </a:pPr>
              <a:t>‹#›</a:t>
            </a:fld>
            <a:endParaRPr lang="en-US" dirty="0"/>
          </a:p>
        </p:txBody>
      </p:sp>
    </p:spTree>
  </p:cSld>
  <p:clrMapOvr>
    <a:masterClrMapping/>
  </p:clrMapOvr>
</p:sldLayout>
</file>

<file path=ppt/slideLayouts/slideLayout2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10D4335C-4BB7-4A5A-879C-EA9788DB553D}" type="slidenum">
              <a:rPr lang="en-US"/>
              <a:pPr>
                <a:defRPr/>
              </a:pPr>
              <a:t>‹#›</a:t>
            </a:fld>
            <a:endParaRPr lang="en-US" dirty="0"/>
          </a:p>
        </p:txBody>
      </p:sp>
    </p:spTree>
  </p:cSld>
  <p:clrMapOvr>
    <a:masterClrMapping/>
  </p:clrMapOvr>
</p:sldLayout>
</file>

<file path=ppt/slideLayouts/slideLayout2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2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a:defRPr/>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a:defRPr/>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a:defRPr/>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dirty="0" smtClean="0"/>
              <a:t>Click to edit Master subtitle style: name, date, and event/venue</a:t>
            </a:r>
          </a:p>
        </p:txBody>
      </p:sp>
    </p:spTree>
  </p:cSld>
  <p:clrMapOvr>
    <a:masterClrMapping/>
  </p:clrMapOvr>
</p:sldLayout>
</file>

<file path=ppt/slideLayouts/slideLayout2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119F78C1-80E6-44AE-BFCB-1D7CF722F093}" type="slidenum">
              <a:rPr lang="en-US"/>
              <a:pPr>
                <a:defRPr/>
              </a:pPr>
              <a:t>‹#›</a:t>
            </a:fld>
            <a:endParaRPr lang="en-US" dirty="0"/>
          </a:p>
        </p:txBody>
      </p:sp>
      <p:sp>
        <p:nvSpPr>
          <p:cNvPr id="5"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2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50A5AD24-3A5B-4E62-B150-D52563DD7DD8}" type="slidenum">
              <a:rPr lang="en-US"/>
              <a:pPr>
                <a:defRPr/>
              </a:pPr>
              <a:t>‹#›</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Community Health- Public Payer Patient Access</a:t>
            </a:r>
          </a:p>
        </p:txBody>
      </p:sp>
    </p:spTree>
  </p:cSld>
  <p:clrMapOvr>
    <a:masterClrMapping/>
  </p:clrMapOvr>
</p:sldLayout>
</file>

<file path=ppt/slideLayouts/slideLayout2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435CD869-09F5-4A59-B6D1-5C4F7D1E0FDE}" type="slidenum">
              <a:rPr lang="en-US"/>
              <a:pPr>
                <a:defRPr/>
              </a:pPr>
              <a:t>‹#›</a:t>
            </a:fld>
            <a:endParaRPr lang="en-US" dirty="0"/>
          </a:p>
        </p:txBody>
      </p:sp>
      <p:sp>
        <p:nvSpPr>
          <p:cNvPr id="4"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21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FCF598E3-E1BE-4FC1-9F4B-368C744C7E98}" type="slidenum">
              <a:rPr lang="en-US"/>
              <a:pPr>
                <a:defRPr/>
              </a:pPr>
              <a:t>‹#›</a:t>
            </a:fld>
            <a:endParaRPr lang="en-US" dirty="0"/>
          </a:p>
        </p:txBody>
      </p:sp>
      <p:sp>
        <p:nvSpPr>
          <p:cNvPr id="4"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21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79419388-95AD-4E9B-A837-A8DAC66714F9}" type="slidenum">
              <a:rPr lang="en-US"/>
              <a:pPr>
                <a:defRPr/>
              </a:pPr>
              <a:t>‹#›</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Community Health- Public Payer Patient Access</a:t>
            </a:r>
          </a:p>
        </p:txBody>
      </p:sp>
    </p:spTree>
  </p:cSld>
  <p:clrMapOvr>
    <a:masterClrMapping/>
  </p:clrMapOvr>
</p:sldLayout>
</file>

<file path=ppt/slideLayouts/slideLayout2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5758965C-DC3E-4368-A75B-650B4B37F9EB}" type="slidenum">
              <a:rPr lang="en-US"/>
              <a:pPr>
                <a:defRPr/>
              </a:pPr>
              <a:t>‹#›</a:t>
            </a:fld>
            <a:endParaRPr lang="en-US" dirty="0"/>
          </a:p>
        </p:txBody>
      </p:sp>
    </p:spTree>
  </p:cSld>
  <p:clrMapOvr>
    <a:masterClrMapping/>
  </p:clrMapOvr>
</p:sldLayout>
</file>

<file path=ppt/slideLayouts/slideLayout2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AADAB390-96EA-435D-A305-5FF5D12253D2}" type="slidenum">
              <a:rPr lang="en-US"/>
              <a:pPr>
                <a:defRPr/>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EE502A4E-217B-49D0-985F-8115B5B87C9A}" type="slidenum">
              <a:rPr lang="en-US"/>
              <a:pPr>
                <a:defRPr/>
              </a:pPr>
              <a:t>‹#›</a:t>
            </a:fld>
            <a:endParaRPr lang="en-US" dirty="0"/>
          </a:p>
        </p:txBody>
      </p:sp>
    </p:spTree>
  </p:cSld>
  <p:clrMapOvr>
    <a:masterClrMapping/>
  </p:clrMapOvr>
</p:sldLayout>
</file>

<file path=ppt/slideLayouts/slideLayout2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latin typeface="Calibri"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12511A11-FCFC-467E-9193-F9B321310367}" type="slidenum">
              <a:rPr lang="en-US"/>
              <a:pPr>
                <a:defRPr/>
              </a:pPr>
              <a:t>‹#›</a:t>
            </a:fld>
            <a:endParaRPr lang="en-US" dirty="0"/>
          </a:p>
        </p:txBody>
      </p:sp>
    </p:spTree>
  </p:cSld>
  <p:clrMapOvr>
    <a:masterClrMapping/>
  </p:clrMapOvr>
</p:sldLayout>
</file>

<file path=ppt/slideLayouts/slideLayout2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2AC0BC03-CE17-43DD-9AA8-7FC5AA9EBF20}" type="slidenum">
              <a:rPr lang="en-US"/>
              <a:pPr>
                <a:defRPr/>
              </a:pPr>
              <a:t>‹#›</a:t>
            </a:fld>
            <a:endParaRPr lang="en-US" dirty="0"/>
          </a:p>
        </p:txBody>
      </p:sp>
    </p:spTree>
  </p:cSld>
  <p:clrMapOvr>
    <a:masterClrMapping/>
  </p:clrMapOvr>
</p:sldLayout>
</file>

<file path=ppt/slideLayouts/slideLayout2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FD16B524-784A-42E4-A43D-A69D911F8C46}" type="slidenum">
              <a:rPr lang="en-US"/>
              <a:pPr>
                <a:defRPr/>
              </a:pPr>
              <a:t>‹#›</a:t>
            </a:fld>
            <a:endParaRPr lang="en-US" dirty="0"/>
          </a:p>
        </p:txBody>
      </p:sp>
    </p:spTree>
  </p:cSld>
  <p:clrMapOvr>
    <a:masterClrMapping/>
  </p:clrMapOvr>
</p:sldLayout>
</file>

<file path=ppt/slideLayouts/slideLayout2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3E32C013-2F95-4B62-AC4E-47B17F9807DC}" type="slidenum">
              <a:rPr lang="en-US"/>
              <a:pPr>
                <a:defRPr/>
              </a:pPr>
              <a:t>‹#›</a:t>
            </a:fld>
            <a:endParaRPr lang="en-US" dirty="0"/>
          </a:p>
        </p:txBody>
      </p:sp>
    </p:spTree>
  </p:cSld>
  <p:clrMapOvr>
    <a:masterClrMapping/>
  </p:clrMapOvr>
</p:sldLayout>
</file>

<file path=ppt/slideLayouts/slideLayout2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1A2F7378-336E-41AD-BDC3-1280F3E3A609}" type="slidenum">
              <a:rPr lang="en-US"/>
              <a:pPr>
                <a:defRPr/>
              </a:pPr>
              <a:t>‹#›</a:t>
            </a:fld>
            <a:endParaRPr lang="en-US" dirty="0"/>
          </a:p>
        </p:txBody>
      </p:sp>
    </p:spTree>
  </p:cSld>
  <p:clrMapOvr>
    <a:masterClrMapping/>
  </p:clrMapOvr>
</p:sldLayout>
</file>

<file path=ppt/slideLayouts/slideLayout2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3E8ED394-76F0-4BAE-A6A0-4FB97FBA09B6}" type="slidenum">
              <a:rPr lang="en-US"/>
              <a:pPr>
                <a:defRPr/>
              </a:pPr>
              <a:t>‹#›</a:t>
            </a:fld>
            <a:endParaRPr lang="en-US" dirty="0"/>
          </a:p>
        </p:txBody>
      </p:sp>
    </p:spTree>
  </p:cSld>
  <p:clrMapOvr>
    <a:masterClrMapping/>
  </p:clrMapOvr>
</p:sldLayout>
</file>

<file path=ppt/slideLayouts/slideLayout2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3F18B41D-BAD7-4DD2-BCDF-DAB6B1AF2295}" type="slidenum">
              <a:rPr lang="en-US"/>
              <a:pPr>
                <a:defRPr/>
              </a:pPr>
              <a:t>‹#›</a:t>
            </a:fld>
            <a:endParaRPr lang="en-US" dirty="0"/>
          </a:p>
        </p:txBody>
      </p:sp>
    </p:spTree>
  </p:cSld>
  <p:clrMapOvr>
    <a:masterClrMapping/>
  </p:clrMapOvr>
</p:sldLayout>
</file>

<file path=ppt/slideLayouts/slideLayout2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386060A3-179B-4262-85FD-E94B4D753D32}" type="slidenum">
              <a:rPr lang="en-US"/>
              <a:pPr>
                <a:defRPr/>
              </a:pPr>
              <a:t>‹#›</a:t>
            </a:fld>
            <a:endParaRPr lang="en-US" dirty="0"/>
          </a:p>
        </p:txBody>
      </p:sp>
    </p:spTree>
  </p:cSld>
  <p:clrMapOvr>
    <a:masterClrMapping/>
  </p:clrMapOvr>
</p:sldLayout>
</file>

<file path=ppt/slideLayouts/slideLayout2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35BE3D4C-564E-487B-BE3E-61813886F9B4}" type="slidenum">
              <a:rPr lang="en-US"/>
              <a:pPr>
                <a:defRPr/>
              </a:pPr>
              <a:t>‹#›</a:t>
            </a:fld>
            <a:endParaRPr lang="en-US" dirty="0"/>
          </a:p>
        </p:txBody>
      </p:sp>
    </p:spTree>
  </p:cSld>
  <p:clrMapOvr>
    <a:masterClrMapping/>
  </p:clrMapOvr>
</p:sldLayout>
</file>

<file path=ppt/slideLayouts/slideLayout22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780FB648-6173-4717-A1A7-38122D2B235B}" type="slidenum">
              <a:rPr lang="en-US"/>
              <a:pPr>
                <a:defRPr/>
              </a:pPr>
              <a:t>‹#›</a:t>
            </a:fld>
            <a:endParaRPr lang="en-US" dirty="0"/>
          </a:p>
        </p:txBody>
      </p:sp>
    </p:spTree>
  </p:cSld>
  <p:clrMapOvr>
    <a:masterClrMapping/>
  </p:clrMapOvr>
</p:sldLayout>
</file>

<file path=ppt/slideLayouts/slideLayout23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a:effectLst/>
        </p:spPr>
        <p:txBody>
          <a:bodyPr wrap="none" anchor="ctr"/>
          <a:lstStyle/>
          <a:p>
            <a:pPr>
              <a:defRPr/>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a:effectLst/>
        </p:spPr>
        <p:txBody>
          <a:bodyPr/>
          <a:lstStyle/>
          <a:p>
            <a:pPr>
              <a:defRPr/>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a:effectLst/>
        </p:spPr>
        <p:txBody>
          <a:bodyPr/>
          <a:lstStyle/>
          <a:p>
            <a:pPr>
              <a:defRPr/>
            </a:pPr>
            <a:endParaRPr lang="en-US" sz="2800" b="1" dirty="0">
              <a:solidFill>
                <a:srgbClr val="000000"/>
              </a:solidFill>
              <a:latin typeface="Calibri" pitchFamily="34" charset="0"/>
            </a:endParaRPr>
          </a:p>
        </p:txBody>
      </p:sp>
      <p:pic>
        <p:nvPicPr>
          <p:cNvPr id="7" name="Picture 8"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16387" name="Rectangle 3"/>
          <p:cNvSpPr>
            <a:spLocks noGrp="1" noChangeArrowheads="1"/>
          </p:cNvSpPr>
          <p:nvPr>
            <p:ph type="ctrTitle"/>
          </p:nvPr>
        </p:nvSpPr>
        <p:spPr>
          <a:xfrm>
            <a:off x="3429000" y="3124200"/>
            <a:ext cx="5029200" cy="1470025"/>
          </a:xfrm>
        </p:spPr>
        <p:txBody>
          <a:bodyPr/>
          <a:lstStyle>
            <a:lvl1pPr>
              <a:defRPr sz="2800">
                <a:solidFill>
                  <a:srgbClr val="008AB0"/>
                </a:solidFill>
              </a:defRPr>
            </a:lvl1pPr>
          </a:lstStyle>
          <a:p>
            <a:r>
              <a:rPr lang="en-US" smtClean="0"/>
              <a:t>Click to edit Master title style</a:t>
            </a:r>
            <a:endParaRPr lang="en-US"/>
          </a:p>
        </p:txBody>
      </p:sp>
      <p:sp>
        <p:nvSpPr>
          <p:cNvPr id="16393" name="Rectangle 9"/>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r>
              <a:rPr lang="en-US" smtClean="0"/>
              <a:t>Click to edit Master subtitle style</a:t>
            </a:r>
            <a:endParaRPr lang="en-US"/>
          </a:p>
        </p:txBody>
      </p:sp>
    </p:spTree>
  </p:cSld>
  <p:clrMapOvr>
    <a:masterClrMapping/>
  </p:clrMapOvr>
</p:sldLayout>
</file>

<file path=ppt/slideLayouts/slideLayout2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p:txBody>
          <a:bodyPr/>
          <a:lstStyle>
            <a:lvl1pPr fontAlgn="auto">
              <a:spcBef>
                <a:spcPts val="0"/>
              </a:spcBef>
              <a:spcAft>
                <a:spcPts val="0"/>
              </a:spcAft>
              <a:defRPr/>
            </a:lvl1pPr>
          </a:lstStyle>
          <a:p>
            <a:pPr>
              <a:defRPr/>
            </a:pPr>
            <a:fld id="{5A4A66BC-C98B-4959-BA5F-C8EDE55FB313}" type="slidenum">
              <a:rPr lang="en-US"/>
              <a:pPr>
                <a:defRPr/>
              </a:pPr>
              <a:t>‹#›</a:t>
            </a:fld>
            <a:endParaRPr lang="en-US" dirty="0"/>
          </a:p>
        </p:txBody>
      </p:sp>
    </p:spTree>
  </p:cSld>
  <p:clrMapOvr>
    <a:masterClrMapping/>
  </p:clrMapOvr>
</p:sldLayout>
</file>

<file path=ppt/slideLayouts/slideLayout2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sldNum" sz="quarter" idx="10"/>
          </p:nvPr>
        </p:nvSpPr>
        <p:spPr/>
        <p:txBody>
          <a:bodyPr/>
          <a:lstStyle>
            <a:lvl1pPr fontAlgn="auto">
              <a:spcBef>
                <a:spcPts val="0"/>
              </a:spcBef>
              <a:spcAft>
                <a:spcPts val="0"/>
              </a:spcAft>
              <a:defRPr/>
            </a:lvl1pPr>
          </a:lstStyle>
          <a:p>
            <a:pPr>
              <a:defRPr/>
            </a:pPr>
            <a:fld id="{09C306B6-89DC-4894-91C8-4F8DD85CBDCA}" type="slidenum">
              <a:rPr lang="en-US"/>
              <a:pPr>
                <a:defRPr/>
              </a:pPr>
              <a:t>‹#›</a:t>
            </a:fld>
            <a:endParaRPr lang="en-US" dirty="0"/>
          </a:p>
        </p:txBody>
      </p:sp>
    </p:spTree>
  </p:cSld>
  <p:clrMapOvr>
    <a:masterClrMapping/>
  </p:clrMapOvr>
</p:sldLayout>
</file>

<file path=ppt/slideLayouts/slideLayout2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9906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9906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sldNum" sz="quarter" idx="10"/>
          </p:nvPr>
        </p:nvSpPr>
        <p:spPr/>
        <p:txBody>
          <a:bodyPr/>
          <a:lstStyle>
            <a:lvl1pPr fontAlgn="auto">
              <a:spcBef>
                <a:spcPts val="0"/>
              </a:spcBef>
              <a:spcAft>
                <a:spcPts val="0"/>
              </a:spcAft>
              <a:defRPr/>
            </a:lvl1pPr>
          </a:lstStyle>
          <a:p>
            <a:pPr>
              <a:defRPr/>
            </a:pPr>
            <a:fld id="{C1A56AA3-8477-401F-9498-E0931F7C6826}" type="slidenum">
              <a:rPr lang="en-US"/>
              <a:pPr>
                <a:defRPr/>
              </a:pPr>
              <a:t>‹#›</a:t>
            </a:fld>
            <a:endParaRPr lang="en-US" dirty="0"/>
          </a:p>
        </p:txBody>
      </p:sp>
    </p:spTree>
  </p:cSld>
  <p:clrMapOvr>
    <a:masterClrMapping/>
  </p:clrMapOvr>
</p:sldLayout>
</file>

<file path=ppt/slideLayouts/slideLayout2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sldNum" sz="quarter" idx="10"/>
          </p:nvPr>
        </p:nvSpPr>
        <p:spPr/>
        <p:txBody>
          <a:bodyPr/>
          <a:lstStyle>
            <a:lvl1pPr fontAlgn="auto">
              <a:spcBef>
                <a:spcPts val="0"/>
              </a:spcBef>
              <a:spcAft>
                <a:spcPts val="0"/>
              </a:spcAft>
              <a:defRPr/>
            </a:lvl1pPr>
          </a:lstStyle>
          <a:p>
            <a:pPr>
              <a:defRPr/>
            </a:pPr>
            <a:fld id="{B9CE275E-ECA5-45B9-AF0D-EDAF7D2DEAD2}" type="slidenum">
              <a:rPr lang="en-US"/>
              <a:pPr>
                <a:defRPr/>
              </a:pPr>
              <a:t>‹#›</a:t>
            </a:fld>
            <a:endParaRPr lang="en-US" dirty="0"/>
          </a:p>
        </p:txBody>
      </p:sp>
    </p:spTree>
  </p:cSld>
  <p:clrMapOvr>
    <a:masterClrMapping/>
  </p:clrMapOvr>
</p:sldLayout>
</file>

<file path=ppt/slideLayouts/slideLayout2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sldNum" sz="quarter" idx="10"/>
          </p:nvPr>
        </p:nvSpPr>
        <p:spPr/>
        <p:txBody>
          <a:bodyPr/>
          <a:lstStyle>
            <a:lvl1pPr fontAlgn="auto">
              <a:spcBef>
                <a:spcPts val="0"/>
              </a:spcBef>
              <a:spcAft>
                <a:spcPts val="0"/>
              </a:spcAft>
              <a:defRPr/>
            </a:lvl1pPr>
          </a:lstStyle>
          <a:p>
            <a:pPr>
              <a:defRPr/>
            </a:pPr>
            <a:fld id="{3740765E-9F4C-45EE-90CF-91C93E2AF1B9}" type="slidenum">
              <a:rPr lang="en-US"/>
              <a:pPr>
                <a:defRPr/>
              </a:pPr>
              <a:t>‹#›</a:t>
            </a:fld>
            <a:endParaRPr lang="en-US" dirty="0"/>
          </a:p>
        </p:txBody>
      </p:sp>
    </p:spTree>
  </p:cSld>
  <p:clrMapOvr>
    <a:masterClrMapping/>
  </p:clrMapOvr>
</p:sldLayout>
</file>

<file path=ppt/slideLayouts/slideLayout2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sldNum" sz="quarter" idx="10"/>
          </p:nvPr>
        </p:nvSpPr>
        <p:spPr/>
        <p:txBody>
          <a:bodyPr/>
          <a:lstStyle>
            <a:lvl1pPr fontAlgn="auto">
              <a:spcBef>
                <a:spcPts val="0"/>
              </a:spcBef>
              <a:spcAft>
                <a:spcPts val="0"/>
              </a:spcAft>
              <a:defRPr/>
            </a:lvl1pPr>
          </a:lstStyle>
          <a:p>
            <a:pPr>
              <a:defRPr/>
            </a:pPr>
            <a:fld id="{47DC0FDE-941C-407D-AAB7-6C7A9796EA30}" type="slidenum">
              <a:rPr lang="en-US"/>
              <a:pPr>
                <a:defRPr/>
              </a:pPr>
              <a:t>‹#›</a:t>
            </a:fld>
            <a:endParaRPr lang="en-US" dirty="0"/>
          </a:p>
        </p:txBody>
      </p:sp>
    </p:spTree>
  </p:cSld>
  <p:clrMapOvr>
    <a:masterClrMapping/>
  </p:clrMapOvr>
</p:sldLayout>
</file>

<file path=ppt/slideLayouts/slideLayout23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p:txBody>
          <a:bodyPr/>
          <a:lstStyle>
            <a:lvl1pPr fontAlgn="auto">
              <a:spcBef>
                <a:spcPts val="0"/>
              </a:spcBef>
              <a:spcAft>
                <a:spcPts val="0"/>
              </a:spcAft>
              <a:defRPr/>
            </a:lvl1pPr>
          </a:lstStyle>
          <a:p>
            <a:pPr>
              <a:defRPr/>
            </a:pPr>
            <a:fld id="{4DFCB5F0-8F4C-4CD9-80FA-212191799C24}" type="slidenum">
              <a:rPr lang="en-US"/>
              <a:pPr>
                <a:defRPr/>
              </a:pPr>
              <a:t>‹#›</a:t>
            </a:fld>
            <a:endParaRPr lang="en-US" dirty="0"/>
          </a:p>
        </p:txBody>
      </p:sp>
    </p:spTree>
  </p:cSld>
  <p:clrMapOvr>
    <a:masterClrMapping/>
  </p:clrMapOvr>
</p:sldLayout>
</file>

<file path=ppt/slideLayouts/slideLayout23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sldNum" sz="quarter" idx="10"/>
          </p:nvPr>
        </p:nvSpPr>
        <p:spPr/>
        <p:txBody>
          <a:bodyPr/>
          <a:lstStyle>
            <a:lvl1pPr fontAlgn="auto">
              <a:spcBef>
                <a:spcPts val="0"/>
              </a:spcBef>
              <a:spcAft>
                <a:spcPts val="0"/>
              </a:spcAft>
              <a:defRPr/>
            </a:lvl1pPr>
          </a:lstStyle>
          <a:p>
            <a:pPr>
              <a:defRPr/>
            </a:pPr>
            <a:fld id="{C44927AB-47DF-4101-AEA5-5724F7267B48}" type="slidenum">
              <a:rPr lang="en-US"/>
              <a:pPr>
                <a:defRPr/>
              </a:pPr>
              <a:t>‹#›</a:t>
            </a:fld>
            <a:endParaRPr lang="en-US" dirty="0"/>
          </a:p>
        </p:txBody>
      </p:sp>
    </p:spTree>
  </p:cSld>
  <p:clrMapOvr>
    <a:masterClrMapping/>
  </p:clrMapOvr>
</p:sldLayout>
</file>

<file path=ppt/slideLayouts/slideLayout23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p:txBody>
          <a:bodyPr/>
          <a:lstStyle>
            <a:lvl1pPr fontAlgn="auto">
              <a:spcBef>
                <a:spcPts val="0"/>
              </a:spcBef>
              <a:spcAft>
                <a:spcPts val="0"/>
              </a:spcAft>
              <a:defRPr/>
            </a:lvl1pPr>
          </a:lstStyle>
          <a:p>
            <a:pPr>
              <a:defRPr/>
            </a:pPr>
            <a:fld id="{17BF1B76-FEC2-4F30-849A-1AA0F16107B4}" type="slidenum">
              <a:rPr lang="en-US"/>
              <a:pPr>
                <a:defRPr/>
              </a:pPr>
              <a:t>‹#›</a:t>
            </a:fld>
            <a:endParaRPr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B7C4B02D-1B4A-4663-B66E-658A0E04FD4F}" type="slidenum">
              <a:rPr lang="en-US"/>
              <a:pPr>
                <a:defRPr/>
              </a:pPr>
              <a:t>‹#›</a:t>
            </a:fld>
            <a:endParaRPr lang="en-US" dirty="0"/>
          </a:p>
        </p:txBody>
      </p:sp>
    </p:spTree>
  </p:cSld>
  <p:clrMapOvr>
    <a:masterClrMapping/>
  </p:clrMapOvr>
</p:sldLayout>
</file>

<file path=ppt/slideLayouts/slideLayout24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52400"/>
            <a:ext cx="2057400" cy="5943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52400"/>
            <a:ext cx="6019800" cy="5943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9"/>
          <p:cNvSpPr>
            <a:spLocks noGrp="1" noChangeArrowheads="1"/>
          </p:cNvSpPr>
          <p:nvPr>
            <p:ph type="sldNum" sz="quarter" idx="10"/>
          </p:nvPr>
        </p:nvSpPr>
        <p:spPr/>
        <p:txBody>
          <a:bodyPr/>
          <a:lstStyle>
            <a:lvl1pPr fontAlgn="auto">
              <a:spcBef>
                <a:spcPts val="0"/>
              </a:spcBef>
              <a:spcAft>
                <a:spcPts val="0"/>
              </a:spcAft>
              <a:defRPr/>
            </a:lvl1pPr>
          </a:lstStyle>
          <a:p>
            <a:pPr>
              <a:defRPr/>
            </a:pPr>
            <a:fld id="{259C2E95-5CC8-455F-BBB5-84E581B6CFFB}" type="slidenum">
              <a:rPr lang="en-US"/>
              <a:pPr>
                <a:defRPr/>
              </a:pPr>
              <a:t>‹#›</a:t>
            </a:fld>
            <a:endParaRPr lang="en-US" dirty="0"/>
          </a:p>
        </p:txBody>
      </p:sp>
    </p:spTree>
  </p:cSld>
  <p:clrMapOvr>
    <a:masterClrMapping/>
  </p:clrMapOvr>
</p:sldLayout>
</file>

<file path=ppt/slideLayouts/slideLayout24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30725"/>
          </a:xfrm>
        </p:spPr>
        <p:txBody>
          <a:bodyPr/>
          <a:lstStyle/>
          <a:p>
            <a:pPr lvl="0"/>
            <a:endParaRPr lang="en-US" noProof="0" smtClean="0"/>
          </a:p>
        </p:txBody>
      </p:sp>
      <p:sp>
        <p:nvSpPr>
          <p:cNvPr id="4" name="Rectangle 4"/>
          <p:cNvSpPr>
            <a:spLocks noGrp="1" noChangeArrowheads="1"/>
          </p:cNvSpPr>
          <p:nvPr>
            <p:ph type="dt" sz="half" idx="10"/>
          </p:nvPr>
        </p:nvSpPr>
        <p:spPr>
          <a:xfrm>
            <a:off x="457200" y="6243638"/>
            <a:ext cx="2133600" cy="457200"/>
          </a:xfrm>
          <a:prstGeom prst="rect">
            <a:avLst/>
          </a:prstGeom>
        </p:spPr>
        <p:txBody>
          <a:bodyPr/>
          <a:lstStyle>
            <a:lvl1pPr fontAlgn="auto">
              <a:spcBef>
                <a:spcPts val="0"/>
              </a:spcBef>
              <a:spcAft>
                <a:spcPts val="0"/>
              </a:spcAft>
              <a:defRPr>
                <a:latin typeface="+mn-lt"/>
              </a:defRPr>
            </a:lvl1pPr>
          </a:lstStyle>
          <a:p>
            <a:pPr>
              <a:defRPr/>
            </a:pPr>
            <a:fld id="{CAFD261E-FABB-428A-BB5A-AFE4833EF7D6}" type="datetime1">
              <a:rPr lang="en-US"/>
              <a:pPr>
                <a:defRPr/>
              </a:pPr>
              <a:t>12/5/2013</a:t>
            </a:fld>
            <a:endParaRPr lang="en-US" altLang="en-US"/>
          </a:p>
        </p:txBody>
      </p:sp>
      <p:sp>
        <p:nvSpPr>
          <p:cNvPr id="5" name="Rectangle 5"/>
          <p:cNvSpPr>
            <a:spLocks noGrp="1" noChangeArrowheads="1"/>
          </p:cNvSpPr>
          <p:nvPr>
            <p:ph type="ftr" sz="quarter" idx="11"/>
          </p:nvPr>
        </p:nvSpPr>
        <p:spPr>
          <a:xfrm>
            <a:off x="304800" y="6492875"/>
            <a:ext cx="3429000" cy="365125"/>
          </a:xfrm>
          <a:prstGeom prst="rect">
            <a:avLst/>
          </a:prstGeom>
        </p:spPr>
        <p:txBody>
          <a:bodyPr/>
          <a:lstStyle>
            <a:lvl1pPr fontAlgn="auto">
              <a:spcBef>
                <a:spcPts val="0"/>
              </a:spcBef>
              <a:spcAft>
                <a:spcPts val="0"/>
              </a:spcAft>
              <a:defRPr>
                <a:latin typeface="+mn-lt"/>
              </a:defRPr>
            </a:lvl1pPr>
          </a:lstStyle>
          <a:p>
            <a:pPr>
              <a:defRPr/>
            </a:pPr>
            <a:endParaRPr lang="en-US" alt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solidFill>
                  <a:schemeClr val="bg1"/>
                </a:solidFill>
              </a:defRPr>
            </a:lvl1pPr>
          </a:lstStyle>
          <a:p>
            <a:pPr>
              <a:defRPr/>
            </a:pPr>
            <a:fld id="{9034CEB6-D20A-47B0-B822-9A083AF89F73}" type="slidenum">
              <a:rPr lang="en-US" altLang="en-US"/>
              <a:pPr>
                <a:defRPr/>
              </a:pPr>
              <a:t>‹#›</a:t>
            </a:fld>
            <a:endParaRPr lang="en-US" altLang="en-US"/>
          </a:p>
        </p:txBody>
      </p:sp>
    </p:spTree>
  </p:cSld>
  <p:clrMapOvr>
    <a:masterClrMapping/>
  </p:clrMapOvr>
</p:sldLayout>
</file>

<file path=ppt/slideLayouts/slideLayout24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598954F0-C569-49FC-A78B-95F56D240ACB}" type="slidenum">
              <a:rPr lang="en-US"/>
              <a:pPr>
                <a:defRPr/>
              </a:pPr>
              <a:t>‹#›</a:t>
            </a:fld>
            <a:endParaRPr lang="en-US" dirty="0"/>
          </a:p>
        </p:txBody>
      </p:sp>
    </p:spTree>
  </p:cSld>
  <p:clrMapOvr>
    <a:masterClrMapping/>
  </p:clrMapOvr>
</p:sldLayout>
</file>

<file path=ppt/slideLayouts/slideLayout24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DA8F8292-CA60-4E78-925C-113385A67F39}" type="slidenum">
              <a:rPr lang="en-US"/>
              <a:pPr>
                <a:defRPr/>
              </a:pPr>
              <a:t>‹#›</a:t>
            </a:fld>
            <a:endParaRPr lang="en-US" dirty="0"/>
          </a:p>
        </p:txBody>
      </p:sp>
    </p:spTree>
  </p:cSld>
  <p:clrMapOvr>
    <a:masterClrMapping/>
  </p:clrMapOvr>
</p:sldLayout>
</file>

<file path=ppt/slideLayouts/slideLayout24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latin typeface="Calibri"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91D527B5-4357-4B97-9960-797162BB6E49}" type="slidenum">
              <a:rPr lang="en-US"/>
              <a:pPr>
                <a:defRPr/>
              </a:pPr>
              <a:t>‹#›</a:t>
            </a:fld>
            <a:endParaRPr lang="en-US" dirty="0"/>
          </a:p>
        </p:txBody>
      </p:sp>
    </p:spTree>
  </p:cSld>
  <p:clrMapOvr>
    <a:masterClrMapping/>
  </p:clrMapOvr>
</p:sldLayout>
</file>

<file path=ppt/slideLayouts/slideLayout24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D1C50F33-0424-414D-A0DC-33F0CFFC2DA5}" type="slidenum">
              <a:rPr lang="en-US"/>
              <a:pPr>
                <a:defRPr/>
              </a:pPr>
              <a:t>‹#›</a:t>
            </a:fld>
            <a:endParaRPr lang="en-US" dirty="0"/>
          </a:p>
        </p:txBody>
      </p:sp>
    </p:spTree>
  </p:cSld>
  <p:clrMapOvr>
    <a:masterClrMapping/>
  </p:clrMapOvr>
</p:sldLayout>
</file>

<file path=ppt/slideLayouts/slideLayout24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55C796E0-3C50-4E4F-A4AF-933F2FB3699D}" type="slidenum">
              <a:rPr lang="en-US"/>
              <a:pPr>
                <a:defRPr/>
              </a:pPr>
              <a:t>‹#›</a:t>
            </a:fld>
            <a:endParaRPr lang="en-US" dirty="0"/>
          </a:p>
        </p:txBody>
      </p:sp>
    </p:spTree>
  </p:cSld>
  <p:clrMapOvr>
    <a:masterClrMapping/>
  </p:clrMapOvr>
</p:sldLayout>
</file>

<file path=ppt/slideLayouts/slideLayout24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1A93EAEF-7FF0-46BC-82AF-46E8DAC886F9}" type="slidenum">
              <a:rPr lang="en-US"/>
              <a:pPr>
                <a:defRPr/>
              </a:pPr>
              <a:t>‹#›</a:t>
            </a:fld>
            <a:endParaRPr lang="en-US" dirty="0"/>
          </a:p>
        </p:txBody>
      </p:sp>
    </p:spTree>
  </p:cSld>
  <p:clrMapOvr>
    <a:masterClrMapping/>
  </p:clrMapOvr>
</p:sldLayout>
</file>

<file path=ppt/slideLayouts/slideLayout24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51AFE051-C574-4839-AE19-1126697160F9}" type="slidenum">
              <a:rPr lang="en-US"/>
              <a:pPr>
                <a:defRPr/>
              </a:pPr>
              <a:t>‹#›</a:t>
            </a:fld>
            <a:endParaRPr lang="en-US" dirty="0"/>
          </a:p>
        </p:txBody>
      </p:sp>
    </p:spTree>
  </p:cSld>
  <p:clrMapOvr>
    <a:masterClrMapping/>
  </p:clrMapOvr>
</p:sldLayout>
</file>

<file path=ppt/slideLayouts/slideLayout24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AA4731E5-4CAE-47C5-A9D6-91EE572A8693}" type="slidenum">
              <a:rPr lang="en-US"/>
              <a:pPr>
                <a:defRPr/>
              </a:pPr>
              <a:t>‹#›</a:t>
            </a:fld>
            <a:endParaRPr 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7F170302-BE45-4901-B957-65515562978F}" type="slidenum">
              <a:rPr lang="en-US"/>
              <a:pPr>
                <a:defRPr/>
              </a:pPr>
              <a:t>‹#›</a:t>
            </a:fld>
            <a:endParaRPr lang="en-US" dirty="0"/>
          </a:p>
        </p:txBody>
      </p:sp>
    </p:spTree>
  </p:cSld>
  <p:clrMapOvr>
    <a:masterClrMapping/>
  </p:clrMapOvr>
</p:sldLayout>
</file>

<file path=ppt/slideLayouts/slideLayout25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2149D0D7-147D-42FC-A4CC-E6009107C0C2}" type="slidenum">
              <a:rPr lang="en-US"/>
              <a:pPr>
                <a:defRPr/>
              </a:pPr>
              <a:t>‹#›</a:t>
            </a:fld>
            <a:endParaRPr lang="en-US" dirty="0"/>
          </a:p>
        </p:txBody>
      </p:sp>
    </p:spTree>
  </p:cSld>
  <p:clrMapOvr>
    <a:masterClrMapping/>
  </p:clrMapOvr>
</p:sldLayout>
</file>

<file path=ppt/slideLayouts/slideLayout25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3C5C587E-8B41-4EAA-899B-D7A0B8A5C84A}" type="slidenum">
              <a:rPr lang="en-US"/>
              <a:pPr>
                <a:defRPr/>
              </a:pPr>
              <a:t>‹#›</a:t>
            </a:fld>
            <a:endParaRPr lang="en-US" dirty="0"/>
          </a:p>
        </p:txBody>
      </p:sp>
    </p:spTree>
  </p:cSld>
  <p:clrMapOvr>
    <a:masterClrMapping/>
  </p:clrMapOvr>
</p:sldLayout>
</file>

<file path=ppt/slideLayouts/slideLayout25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B17730F8-E8AA-477B-A45E-BD4E8FBF9F2C}" type="slidenum">
              <a:rPr lang="en-US"/>
              <a:pPr>
                <a:defRPr/>
              </a:pPr>
              <a:t>‹#›</a:t>
            </a:fld>
            <a:endParaRPr lang="en-US" dirty="0"/>
          </a:p>
        </p:txBody>
      </p:sp>
    </p:spTree>
  </p:cSld>
  <p:clrMapOvr>
    <a:masterClrMapping/>
  </p:clrMapOvr>
</p:sldLayout>
</file>

<file path=ppt/slideLayouts/slideLayout25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25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a:defRPr/>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a:defRPr/>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a:defRPr/>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dirty="0" smtClean="0"/>
              <a:t>Click to edit Master subtitle style: name, date, and event/venue</a:t>
            </a:r>
          </a:p>
        </p:txBody>
      </p:sp>
    </p:spTree>
  </p:cSld>
  <p:clrMapOvr>
    <a:masterClrMapping/>
  </p:clrMapOvr>
</p:sldLayout>
</file>

<file path=ppt/slideLayouts/slideLayout25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6A1BE4E9-E082-49D8-83B1-3B7592142284}" type="slidenum">
              <a:rPr lang="en-US"/>
              <a:pPr>
                <a:defRPr/>
              </a:pPr>
              <a:t>‹#›</a:t>
            </a:fld>
            <a:endParaRPr lang="en-US" dirty="0"/>
          </a:p>
        </p:txBody>
      </p:sp>
      <p:sp>
        <p:nvSpPr>
          <p:cNvPr id="5"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25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C9F68C7C-B38A-42AB-8C22-333B9F6A1610}" type="slidenum">
              <a:rPr lang="en-US"/>
              <a:pPr>
                <a:defRPr/>
              </a:pPr>
              <a:t>‹#›</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Community Health- Public Payer Patient Access</a:t>
            </a:r>
          </a:p>
        </p:txBody>
      </p:sp>
    </p:spTree>
  </p:cSld>
  <p:clrMapOvr>
    <a:masterClrMapping/>
  </p:clrMapOvr>
</p:sldLayout>
</file>

<file path=ppt/slideLayouts/slideLayout25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2F280844-4176-44BF-B469-9A332D742073}" type="slidenum">
              <a:rPr lang="en-US"/>
              <a:pPr>
                <a:defRPr/>
              </a:pPr>
              <a:t>‹#›</a:t>
            </a:fld>
            <a:endParaRPr lang="en-US" dirty="0"/>
          </a:p>
        </p:txBody>
      </p:sp>
      <p:sp>
        <p:nvSpPr>
          <p:cNvPr id="4"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25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FA356169-87D7-4C14-BBB0-F047217F5F6D}" type="slidenum">
              <a:rPr lang="en-US"/>
              <a:pPr>
                <a:defRPr/>
              </a:pPr>
              <a:t>‹#›</a:t>
            </a:fld>
            <a:endParaRPr lang="en-US" dirty="0"/>
          </a:p>
        </p:txBody>
      </p:sp>
      <p:sp>
        <p:nvSpPr>
          <p:cNvPr id="4"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25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2BD023FB-1B15-4DB7-86D6-B13DEB712902}" type="slidenum">
              <a:rPr lang="en-US"/>
              <a:pPr>
                <a:defRPr/>
              </a:pPr>
              <a:t>‹#›</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Community Health- Public Payer Patient Access</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6EAF8BF0-59A7-4DE7-85ED-026E932AC0C7}" type="slidenum">
              <a:rPr lang="en-US"/>
              <a:pPr>
                <a:defRPr/>
              </a:pPr>
              <a:t>‹#›</a:t>
            </a:fld>
            <a:endParaRPr lang="en-US" dirty="0"/>
          </a:p>
        </p:txBody>
      </p:sp>
    </p:spTree>
  </p:cSld>
  <p:clrMapOvr>
    <a:masterClrMapping/>
  </p:clrMapOvr>
</p:sldLayout>
</file>

<file path=ppt/slideLayouts/slideLayout26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a:defRPr/>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a:defRPr/>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a:defRPr/>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dirty="0" smtClean="0"/>
              <a:t>Click to edit Master subtitle style: name, date, and event/venue</a:t>
            </a:r>
          </a:p>
        </p:txBody>
      </p:sp>
    </p:spTree>
  </p:cSld>
  <p:clrMapOvr>
    <a:masterClrMapping/>
  </p:clrMapOvr>
</p:sldLayout>
</file>

<file path=ppt/slideLayouts/slideLayout26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82FE0935-B6B3-4CD8-8954-F47D8EC63AF3}" type="slidenum">
              <a:rPr lang="en-US"/>
              <a:pPr>
                <a:defRPr/>
              </a:pPr>
              <a:t>‹#›</a:t>
            </a:fld>
            <a:endParaRPr lang="en-US" dirty="0"/>
          </a:p>
        </p:txBody>
      </p:sp>
      <p:sp>
        <p:nvSpPr>
          <p:cNvPr id="5"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26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72976D4A-D929-4BD7-BDBC-200C51FBD515}" type="slidenum">
              <a:rPr lang="en-US"/>
              <a:pPr>
                <a:defRPr/>
              </a:pPr>
              <a:t>‹#›</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Community Health- Public Payer Patient Access</a:t>
            </a:r>
          </a:p>
        </p:txBody>
      </p:sp>
    </p:spTree>
  </p:cSld>
  <p:clrMapOvr>
    <a:masterClrMapping/>
  </p:clrMapOvr>
</p:sldLayout>
</file>

<file path=ppt/slideLayouts/slideLayout26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CE3364D7-96A0-4BB6-8760-E4789D03E7E1}" type="slidenum">
              <a:rPr lang="en-US"/>
              <a:pPr>
                <a:defRPr/>
              </a:pPr>
              <a:t>‹#›</a:t>
            </a:fld>
            <a:endParaRPr lang="en-US" dirty="0"/>
          </a:p>
        </p:txBody>
      </p:sp>
      <p:sp>
        <p:nvSpPr>
          <p:cNvPr id="4"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26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A8FCA315-E4D5-4D11-8EEB-F4C9D3273F59}" type="slidenum">
              <a:rPr lang="en-US"/>
              <a:pPr>
                <a:defRPr/>
              </a:pPr>
              <a:t>‹#›</a:t>
            </a:fld>
            <a:endParaRPr lang="en-US" dirty="0"/>
          </a:p>
        </p:txBody>
      </p:sp>
      <p:sp>
        <p:nvSpPr>
          <p:cNvPr id="4"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26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241E0E97-D235-4DEA-9A0D-48AB606FBBC5}" type="slidenum">
              <a:rPr lang="en-US"/>
              <a:pPr>
                <a:defRPr/>
              </a:pPr>
              <a:t>‹#›</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Community Health- Public Payer Patient Access</a:t>
            </a:r>
          </a:p>
        </p:txBody>
      </p:sp>
    </p:spTree>
  </p:cSld>
  <p:clrMapOvr>
    <a:masterClrMapping/>
  </p:clrMapOvr>
</p:sldLayout>
</file>

<file path=ppt/slideLayouts/slideLayout26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a:defRPr/>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a:defRPr/>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a:defRPr/>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dirty="0" smtClean="0"/>
              <a:t>Click to edit Master subtitle style: name, date, and event/venue</a:t>
            </a:r>
          </a:p>
        </p:txBody>
      </p:sp>
    </p:spTree>
  </p:cSld>
  <p:clrMapOvr>
    <a:masterClrMapping/>
  </p:clrMapOvr>
</p:sldLayout>
</file>

<file path=ppt/slideLayouts/slideLayout26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406F075D-1315-40B6-B2FD-E81DA0E85D4E}" type="slidenum">
              <a:rPr lang="en-US"/>
              <a:pPr>
                <a:defRPr/>
              </a:pPr>
              <a:t>‹#›</a:t>
            </a:fld>
            <a:endParaRPr lang="en-US" dirty="0"/>
          </a:p>
        </p:txBody>
      </p:sp>
      <p:sp>
        <p:nvSpPr>
          <p:cNvPr id="5"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26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EE6687EF-1C68-4E4C-811B-785B24F307CC}" type="slidenum">
              <a:rPr lang="en-US"/>
              <a:pPr>
                <a:defRPr/>
              </a:pPr>
              <a:t>‹#›</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Community Health- Public Payer Patient Access</a:t>
            </a:r>
          </a:p>
        </p:txBody>
      </p:sp>
    </p:spTree>
  </p:cSld>
  <p:clrMapOvr>
    <a:masterClrMapping/>
  </p:clrMapOvr>
</p:sldLayout>
</file>

<file path=ppt/slideLayouts/slideLayout26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B34D018E-963C-4266-BC8B-30FF08BA1E91}" type="slidenum">
              <a:rPr lang="en-US"/>
              <a:pPr>
                <a:defRPr/>
              </a:pPr>
              <a:t>‹#›</a:t>
            </a:fld>
            <a:endParaRPr lang="en-US" dirty="0"/>
          </a:p>
        </p:txBody>
      </p:sp>
      <p:sp>
        <p:nvSpPr>
          <p:cNvPr id="4"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3CEBC07B-31B4-4ABD-A272-00B8F1E3DE61}" type="slidenum">
              <a:rPr lang="en-US"/>
              <a:pPr>
                <a:defRPr/>
              </a:pPr>
              <a:t>‹#›</a:t>
            </a:fld>
            <a:endParaRPr lang="en-US" dirty="0"/>
          </a:p>
        </p:txBody>
      </p:sp>
    </p:spTree>
  </p:cSld>
  <p:clrMapOvr>
    <a:masterClrMapping/>
  </p:clrMapOvr>
</p:sldLayout>
</file>

<file path=ppt/slideLayouts/slideLayout27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C6210FD1-EF85-4513-A46A-607D56552161}" type="slidenum">
              <a:rPr lang="en-US"/>
              <a:pPr>
                <a:defRPr/>
              </a:pPr>
              <a:t>‹#›</a:t>
            </a:fld>
            <a:endParaRPr lang="en-US" dirty="0"/>
          </a:p>
        </p:txBody>
      </p:sp>
      <p:sp>
        <p:nvSpPr>
          <p:cNvPr id="4"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27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1240AB46-CA92-423F-BF03-81255F9547D9}" type="slidenum">
              <a:rPr lang="en-US"/>
              <a:pPr>
                <a:defRPr/>
              </a:pPr>
              <a:t>‹#›</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Community Health- Public Payer Patient Access</a:t>
            </a:r>
          </a:p>
        </p:txBody>
      </p:sp>
    </p:spTree>
  </p:cSld>
  <p:clrMapOvr>
    <a:masterClrMapping/>
  </p:clrMapOvr>
</p:sldLayout>
</file>

<file path=ppt/slideLayouts/slideLayout27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a:defRPr/>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a:defRPr/>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a:defRPr/>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dirty="0" smtClean="0"/>
              <a:t>Click to edit Master subtitle style: name, date, and event/venue</a:t>
            </a:r>
          </a:p>
        </p:txBody>
      </p:sp>
    </p:spTree>
  </p:cSld>
  <p:clrMapOvr>
    <a:masterClrMapping/>
  </p:clrMapOvr>
</p:sldLayout>
</file>

<file path=ppt/slideLayouts/slideLayout27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F42D35D9-7F90-44E0-A4B5-75816E42D68B}" type="slidenum">
              <a:rPr lang="en-US"/>
              <a:pPr>
                <a:defRPr/>
              </a:pPr>
              <a:t>‹#›</a:t>
            </a:fld>
            <a:endParaRPr lang="en-US" dirty="0"/>
          </a:p>
        </p:txBody>
      </p:sp>
      <p:sp>
        <p:nvSpPr>
          <p:cNvPr id="5"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27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36A79B73-8873-47C7-A93A-0FDB3A8B6766}" type="slidenum">
              <a:rPr lang="en-US"/>
              <a:pPr>
                <a:defRPr/>
              </a:pPr>
              <a:t>‹#›</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Community Health- Public Payer Patient Access</a:t>
            </a:r>
          </a:p>
        </p:txBody>
      </p:sp>
    </p:spTree>
  </p:cSld>
  <p:clrMapOvr>
    <a:masterClrMapping/>
  </p:clrMapOvr>
</p:sldLayout>
</file>

<file path=ppt/slideLayouts/slideLayout27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C7404ED1-263B-42FE-8704-2514B4BB6107}" type="slidenum">
              <a:rPr lang="en-US"/>
              <a:pPr>
                <a:defRPr/>
              </a:pPr>
              <a:t>‹#›</a:t>
            </a:fld>
            <a:endParaRPr lang="en-US" dirty="0"/>
          </a:p>
        </p:txBody>
      </p:sp>
      <p:sp>
        <p:nvSpPr>
          <p:cNvPr id="4"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27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675E0EE2-9A6F-4D7C-BFA3-909D811714F1}" type="slidenum">
              <a:rPr lang="en-US"/>
              <a:pPr>
                <a:defRPr/>
              </a:pPr>
              <a:t>‹#›</a:t>
            </a:fld>
            <a:endParaRPr lang="en-US" dirty="0"/>
          </a:p>
        </p:txBody>
      </p:sp>
      <p:sp>
        <p:nvSpPr>
          <p:cNvPr id="4"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27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7CBB785D-4BBA-42E2-A55E-674885CF7522}" type="slidenum">
              <a:rPr lang="en-US"/>
              <a:pPr>
                <a:defRPr/>
              </a:pPr>
              <a:t>‹#›</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Community Health- Public Payer Patient Access</a:t>
            </a:r>
          </a:p>
        </p:txBody>
      </p:sp>
    </p:spTree>
  </p:cSld>
  <p:clrMapOvr>
    <a:masterClrMapping/>
  </p:clrMapOvr>
</p:sldLayout>
</file>

<file path=ppt/slideLayouts/slideLayout2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a:defRPr/>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a:defRPr/>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a:defRPr/>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dirty="0" smtClean="0"/>
              <a:t>Click to edit Master subtitle style: name, date, and event/venue</a:t>
            </a:r>
          </a:p>
        </p:txBody>
      </p:sp>
    </p:spTree>
  </p:cSld>
  <p:clrMapOvr>
    <a:masterClrMapping/>
  </p:clrMapOvr>
</p:sldLayout>
</file>

<file path=ppt/slideLayouts/slideLayout2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D2A33F7C-74BE-4304-A861-FA219661EF48}" type="slidenum">
              <a:rPr lang="en-US"/>
              <a:pPr>
                <a:defRPr/>
              </a:pPr>
              <a:t>‹#›</a:t>
            </a:fld>
            <a:endParaRPr lang="en-US" dirty="0"/>
          </a:p>
        </p:txBody>
      </p:sp>
      <p:sp>
        <p:nvSpPr>
          <p:cNvPr id="5"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6C7B7FF4-29EE-4AE5-9069-BD97DEE76F8F}" type="slidenum">
              <a:rPr lang="en-US"/>
              <a:pPr>
                <a:defRPr/>
              </a:pPr>
              <a:t>‹#›</a:t>
            </a:fld>
            <a:endParaRPr lang="en-US" dirty="0"/>
          </a:p>
        </p:txBody>
      </p:sp>
    </p:spTree>
  </p:cSld>
  <p:clrMapOvr>
    <a:masterClrMapping/>
  </p:clrMapOvr>
</p:sldLayout>
</file>

<file path=ppt/slideLayouts/slideLayout28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0EB7A71F-D1EC-404C-8891-4A2B49DED238}" type="slidenum">
              <a:rPr lang="en-US"/>
              <a:pPr>
                <a:defRPr/>
              </a:pPr>
              <a:t>‹#›</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Community Health- Public Payer Patient Access</a:t>
            </a:r>
          </a:p>
        </p:txBody>
      </p:sp>
    </p:spTree>
  </p:cSld>
  <p:clrMapOvr>
    <a:masterClrMapping/>
  </p:clrMapOvr>
</p:sldLayout>
</file>

<file path=ppt/slideLayouts/slideLayout28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56D52335-C4B4-451A-8350-C5A51DA8AD4C}" type="slidenum">
              <a:rPr lang="en-US"/>
              <a:pPr>
                <a:defRPr/>
              </a:pPr>
              <a:t>‹#›</a:t>
            </a:fld>
            <a:endParaRPr lang="en-US" dirty="0"/>
          </a:p>
        </p:txBody>
      </p:sp>
      <p:sp>
        <p:nvSpPr>
          <p:cNvPr id="4"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28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0D65F0A7-337C-49C4-9DF3-1233340C4B26}" type="slidenum">
              <a:rPr lang="en-US"/>
              <a:pPr>
                <a:defRPr/>
              </a:pPr>
              <a:t>‹#›</a:t>
            </a:fld>
            <a:endParaRPr lang="en-US" dirty="0"/>
          </a:p>
        </p:txBody>
      </p:sp>
      <p:sp>
        <p:nvSpPr>
          <p:cNvPr id="4"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28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71FB7E16-CBB8-438E-885A-83E66C050D58}" type="slidenum">
              <a:rPr lang="en-US"/>
              <a:pPr>
                <a:defRPr/>
              </a:pPr>
              <a:t>‹#›</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Community Health- Public Payer Patient Access</a:t>
            </a:r>
          </a:p>
        </p:txBody>
      </p:sp>
    </p:spTree>
  </p:cSld>
  <p:clrMapOvr>
    <a:masterClrMapping/>
  </p:clrMapOvr>
</p:sldLayout>
</file>

<file path=ppt/slideLayouts/slideLayout28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a:defRPr/>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a:defRPr/>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a:defRPr/>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dirty="0" smtClean="0"/>
              <a:t>Click to edit Master subtitle style: name, date, and event/venue</a:t>
            </a:r>
          </a:p>
        </p:txBody>
      </p:sp>
    </p:spTree>
  </p:cSld>
  <p:clrMapOvr>
    <a:masterClrMapping/>
  </p:clrMapOvr>
</p:sldLayout>
</file>

<file path=ppt/slideLayouts/slideLayout28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95BA75B4-3525-42AD-8FE7-9EB003AF0DF5}" type="slidenum">
              <a:rPr lang="en-US"/>
              <a:pPr>
                <a:defRPr/>
              </a:pPr>
              <a:t>‹#›</a:t>
            </a:fld>
            <a:endParaRPr lang="en-US" dirty="0"/>
          </a:p>
        </p:txBody>
      </p:sp>
      <p:sp>
        <p:nvSpPr>
          <p:cNvPr id="5"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28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17262DFB-D6E2-4394-9B8F-7C95711B9682}" type="slidenum">
              <a:rPr lang="en-US"/>
              <a:pPr>
                <a:defRPr/>
              </a:pPr>
              <a:t>‹#›</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Community Health- Public Payer Patient Access</a:t>
            </a:r>
          </a:p>
        </p:txBody>
      </p:sp>
    </p:spTree>
  </p:cSld>
  <p:clrMapOvr>
    <a:masterClrMapping/>
  </p:clrMapOvr>
</p:sldLayout>
</file>

<file path=ppt/slideLayouts/slideLayout28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21D28574-E997-47F5-B06F-B50AA6C50577}" type="slidenum">
              <a:rPr lang="en-US"/>
              <a:pPr>
                <a:defRPr/>
              </a:pPr>
              <a:t>‹#›</a:t>
            </a:fld>
            <a:endParaRPr lang="en-US" dirty="0"/>
          </a:p>
        </p:txBody>
      </p:sp>
      <p:sp>
        <p:nvSpPr>
          <p:cNvPr id="4"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28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FB101DDD-7AC2-4805-A321-3BE24A999D32}" type="slidenum">
              <a:rPr lang="en-US"/>
              <a:pPr>
                <a:defRPr/>
              </a:pPr>
              <a:t>‹#›</a:t>
            </a:fld>
            <a:endParaRPr lang="en-US" dirty="0"/>
          </a:p>
        </p:txBody>
      </p:sp>
      <p:sp>
        <p:nvSpPr>
          <p:cNvPr id="4"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28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B81E1100-4443-4324-875B-13F65020C018}" type="slidenum">
              <a:rPr lang="en-US"/>
              <a:pPr>
                <a:defRPr/>
              </a:pPr>
              <a:t>‹#›</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Community Health- Public Payer Patient Access</a:t>
            </a: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9DF13ECA-17C4-4F04-94BB-0F714560011F}"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7F44840E-6988-48BC-84C4-3A50178658CE}" type="slidenum">
              <a:rPr lang="en-US"/>
              <a:pPr>
                <a:defRPr/>
              </a:pPr>
              <a:t>‹#›</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Community Health- Public Payer Patient Access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a:defRPr/>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a:defRPr/>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a:defRPr/>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dirty="0" smtClean="0"/>
              <a:t>Click to edit Master subtitle style: name, date, and event/venue</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0DD28BC0-F34A-4E89-B50E-854A1BFFDAE1}" type="slidenum">
              <a:rPr lang="en-US"/>
              <a:pPr>
                <a:defRPr/>
              </a:pPr>
              <a:t>‹#›</a:t>
            </a:fld>
            <a:endParaRPr lang="en-US" dirty="0"/>
          </a:p>
        </p:txBody>
      </p:sp>
      <p:sp>
        <p:nvSpPr>
          <p:cNvPr id="5"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B72B9EFA-B4F1-46FC-AA31-FC003637EBA2}" type="slidenum">
              <a:rPr lang="en-US"/>
              <a:pPr>
                <a:defRPr/>
              </a:pPr>
              <a:t>‹#›</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Community Health- Public Payer Patient Access</a:t>
            </a: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6882B364-6056-44F3-B39A-E9462843F0FB}" type="slidenum">
              <a:rPr lang="en-US"/>
              <a:pPr>
                <a:defRPr/>
              </a:pPr>
              <a:t>‹#›</a:t>
            </a:fld>
            <a:endParaRPr lang="en-US" dirty="0"/>
          </a:p>
        </p:txBody>
      </p:sp>
      <p:sp>
        <p:nvSpPr>
          <p:cNvPr id="4"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C276FB0D-5C03-466A-8AF5-4CEDC4EB3759}" type="slidenum">
              <a:rPr lang="en-US"/>
              <a:pPr>
                <a:defRPr/>
              </a:pPr>
              <a:t>‹#›</a:t>
            </a:fld>
            <a:endParaRPr lang="en-US" dirty="0"/>
          </a:p>
        </p:txBody>
      </p:sp>
      <p:sp>
        <p:nvSpPr>
          <p:cNvPr id="4"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999805C5-0469-4EC3-BB84-7F8FF6D1BBEA}" type="slidenum">
              <a:rPr lang="en-US"/>
              <a:pPr>
                <a:defRPr/>
              </a:pPr>
              <a:t>‹#›</a:t>
            </a:fld>
            <a:endParaRPr lang="en-US" dirty="0"/>
          </a:p>
        </p:txBody>
      </p:sp>
      <p:sp>
        <p:nvSpPr>
          <p:cNvPr id="3"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D6B8BB12-BD9C-4B10-BAB4-5ADB5F2B5D10}" type="slidenum">
              <a:rPr lang="en-US"/>
              <a:pPr>
                <a:defRPr/>
              </a:pPr>
              <a:t>‹#›</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Community Health- Public Payer Patient Access</a:t>
            </a: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a:defRPr/>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a:defRPr/>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a:defRPr/>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dirty="0" smtClean="0"/>
              <a:t>Click to edit Master subtitle style: name, date, and event/venue</a:t>
            </a: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7092F53B-C072-4C65-A31B-5DD57AF414F1}" type="slidenum">
              <a:rPr lang="en-US"/>
              <a:pPr>
                <a:defRPr/>
              </a:pPr>
              <a:t>‹#›</a:t>
            </a:fld>
            <a:endParaRPr lang="en-US" dirty="0"/>
          </a:p>
        </p:txBody>
      </p:sp>
      <p:sp>
        <p:nvSpPr>
          <p:cNvPr id="5"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C0E7E450-14EF-48EF-B4BD-27170BEAF7AF}" type="slidenum">
              <a:rPr lang="en-US"/>
              <a:pPr>
                <a:defRPr/>
              </a:pPr>
              <a:t>‹#›</a:t>
            </a:fld>
            <a:endParaRPr lang="en-US" dirty="0"/>
          </a:p>
        </p:txBody>
      </p:sp>
      <p:sp>
        <p:nvSpPr>
          <p:cNvPr id="4" name="Footer Placeholder 4"/>
          <p:cNvSpPr>
            <a:spLocks noGrp="1"/>
          </p:cNvSpPr>
          <p:nvPr>
            <p:ph type="ftr" sz="quarter" idx="11"/>
          </p:nvPr>
        </p:nvSpPr>
        <p:spPr/>
        <p:txBody>
          <a:bodyPr/>
          <a:lstStyle>
            <a:lvl1pPr algn="ctr">
              <a:defRPr sz="900" baseline="0" dirty="0" smtClean="0">
                <a:solidFill>
                  <a:schemeClr val="tx1">
                    <a:tint val="75000"/>
                  </a:scheme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1F1DCF56-3C30-4C3D-9C16-B995F7E3EFA5}" type="slidenum">
              <a:rPr lang="en-US"/>
              <a:pPr>
                <a:defRPr/>
              </a:pPr>
              <a:t>‹#›</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Community Health- Public Payer Patient Access</a:t>
            </a: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E6FDBAA1-054A-476C-8DFA-C10A03E5F6D7}" type="slidenum">
              <a:rPr lang="en-US"/>
              <a:pPr>
                <a:defRPr/>
              </a:pPr>
              <a:t>‹#›</a:t>
            </a:fld>
            <a:endParaRPr lang="en-US" dirty="0"/>
          </a:p>
        </p:txBody>
      </p:sp>
      <p:sp>
        <p:nvSpPr>
          <p:cNvPr id="4"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B69892BC-C5B0-4E81-BFA5-F8847ED01E31}" type="slidenum">
              <a:rPr lang="en-US"/>
              <a:pPr>
                <a:defRPr/>
              </a:pPr>
              <a:t>‹#›</a:t>
            </a:fld>
            <a:endParaRPr lang="en-US" dirty="0"/>
          </a:p>
        </p:txBody>
      </p:sp>
      <p:sp>
        <p:nvSpPr>
          <p:cNvPr id="4"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658701F0-D608-4134-A059-208FA625C770}" type="slidenum">
              <a:rPr lang="en-US"/>
              <a:pPr>
                <a:defRPr/>
              </a:pPr>
              <a:t>‹#›</a:t>
            </a:fld>
            <a:endParaRPr lang="en-US" dirty="0"/>
          </a:p>
        </p:txBody>
      </p:sp>
      <p:sp>
        <p:nvSpPr>
          <p:cNvPr id="3"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47C7A7D8-F72F-43DA-86F8-E7D310FCD622}" type="slidenum">
              <a:rPr lang="en-US"/>
              <a:pPr>
                <a:defRPr/>
              </a:pPr>
              <a:t>‹#›</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Community Health- Public Payer Patient Access</a:t>
            </a: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a:defRPr/>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a:defRPr/>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a:defRPr/>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dirty="0" smtClean="0"/>
              <a:t>Click to edit Master subtitle style: name, date, and event/venue</a:t>
            </a: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004ECEBC-96CF-41BF-AEF2-01AD6F8F3702}" type="slidenum">
              <a:rPr lang="en-US"/>
              <a:pPr>
                <a:defRPr/>
              </a:pPr>
              <a:t>‹#›</a:t>
            </a:fld>
            <a:endParaRPr lang="en-US" dirty="0"/>
          </a:p>
        </p:txBody>
      </p:sp>
      <p:sp>
        <p:nvSpPr>
          <p:cNvPr id="5"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43BDF9F3-E1D2-4258-9C6C-2F745EAA480B}" type="slidenum">
              <a:rPr lang="en-US"/>
              <a:pPr>
                <a:defRPr/>
              </a:pPr>
              <a:t>‹#›</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Community Health- Public Payer Patient Access</a:t>
            </a: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8B317509-4B0F-4786-AEE0-0BE424397A23}" type="slidenum">
              <a:rPr lang="en-US"/>
              <a:pPr>
                <a:defRPr/>
              </a:pPr>
              <a:t>‹#›</a:t>
            </a:fld>
            <a:endParaRPr lang="en-US" dirty="0"/>
          </a:p>
        </p:txBody>
      </p:sp>
      <p:sp>
        <p:nvSpPr>
          <p:cNvPr id="4"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D97C593D-A2A1-4862-8F5F-CEBFC9DF8FE3}" type="slidenum">
              <a:rPr lang="en-US"/>
              <a:pPr>
                <a:defRPr/>
              </a:pPr>
              <a:t>‹#›</a:t>
            </a:fld>
            <a:endParaRPr lang="en-US" dirty="0"/>
          </a:p>
        </p:txBody>
      </p:sp>
      <p:sp>
        <p:nvSpPr>
          <p:cNvPr id="4"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7A2DFE94-91B0-4212-BF17-6D78A5E31A05}" type="slidenum">
              <a:rPr lang="en-US"/>
              <a:pPr>
                <a:defRPr/>
              </a:pPr>
              <a:t>‹#›</a:t>
            </a:fld>
            <a:endParaRPr lang="en-US" dirty="0"/>
          </a:p>
        </p:txBody>
      </p:sp>
      <p:sp>
        <p:nvSpPr>
          <p:cNvPr id="4" name="Footer Placeholder 4"/>
          <p:cNvSpPr>
            <a:spLocks noGrp="1"/>
          </p:cNvSpPr>
          <p:nvPr>
            <p:ph type="ftr" sz="quarter" idx="11"/>
          </p:nvPr>
        </p:nvSpPr>
        <p:spPr/>
        <p:txBody>
          <a:bodyPr/>
          <a:lstStyle>
            <a:lvl1pPr algn="ctr">
              <a:defRPr sz="900" baseline="0" dirty="0" smtClean="0">
                <a:solidFill>
                  <a:schemeClr val="tx1">
                    <a:tint val="75000"/>
                  </a:scheme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3BB8F832-B73B-4D5F-BDF9-85A472AC6098}" type="slidenum">
              <a:rPr lang="en-US"/>
              <a:pPr>
                <a:defRPr/>
              </a:pPr>
              <a:t>‹#›</a:t>
            </a:fld>
            <a:endParaRPr lang="en-US" dirty="0"/>
          </a:p>
        </p:txBody>
      </p:sp>
      <p:sp>
        <p:nvSpPr>
          <p:cNvPr id="3"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4F708A45-553D-429B-A07A-816C15FD4625}" type="slidenum">
              <a:rPr lang="en-US"/>
              <a:pPr>
                <a:defRPr/>
              </a:pPr>
              <a:t>‹#›</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Community Health- Public Payer Patient Access</a:t>
            </a: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2286000"/>
            <a:ext cx="9144000" cy="533400"/>
          </a:xfrm>
          <a:prstGeom prst="rect">
            <a:avLst/>
          </a:prstGeom>
          <a:solidFill>
            <a:srgbClr val="2C465A"/>
          </a:solidFill>
          <a:ln w="9525">
            <a:noFill/>
            <a:miter lim="800000"/>
            <a:headEnd/>
            <a:tailEnd/>
          </a:ln>
        </p:spPr>
        <p:txBody>
          <a:bodyPr wrap="none" anchor="ctr"/>
          <a:lstStyle/>
          <a:p>
            <a:pPr>
              <a:defRPr/>
            </a:pPr>
            <a:endParaRPr lang="en-US" sz="2800" b="1" dirty="0">
              <a:solidFill>
                <a:srgbClr val="000000"/>
              </a:solidFill>
              <a:latin typeface="Calibri" pitchFamily="34" charset="0"/>
            </a:endParaRPr>
          </a:p>
        </p:txBody>
      </p:sp>
      <p:sp>
        <p:nvSpPr>
          <p:cNvPr id="5" name="Line 4"/>
          <p:cNvSpPr>
            <a:spLocks noChangeShapeType="1"/>
          </p:cNvSpPr>
          <p:nvPr/>
        </p:nvSpPr>
        <p:spPr bwMode="auto">
          <a:xfrm>
            <a:off x="3070225" y="2286000"/>
            <a:ext cx="0" cy="2895600"/>
          </a:xfrm>
          <a:prstGeom prst="line">
            <a:avLst/>
          </a:prstGeom>
          <a:noFill/>
          <a:ln w="19050">
            <a:solidFill>
              <a:schemeClr val="bg2"/>
            </a:solidFill>
            <a:round/>
            <a:headEnd/>
            <a:tailEnd/>
          </a:ln>
        </p:spPr>
        <p:txBody>
          <a:bodyPr/>
          <a:lstStyle/>
          <a:p>
            <a:pPr>
              <a:defRPr/>
            </a:pPr>
            <a:endParaRPr lang="en-US" sz="2800" b="1" dirty="0">
              <a:solidFill>
                <a:srgbClr val="000000"/>
              </a:solidFill>
              <a:latin typeface="Calibri" pitchFamily="34" charset="0"/>
            </a:endParaRPr>
          </a:p>
        </p:txBody>
      </p:sp>
      <p:sp>
        <p:nvSpPr>
          <p:cNvPr id="6" name="Line 5"/>
          <p:cNvSpPr>
            <a:spLocks noChangeShapeType="1"/>
          </p:cNvSpPr>
          <p:nvPr/>
        </p:nvSpPr>
        <p:spPr bwMode="auto">
          <a:xfrm>
            <a:off x="0" y="2239963"/>
            <a:ext cx="9144000" cy="0"/>
          </a:xfrm>
          <a:prstGeom prst="line">
            <a:avLst/>
          </a:prstGeom>
          <a:noFill/>
          <a:ln w="19050">
            <a:solidFill>
              <a:srgbClr val="008AB0"/>
            </a:solidFill>
            <a:round/>
            <a:headEnd/>
            <a:tailEnd/>
          </a:ln>
        </p:spPr>
        <p:txBody>
          <a:bodyPr/>
          <a:lstStyle/>
          <a:p>
            <a:pPr>
              <a:defRPr/>
            </a:pPr>
            <a:endParaRPr lang="en-US" sz="2800" b="1" dirty="0">
              <a:solidFill>
                <a:srgbClr val="000000"/>
              </a:solidFill>
              <a:latin typeface="Calibri" pitchFamily="34" charset="0"/>
            </a:endParaRPr>
          </a:p>
        </p:txBody>
      </p:sp>
      <p:pic>
        <p:nvPicPr>
          <p:cNvPr id="7" name="Picture 13" descr="Partners Founded By_08"/>
          <p:cNvPicPr>
            <a:picLocks noChangeAspect="1" noChangeArrowheads="1"/>
          </p:cNvPicPr>
          <p:nvPr/>
        </p:nvPicPr>
        <p:blipFill>
          <a:blip r:embed="rId2" cstate="print"/>
          <a:srcRect/>
          <a:stretch>
            <a:fillRect/>
          </a:stretch>
        </p:blipFill>
        <p:spPr bwMode="auto">
          <a:xfrm>
            <a:off x="1058863" y="1387475"/>
            <a:ext cx="6778625" cy="822325"/>
          </a:xfrm>
          <a:prstGeom prst="rect">
            <a:avLst/>
          </a:prstGeom>
          <a:noFill/>
          <a:ln w="9525">
            <a:noFill/>
            <a:miter lim="800000"/>
            <a:headEnd/>
            <a:tailEnd/>
          </a:ln>
        </p:spPr>
      </p:pic>
      <p:sp>
        <p:nvSpPr>
          <p:cNvPr id="432131" name="Rectangle 3"/>
          <p:cNvSpPr>
            <a:spLocks noGrp="1" noChangeArrowheads="1"/>
          </p:cNvSpPr>
          <p:nvPr>
            <p:ph type="ctrTitle"/>
          </p:nvPr>
        </p:nvSpPr>
        <p:spPr>
          <a:xfrm>
            <a:off x="3429000" y="3124200"/>
            <a:ext cx="5029200" cy="1470025"/>
          </a:xfrm>
        </p:spPr>
        <p:txBody>
          <a:bodyPr/>
          <a:lstStyle>
            <a:lvl1pPr>
              <a:defRPr sz="2800">
                <a:solidFill>
                  <a:srgbClr val="008AB0"/>
                </a:solidFill>
                <a:latin typeface="Calibri" pitchFamily="34" charset="0"/>
              </a:defRPr>
            </a:lvl1pPr>
          </a:lstStyle>
          <a:p>
            <a:pPr lvl="0"/>
            <a:endParaRPr lang="en-US" noProof="0" dirty="0" smtClean="0"/>
          </a:p>
        </p:txBody>
      </p:sp>
      <p:sp>
        <p:nvSpPr>
          <p:cNvPr id="432135" name="Rectangle 7"/>
          <p:cNvSpPr>
            <a:spLocks noGrp="1" noChangeArrowheads="1"/>
          </p:cNvSpPr>
          <p:nvPr>
            <p:ph type="subTitle" sz="quarter" idx="1"/>
          </p:nvPr>
        </p:nvSpPr>
        <p:spPr>
          <a:xfrm>
            <a:off x="3429000" y="4953000"/>
            <a:ext cx="5029200" cy="1066800"/>
          </a:xfrm>
        </p:spPr>
        <p:txBody>
          <a:bodyPr/>
          <a:lstStyle>
            <a:lvl1pPr marL="0" indent="0">
              <a:buFont typeface="Wingdings" pitchFamily="2" charset="2"/>
              <a:buNone/>
              <a:defRPr sz="1600">
                <a:solidFill>
                  <a:srgbClr val="000000"/>
                </a:solidFill>
                <a:latin typeface="Arial Unicode MS" pitchFamily="34" charset="-128"/>
              </a:defRPr>
            </a:lvl1pPr>
          </a:lstStyle>
          <a:p>
            <a:pPr lvl="0"/>
            <a:r>
              <a:rPr lang="en-US" noProof="0" dirty="0" smtClean="0"/>
              <a:t>Click to edit Master subtitle style: name, date, and event/venue</a:t>
            </a: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2EF4DDC2-212E-4888-9943-5DC3A6B2DA8E}" type="slidenum">
              <a:rPr lang="en-US"/>
              <a:pPr>
                <a:defRPr/>
              </a:pPr>
              <a:t>‹#›</a:t>
            </a:fld>
            <a:endParaRPr lang="en-US" dirty="0"/>
          </a:p>
        </p:txBody>
      </p:sp>
      <p:sp>
        <p:nvSpPr>
          <p:cNvPr id="5"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6142F9C5-7884-4753-A20A-ED6A9B828213}" type="slidenum">
              <a:rPr lang="en-US"/>
              <a:pPr>
                <a:defRPr/>
              </a:pPr>
              <a:t>‹#›</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Community Health- Public Payer Patient Access</a:t>
            </a: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7242C330-97D5-465F-AB98-74094D37D42D}" type="slidenum">
              <a:rPr lang="en-US"/>
              <a:pPr>
                <a:defRPr/>
              </a:pPr>
              <a:t>‹#›</a:t>
            </a:fld>
            <a:endParaRPr lang="en-US" dirty="0"/>
          </a:p>
        </p:txBody>
      </p:sp>
      <p:sp>
        <p:nvSpPr>
          <p:cNvPr id="4"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C35ECEA8-CD2A-472D-B7DD-0041500C2B19}" type="slidenum">
              <a:rPr lang="en-US"/>
              <a:pPr>
                <a:defRPr/>
              </a:pPr>
              <a:t>‹#›</a:t>
            </a:fld>
            <a:endParaRPr lang="en-US" dirty="0"/>
          </a:p>
        </p:txBody>
      </p:sp>
      <p:sp>
        <p:nvSpPr>
          <p:cNvPr id="4"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cSld name="1_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p:txBody>
          <a:bodyPr/>
          <a:lstStyle>
            <a:lvl1pPr fontAlgn="auto">
              <a:spcBef>
                <a:spcPts val="0"/>
              </a:spcBef>
              <a:spcAft>
                <a:spcPts val="0"/>
              </a:spcAft>
              <a:defRPr b="0"/>
            </a:lvl1pPr>
          </a:lstStyle>
          <a:p>
            <a:pPr>
              <a:defRPr/>
            </a:pPr>
            <a:fld id="{D43297C0-2BA9-4455-8262-2A523620621F}" type="slidenum">
              <a:rPr lang="en-US"/>
              <a:pPr>
                <a:defRPr/>
              </a:pPr>
              <a:t>‹#›</a:t>
            </a:fld>
            <a:endParaRPr lang="en-US" dirty="0"/>
          </a:p>
        </p:txBody>
      </p:sp>
      <p:sp>
        <p:nvSpPr>
          <p:cNvPr id="3" name="Footer Placeholder 4"/>
          <p:cNvSpPr>
            <a:spLocks noGrp="1"/>
          </p:cNvSpPr>
          <p:nvPr>
            <p:ph type="ftr" sz="quarter" idx="11"/>
          </p:nvPr>
        </p:nvSpPr>
        <p:spPr/>
        <p:txBody>
          <a:bodyPr/>
          <a:lstStyle>
            <a:lvl1pPr algn="ctr">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FE300698-2969-4512-86C9-421ABDF8A8B9}" type="slidenum">
              <a:rPr lang="en-US"/>
              <a:pPr>
                <a:defRPr/>
              </a:pPr>
              <a:t>‹#›</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Community Health- Public Payer Patient Access</a:t>
            </a: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7B7E84CA-F4AF-4FA4-AA76-25E53ACCA0E8}"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Rectangle 8"/>
          <p:cNvSpPr>
            <a:spLocks noGrp="1" noChangeArrowheads="1"/>
          </p:cNvSpPr>
          <p:nvPr>
            <p:ph type="sldNum" sz="quarter" idx="10"/>
          </p:nvPr>
        </p:nvSpPr>
        <p:spPr>
          <a:ln/>
        </p:spPr>
        <p:txBody>
          <a:bodyPr/>
          <a:lstStyle>
            <a:lvl1pPr>
              <a:defRPr/>
            </a:lvl1pPr>
          </a:lstStyle>
          <a:p>
            <a:pPr>
              <a:defRPr/>
            </a:pPr>
            <a:fld id="{98E43655-A8A1-421D-B24A-D5B921D15638}" type="slidenum">
              <a:rPr lang="en-US"/>
              <a:pPr>
                <a:defRPr/>
              </a:pPr>
              <a:t>‹#›</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a:t>Community Health- Public Payer Patient Access</a:t>
            </a: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26CE61CC-81BF-49DE-892A-C384E7EB9687}" type="slidenum">
              <a:rPr lang="en-US"/>
              <a:pPr>
                <a:defRPr/>
              </a:pPr>
              <a:t>‹#›</a:t>
            </a:fld>
            <a:endParaRPr lang="en-US" dirty="0"/>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latin typeface="Calibri"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FD0B2B7A-C64C-4CF2-850A-FE0825A2A5CE}" type="slidenum">
              <a:rPr lang="en-US"/>
              <a:pPr>
                <a:defRPr/>
              </a:pPr>
              <a:t>‹#›</a:t>
            </a:fld>
            <a:endParaRPr lang="en-US" dirty="0"/>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CC39F15B-4CA6-453A-AEBE-88622D3361AC}" type="slidenum">
              <a:rPr lang="en-US"/>
              <a:pPr>
                <a:defRPr/>
              </a:pPr>
              <a:t>‹#›</a:t>
            </a:fld>
            <a:endParaRPr lang="en-US" dirty="0"/>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A79CF402-C448-4630-BF16-AEC332142876}" type="slidenum">
              <a:rPr lang="en-US"/>
              <a:pPr>
                <a:defRPr/>
              </a:pPr>
              <a:t>‹#›</a:t>
            </a:fld>
            <a:endParaRPr lang="en-US" dirty="0"/>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FBD6705C-36BA-43EC-83E1-8E15B70B3837}" type="slidenum">
              <a:rPr lang="en-US"/>
              <a:pPr>
                <a:defRPr/>
              </a:pPr>
              <a:t>‹#›</a:t>
            </a:fld>
            <a:endParaRPr lang="en-US" dirty="0"/>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A1E3A018-4C92-41C8-8B3C-901A9FEF2068}" type="slidenum">
              <a:rPr lang="en-US"/>
              <a:pPr>
                <a:defRPr/>
              </a:pPr>
              <a:t>‹#›</a:t>
            </a:fld>
            <a:endParaRPr lang="en-US" dirty="0"/>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20777C04-8CA2-403C-A6E7-48ED56D2D670}" type="slidenum">
              <a:rPr lang="en-US"/>
              <a:pPr>
                <a:defRPr/>
              </a:pPr>
              <a:t>‹#›</a:t>
            </a:fld>
            <a:endParaRPr lang="en-US" dirty="0"/>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1BFCAF25-D415-4B5A-9B5B-82D0BE7D2EAB}" type="slidenum">
              <a:rPr lang="en-US"/>
              <a:pPr>
                <a:defRPr/>
              </a:pPr>
              <a:t>‹#›</a:t>
            </a:fld>
            <a:endParaRPr lang="en-US" dirty="0"/>
          </a:p>
        </p:txBody>
      </p:sp>
    </p:spTree>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E708EC5F-9FAD-47EC-9498-4D553E5AD54A}" type="slidenum">
              <a:rPr lang="en-US"/>
              <a:pPr>
                <a:defRPr/>
              </a:pPr>
              <a:t>‹#›</a:t>
            </a:fld>
            <a:endParaRPr lang="en-US" dirty="0"/>
          </a:p>
        </p:txBody>
      </p:sp>
    </p:spTree>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30BDEF8F-F2FB-46D5-B193-DDA01977F0C2}"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latin typeface="Calibri" pitchFamily="34" charset="0"/>
              </a:defRPr>
            </a:lvl1pPr>
          </a:lstStyle>
          <a:p>
            <a:pPr>
              <a:defRPr/>
            </a:pPr>
            <a:fld id="{5C1EA503-5FC9-4516-A4FB-C4A0F0AF7702}" type="slidenum">
              <a:rPr lang="en-US"/>
              <a:pPr>
                <a:defRPr/>
              </a:pPr>
              <a:t>‹#›</a:t>
            </a:fld>
            <a:endParaRPr lang="en-US" dirty="0"/>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DE121BC2-48B0-4415-B7FF-EC60DB44288D}" type="slidenum">
              <a:rPr lang="en-US"/>
              <a:pPr>
                <a:defRPr/>
              </a:pPr>
              <a:t>‹#›</a:t>
            </a:fld>
            <a:endParaRPr lang="en-US" dirty="0"/>
          </a:p>
        </p:txBody>
      </p:sp>
    </p:spTree>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2156F41B-57DA-4374-AB65-6CCA15C7A103}" type="slidenum">
              <a:rPr lang="en-US"/>
              <a:pPr>
                <a:defRPr/>
              </a:pPr>
              <a:t>‹#›</a:t>
            </a:fld>
            <a:endParaRPr lang="en-US" dirty="0"/>
          </a:p>
        </p:txBody>
      </p:sp>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latin typeface="Calibri"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9BC18A5D-350B-4194-A53F-CABF40B28171}" type="slidenum">
              <a:rPr lang="en-US"/>
              <a:pPr>
                <a:defRPr/>
              </a:pPr>
              <a:t>‹#›</a:t>
            </a:fld>
            <a:endParaRPr lang="en-US" dirty="0"/>
          </a:p>
        </p:txBody>
      </p:sp>
    </p:spTree>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4F994450-EFD4-41E5-8572-1D143E231F7A}" type="slidenum">
              <a:rPr lang="en-US"/>
              <a:pPr>
                <a:defRPr/>
              </a:pPr>
              <a:t>‹#›</a:t>
            </a:fld>
            <a:endParaRPr lang="en-US" dirty="0"/>
          </a:p>
        </p:txBody>
      </p:sp>
    </p:spTree>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54253E55-A761-4CFF-8D70-9370C666E82B}" type="slidenum">
              <a:rPr lang="en-US"/>
              <a:pPr>
                <a:defRPr/>
              </a:pPr>
              <a:t>‹#›</a:t>
            </a:fld>
            <a:endParaRPr lang="en-US" dirty="0"/>
          </a:p>
        </p:txBody>
      </p:sp>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DB9D4927-5F93-47CB-8F2C-47D7B5B9897C}" type="slidenum">
              <a:rPr lang="en-US"/>
              <a:pPr>
                <a:defRPr/>
              </a:pPr>
              <a:t>‹#›</a:t>
            </a:fld>
            <a:endParaRPr lang="en-US" dirty="0"/>
          </a:p>
        </p:txBody>
      </p:sp>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84CA8964-4692-41DC-A62E-64B80122A5D0}" type="slidenum">
              <a:rPr lang="en-US"/>
              <a:pPr>
                <a:defRPr/>
              </a:pPr>
              <a:t>‹#›</a:t>
            </a:fld>
            <a:endParaRPr lang="en-US" dirty="0"/>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83D6F224-E269-424D-A01A-AA663550E171}" type="slidenum">
              <a:rPr lang="en-US"/>
              <a:pPr>
                <a:defRPr/>
              </a:pPr>
              <a:t>‹#›</a:t>
            </a:fld>
            <a:endParaRPr lang="en-US" dirty="0"/>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6A213DF8-D810-4153-B178-63C213F3F073}"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latin typeface="Calibri" pitchFamily="34" charset="0"/>
              </a:defRPr>
            </a:lvl1pPr>
          </a:lstStyle>
          <a:p>
            <a:pPr>
              <a:defRPr/>
            </a:pPr>
            <a:fld id="{439958F7-0CF7-441F-B0AF-C0462F26CBD0}" type="slidenum">
              <a:rPr lang="en-US"/>
              <a:pPr>
                <a:defRPr/>
              </a:pPr>
              <a:t>‹#›</a:t>
            </a:fld>
            <a:endParaRPr lang="en-US" dirty="0"/>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02974D89-5FCC-48D0-B7C3-907ADE7F9262}" type="slidenum">
              <a:rPr lang="en-US"/>
              <a:pPr>
                <a:defRPr/>
              </a:pPr>
              <a:t>‹#›</a:t>
            </a:fld>
            <a:endParaRPr lang="en-US" dirty="0"/>
          </a:p>
        </p:txBody>
      </p:sp>
    </p:spTree>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1DB180EB-FEA5-46F1-8804-72B506E70762}" type="slidenum">
              <a:rPr lang="en-US"/>
              <a:pPr>
                <a:defRPr/>
              </a:pPr>
              <a:t>‹#›</a:t>
            </a:fld>
            <a:endParaRPr lang="en-US" dirty="0"/>
          </a:p>
        </p:txBody>
      </p:sp>
    </p:spTree>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C9F72AEA-F286-4C6F-A311-3829BD528672}" type="slidenum">
              <a:rPr lang="en-US"/>
              <a:pPr>
                <a:defRPr/>
              </a:pPr>
              <a:t>‹#›</a:t>
            </a:fld>
            <a:endParaRPr lang="en-US" dirty="0"/>
          </a:p>
        </p:txBody>
      </p:sp>
    </p:spTree>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B143155D-080D-4AFF-B407-2B79688E71C1}" type="slidenum">
              <a:rPr lang="en-US"/>
              <a:pPr>
                <a:defRPr/>
              </a:pPr>
              <a:t>‹#›</a:t>
            </a:fld>
            <a:endParaRPr lang="en-US" dirty="0"/>
          </a:p>
        </p:txBody>
      </p:sp>
    </p:spTree>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latin typeface="Calibri"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57E6C750-5A24-4CFC-9AF3-EFAFB109AACA}" type="slidenum">
              <a:rPr lang="en-US"/>
              <a:pPr>
                <a:defRPr/>
              </a:pPr>
              <a:t>‹#›</a:t>
            </a:fld>
            <a:endParaRPr lang="en-US" dirty="0"/>
          </a:p>
        </p:txBody>
      </p:sp>
    </p:spTree>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5DBDB527-C046-4B21-B418-3423D8FD86F3}" type="slidenum">
              <a:rPr lang="en-US"/>
              <a:pPr>
                <a:defRPr/>
              </a:pPr>
              <a:t>‹#›</a:t>
            </a:fld>
            <a:endParaRPr lang="en-US" dirty="0"/>
          </a:p>
        </p:txBody>
      </p:sp>
    </p:spTree>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7FF1D973-A4BF-4D51-A783-CA293484ABB6}" type="slidenum">
              <a:rPr lang="en-US"/>
              <a:pPr>
                <a:defRPr/>
              </a:pPr>
              <a:t>‹#›</a:t>
            </a:fld>
            <a:endParaRPr lang="en-US" dirty="0"/>
          </a:p>
        </p:txBody>
      </p:sp>
    </p:spTree>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14F9DE1E-9034-4078-812F-3CE699C46AD5}" type="slidenum">
              <a:rPr lang="en-US"/>
              <a:pPr>
                <a:defRPr/>
              </a:pPr>
              <a:t>‹#›</a:t>
            </a:fld>
            <a:endParaRPr lang="en-US" dirty="0"/>
          </a:p>
        </p:txBody>
      </p:sp>
    </p:spTree>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B664F3FF-AFB0-4C92-B017-02199E5BD67B}"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latin typeface="Calibri"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latin typeface="Calibri" pitchFamily="34" charset="0"/>
              </a:defRPr>
            </a:lvl1pPr>
          </a:lstStyle>
          <a:p>
            <a:pPr>
              <a:defRPr/>
            </a:pPr>
            <a:fld id="{C57B198D-265B-4E9F-9698-B809429788E1}" type="slidenum">
              <a:rPr lang="en-US"/>
              <a:pPr>
                <a:defRPr/>
              </a:pPr>
              <a:t>‹#›</a:t>
            </a:fld>
            <a:endParaRPr lang="en-US" dirty="0"/>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467F6118-2DA6-4626-ADA2-4BC1BBC7E8A9}" type="slidenum">
              <a:rPr lang="en-US"/>
              <a:pPr>
                <a:defRPr/>
              </a:pPr>
              <a:t>‹#›</a:t>
            </a:fld>
            <a:endParaRPr lang="en-US" dirty="0"/>
          </a:p>
        </p:txBody>
      </p:sp>
    </p:spTree>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Calibri"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625EA751-D366-49D1-BCAD-D66CC8538322}" type="slidenum">
              <a:rPr lang="en-US"/>
              <a:pPr>
                <a:defRPr/>
              </a:pPr>
              <a:t>‹#›</a:t>
            </a:fld>
            <a:endParaRPr lang="en-US" dirty="0"/>
          </a:p>
        </p:txBody>
      </p:sp>
    </p:spTree>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F7027EF4-3DE1-4156-B9DD-C84417BBC2AE}" type="slidenum">
              <a:rPr lang="en-US"/>
              <a:pPr>
                <a:defRPr/>
              </a:pPr>
              <a:t>‹#›</a:t>
            </a:fld>
            <a:endParaRPr lang="en-US" dirty="0"/>
          </a:p>
        </p:txBody>
      </p:sp>
    </p:spTree>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atin typeface="Calibri"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5C71BA52-8C2E-471C-9D1E-5AE298F8A54F}" type="slidenum">
              <a:rPr lang="en-US"/>
              <a:pPr>
                <a:defRPr/>
              </a:pPr>
              <a:t>‹#›</a:t>
            </a:fld>
            <a:endParaRPr lang="en-US" dirty="0"/>
          </a:p>
        </p:txBody>
      </p:sp>
    </p:spTree>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Tree>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Calibri"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069B3173-C6BE-47AC-9283-1F74DEA43345}" type="slidenum">
              <a:rPr lang="en-US"/>
              <a:pPr>
                <a:defRPr/>
              </a:pPr>
              <a:t>‹#›</a:t>
            </a:fld>
            <a:endParaRPr lang="en-US" dirty="0"/>
          </a:p>
        </p:txBody>
      </p:sp>
    </p:spTree>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43514630-DC45-4082-AF25-0C2565E0DE9A}" type="slidenum">
              <a:rPr lang="en-US"/>
              <a:pPr>
                <a:defRPr/>
              </a:pPr>
              <a:t>‹#›</a:t>
            </a:fld>
            <a:endParaRPr lang="en-US" dirty="0"/>
          </a:p>
        </p:txBody>
      </p:sp>
    </p:spTree>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latin typeface="Calibri"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5F8EB300-3CD3-4BBF-B91B-E58BB61C38C7}" type="slidenum">
              <a:rPr lang="en-US"/>
              <a:pPr>
                <a:defRPr/>
              </a:pPr>
              <a:t>‹#›</a:t>
            </a:fld>
            <a:endParaRPr lang="en-US" dirty="0"/>
          </a:p>
        </p:txBody>
      </p:sp>
    </p:spTree>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B8026A4F-A929-40BF-A33A-65337303FC45}" type="slidenum">
              <a:rPr lang="en-US"/>
              <a:pPr>
                <a:defRPr/>
              </a:pPr>
              <a:t>‹#›</a:t>
            </a:fld>
            <a:endParaRPr lang="en-US" dirty="0"/>
          </a:p>
        </p:txBody>
      </p:sp>
    </p:spTree>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dirty="0">
                <a:solidFill>
                  <a:prstClr val="black"/>
                </a:solidFill>
                <a:latin typeface="Calibri" pitchFamily="34" charset="0"/>
              </a:defRPr>
            </a:lvl1pPr>
          </a:lstStyle>
          <a:p>
            <a:pPr>
              <a:defRPr/>
            </a:pPr>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dirty="0" smtClean="0">
                <a:solidFill>
                  <a:prstClr val="black"/>
                </a:solidFill>
                <a:latin typeface="Calibri" pitchFamily="34" charset="0"/>
              </a:defRPr>
            </a:lvl1pPr>
          </a:lstStyle>
          <a:p>
            <a:pPr>
              <a:defRPr/>
            </a:pPr>
            <a:r>
              <a:rPr lang="en-US"/>
              <a:t>Community Health- Public Payer Patient Access</a:t>
            </a: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smtClean="0">
                <a:solidFill>
                  <a:prstClr val="black"/>
                </a:solidFill>
                <a:latin typeface="Calibri" pitchFamily="34" charset="0"/>
              </a:defRPr>
            </a:lvl1pPr>
          </a:lstStyle>
          <a:p>
            <a:pPr>
              <a:defRPr/>
            </a:pPr>
            <a:fld id="{5DBBFEF7-C135-4E23-99F9-115C43A0C24D}"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90.xml"/><Relationship Id="rId13" Type="http://schemas.openxmlformats.org/officeDocument/2006/relationships/theme" Target="../theme/theme10.xml"/><Relationship Id="rId3" Type="http://schemas.openxmlformats.org/officeDocument/2006/relationships/slideLayout" Target="../slideLayouts/slideLayout85.xml"/><Relationship Id="rId7" Type="http://schemas.openxmlformats.org/officeDocument/2006/relationships/slideLayout" Target="../slideLayouts/slideLayout89.xml"/><Relationship Id="rId12" Type="http://schemas.openxmlformats.org/officeDocument/2006/relationships/slideLayout" Target="../slideLayouts/slideLayout94.xml"/><Relationship Id="rId2" Type="http://schemas.openxmlformats.org/officeDocument/2006/relationships/slideLayout" Target="../slideLayouts/slideLayout84.xml"/><Relationship Id="rId1" Type="http://schemas.openxmlformats.org/officeDocument/2006/relationships/slideLayout" Target="../slideLayouts/slideLayout83.xml"/><Relationship Id="rId6" Type="http://schemas.openxmlformats.org/officeDocument/2006/relationships/slideLayout" Target="../slideLayouts/slideLayout88.xml"/><Relationship Id="rId11" Type="http://schemas.openxmlformats.org/officeDocument/2006/relationships/slideLayout" Target="../slideLayouts/slideLayout93.xml"/><Relationship Id="rId5" Type="http://schemas.openxmlformats.org/officeDocument/2006/relationships/slideLayout" Target="../slideLayouts/slideLayout87.xml"/><Relationship Id="rId10" Type="http://schemas.openxmlformats.org/officeDocument/2006/relationships/slideLayout" Target="../slideLayouts/slideLayout92.xml"/><Relationship Id="rId4" Type="http://schemas.openxmlformats.org/officeDocument/2006/relationships/slideLayout" Target="../slideLayouts/slideLayout86.xml"/><Relationship Id="rId9" Type="http://schemas.openxmlformats.org/officeDocument/2006/relationships/slideLayout" Target="../slideLayouts/slideLayout91.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02.xml"/><Relationship Id="rId13" Type="http://schemas.openxmlformats.org/officeDocument/2006/relationships/theme" Target="../theme/theme11.xml"/><Relationship Id="rId3" Type="http://schemas.openxmlformats.org/officeDocument/2006/relationships/slideLayout" Target="../slideLayouts/slideLayout97.xml"/><Relationship Id="rId7" Type="http://schemas.openxmlformats.org/officeDocument/2006/relationships/slideLayout" Target="../slideLayouts/slideLayout101.xml"/><Relationship Id="rId12" Type="http://schemas.openxmlformats.org/officeDocument/2006/relationships/slideLayout" Target="../slideLayouts/slideLayout106.xml"/><Relationship Id="rId2" Type="http://schemas.openxmlformats.org/officeDocument/2006/relationships/slideLayout" Target="../slideLayouts/slideLayout96.xml"/><Relationship Id="rId1" Type="http://schemas.openxmlformats.org/officeDocument/2006/relationships/slideLayout" Target="../slideLayouts/slideLayout95.xml"/><Relationship Id="rId6" Type="http://schemas.openxmlformats.org/officeDocument/2006/relationships/slideLayout" Target="../slideLayouts/slideLayout100.xml"/><Relationship Id="rId11" Type="http://schemas.openxmlformats.org/officeDocument/2006/relationships/slideLayout" Target="../slideLayouts/slideLayout105.xml"/><Relationship Id="rId5" Type="http://schemas.openxmlformats.org/officeDocument/2006/relationships/slideLayout" Target="../slideLayouts/slideLayout99.xml"/><Relationship Id="rId10" Type="http://schemas.openxmlformats.org/officeDocument/2006/relationships/slideLayout" Target="../slideLayouts/slideLayout104.xml"/><Relationship Id="rId4" Type="http://schemas.openxmlformats.org/officeDocument/2006/relationships/slideLayout" Target="../slideLayouts/slideLayout98.xml"/><Relationship Id="rId9" Type="http://schemas.openxmlformats.org/officeDocument/2006/relationships/slideLayout" Target="../slideLayouts/slideLayout103.xml"/></Relationships>
</file>

<file path=ppt/slideMasters/_rels/slideMaster1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109.xml"/><Relationship Id="rId7" Type="http://schemas.openxmlformats.org/officeDocument/2006/relationships/theme" Target="../theme/theme12.xml"/><Relationship Id="rId2" Type="http://schemas.openxmlformats.org/officeDocument/2006/relationships/slideLayout" Target="../slideLayouts/slideLayout108.xml"/><Relationship Id="rId1" Type="http://schemas.openxmlformats.org/officeDocument/2006/relationships/slideLayout" Target="../slideLayouts/slideLayout107.xml"/><Relationship Id="rId6" Type="http://schemas.openxmlformats.org/officeDocument/2006/relationships/slideLayout" Target="../slideLayouts/slideLayout112.xml"/><Relationship Id="rId5" Type="http://schemas.openxmlformats.org/officeDocument/2006/relationships/slideLayout" Target="../slideLayouts/slideLayout111.xml"/><Relationship Id="rId4" Type="http://schemas.openxmlformats.org/officeDocument/2006/relationships/slideLayout" Target="../slideLayouts/slideLayout110.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20.xml"/><Relationship Id="rId13" Type="http://schemas.openxmlformats.org/officeDocument/2006/relationships/image" Target="../media/image1.jpeg"/><Relationship Id="rId3" Type="http://schemas.openxmlformats.org/officeDocument/2006/relationships/slideLayout" Target="../slideLayouts/slideLayout115.xml"/><Relationship Id="rId7" Type="http://schemas.openxmlformats.org/officeDocument/2006/relationships/slideLayout" Target="../slideLayouts/slideLayout119.xml"/><Relationship Id="rId12" Type="http://schemas.openxmlformats.org/officeDocument/2006/relationships/theme" Target="../theme/theme13.xml"/><Relationship Id="rId2" Type="http://schemas.openxmlformats.org/officeDocument/2006/relationships/slideLayout" Target="../slideLayouts/slideLayout114.xml"/><Relationship Id="rId1" Type="http://schemas.openxmlformats.org/officeDocument/2006/relationships/slideLayout" Target="../slideLayouts/slideLayout113.xml"/><Relationship Id="rId6" Type="http://schemas.openxmlformats.org/officeDocument/2006/relationships/slideLayout" Target="../slideLayouts/slideLayout118.xml"/><Relationship Id="rId11" Type="http://schemas.openxmlformats.org/officeDocument/2006/relationships/slideLayout" Target="../slideLayouts/slideLayout123.xml"/><Relationship Id="rId5" Type="http://schemas.openxmlformats.org/officeDocument/2006/relationships/slideLayout" Target="../slideLayouts/slideLayout117.xml"/><Relationship Id="rId10" Type="http://schemas.openxmlformats.org/officeDocument/2006/relationships/slideLayout" Target="../slideLayouts/slideLayout122.xml"/><Relationship Id="rId4" Type="http://schemas.openxmlformats.org/officeDocument/2006/relationships/slideLayout" Target="../slideLayouts/slideLayout116.xml"/><Relationship Id="rId9" Type="http://schemas.openxmlformats.org/officeDocument/2006/relationships/slideLayout" Target="../slideLayouts/slideLayout121.xml"/></Relationships>
</file>

<file path=ppt/slideMasters/_rels/slideMaster14.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126.xml"/><Relationship Id="rId7" Type="http://schemas.openxmlformats.org/officeDocument/2006/relationships/theme" Target="../theme/theme14.xml"/><Relationship Id="rId2" Type="http://schemas.openxmlformats.org/officeDocument/2006/relationships/slideLayout" Target="../slideLayouts/slideLayout125.xml"/><Relationship Id="rId1" Type="http://schemas.openxmlformats.org/officeDocument/2006/relationships/slideLayout" Target="../slideLayouts/slideLayout124.xml"/><Relationship Id="rId6" Type="http://schemas.openxmlformats.org/officeDocument/2006/relationships/slideLayout" Target="../slideLayouts/slideLayout129.xml"/><Relationship Id="rId5" Type="http://schemas.openxmlformats.org/officeDocument/2006/relationships/slideLayout" Target="../slideLayouts/slideLayout128.xml"/><Relationship Id="rId4" Type="http://schemas.openxmlformats.org/officeDocument/2006/relationships/slideLayout" Target="../slideLayouts/slideLayout127.xml"/></Relationships>
</file>

<file path=ppt/slideMasters/_rels/slideMaster15.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132.xml"/><Relationship Id="rId7" Type="http://schemas.openxmlformats.org/officeDocument/2006/relationships/theme" Target="../theme/theme15.xml"/><Relationship Id="rId2" Type="http://schemas.openxmlformats.org/officeDocument/2006/relationships/slideLayout" Target="../slideLayouts/slideLayout131.xml"/><Relationship Id="rId1" Type="http://schemas.openxmlformats.org/officeDocument/2006/relationships/slideLayout" Target="../slideLayouts/slideLayout130.xml"/><Relationship Id="rId6" Type="http://schemas.openxmlformats.org/officeDocument/2006/relationships/slideLayout" Target="../slideLayouts/slideLayout135.xml"/><Relationship Id="rId5" Type="http://schemas.openxmlformats.org/officeDocument/2006/relationships/slideLayout" Target="../slideLayouts/slideLayout134.xml"/><Relationship Id="rId4" Type="http://schemas.openxmlformats.org/officeDocument/2006/relationships/slideLayout" Target="../slideLayouts/slideLayout133.xml"/></Relationships>
</file>

<file path=ppt/slideMasters/_rels/slideMaster16.xml.rels><?xml version="1.0" encoding="UTF-8" standalone="yes"?>
<Relationships xmlns="http://schemas.openxmlformats.org/package/2006/relationships"><Relationship Id="rId8" Type="http://schemas.openxmlformats.org/officeDocument/2006/relationships/slideLayout" Target="../slideLayouts/slideLayout143.xml"/><Relationship Id="rId13" Type="http://schemas.openxmlformats.org/officeDocument/2006/relationships/theme" Target="../theme/theme16.xml"/><Relationship Id="rId3" Type="http://schemas.openxmlformats.org/officeDocument/2006/relationships/slideLayout" Target="../slideLayouts/slideLayout138.xml"/><Relationship Id="rId7" Type="http://schemas.openxmlformats.org/officeDocument/2006/relationships/slideLayout" Target="../slideLayouts/slideLayout142.xml"/><Relationship Id="rId12" Type="http://schemas.openxmlformats.org/officeDocument/2006/relationships/slideLayout" Target="../slideLayouts/slideLayout147.xml"/><Relationship Id="rId2" Type="http://schemas.openxmlformats.org/officeDocument/2006/relationships/slideLayout" Target="../slideLayouts/slideLayout137.xml"/><Relationship Id="rId1" Type="http://schemas.openxmlformats.org/officeDocument/2006/relationships/slideLayout" Target="../slideLayouts/slideLayout136.xml"/><Relationship Id="rId6" Type="http://schemas.openxmlformats.org/officeDocument/2006/relationships/slideLayout" Target="../slideLayouts/slideLayout141.xml"/><Relationship Id="rId11" Type="http://schemas.openxmlformats.org/officeDocument/2006/relationships/slideLayout" Target="../slideLayouts/slideLayout146.xml"/><Relationship Id="rId5" Type="http://schemas.openxmlformats.org/officeDocument/2006/relationships/slideLayout" Target="../slideLayouts/slideLayout140.xml"/><Relationship Id="rId10" Type="http://schemas.openxmlformats.org/officeDocument/2006/relationships/slideLayout" Target="../slideLayouts/slideLayout145.xml"/><Relationship Id="rId4" Type="http://schemas.openxmlformats.org/officeDocument/2006/relationships/slideLayout" Target="../slideLayouts/slideLayout139.xml"/><Relationship Id="rId9" Type="http://schemas.openxmlformats.org/officeDocument/2006/relationships/slideLayout" Target="../slideLayouts/slideLayout144.xml"/></Relationships>
</file>

<file path=ppt/slideMasters/_rels/slideMaster17.xml.rels><?xml version="1.0" encoding="UTF-8" standalone="yes"?>
<Relationships xmlns="http://schemas.openxmlformats.org/package/2006/relationships"><Relationship Id="rId8" Type="http://schemas.openxmlformats.org/officeDocument/2006/relationships/slideLayout" Target="../slideLayouts/slideLayout155.xml"/><Relationship Id="rId13" Type="http://schemas.openxmlformats.org/officeDocument/2006/relationships/image" Target="../media/image1.jpeg"/><Relationship Id="rId3" Type="http://schemas.openxmlformats.org/officeDocument/2006/relationships/slideLayout" Target="../slideLayouts/slideLayout150.xml"/><Relationship Id="rId7" Type="http://schemas.openxmlformats.org/officeDocument/2006/relationships/slideLayout" Target="../slideLayouts/slideLayout154.xml"/><Relationship Id="rId12" Type="http://schemas.openxmlformats.org/officeDocument/2006/relationships/theme" Target="../theme/theme17.xml"/><Relationship Id="rId2" Type="http://schemas.openxmlformats.org/officeDocument/2006/relationships/slideLayout" Target="../slideLayouts/slideLayout149.xml"/><Relationship Id="rId1" Type="http://schemas.openxmlformats.org/officeDocument/2006/relationships/slideLayout" Target="../slideLayouts/slideLayout148.xml"/><Relationship Id="rId6" Type="http://schemas.openxmlformats.org/officeDocument/2006/relationships/slideLayout" Target="../slideLayouts/slideLayout153.xml"/><Relationship Id="rId11" Type="http://schemas.openxmlformats.org/officeDocument/2006/relationships/slideLayout" Target="../slideLayouts/slideLayout158.xml"/><Relationship Id="rId5" Type="http://schemas.openxmlformats.org/officeDocument/2006/relationships/slideLayout" Target="../slideLayouts/slideLayout152.xml"/><Relationship Id="rId10" Type="http://schemas.openxmlformats.org/officeDocument/2006/relationships/slideLayout" Target="../slideLayouts/slideLayout157.xml"/><Relationship Id="rId4" Type="http://schemas.openxmlformats.org/officeDocument/2006/relationships/slideLayout" Target="../slideLayouts/slideLayout151.xml"/><Relationship Id="rId9" Type="http://schemas.openxmlformats.org/officeDocument/2006/relationships/slideLayout" Target="../slideLayouts/slideLayout156.xml"/></Relationships>
</file>

<file path=ppt/slideMasters/_rels/slideMaster18.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161.xml"/><Relationship Id="rId7" Type="http://schemas.openxmlformats.org/officeDocument/2006/relationships/theme" Target="../theme/theme18.xml"/><Relationship Id="rId2" Type="http://schemas.openxmlformats.org/officeDocument/2006/relationships/slideLayout" Target="../slideLayouts/slideLayout160.xml"/><Relationship Id="rId1" Type="http://schemas.openxmlformats.org/officeDocument/2006/relationships/slideLayout" Target="../slideLayouts/slideLayout159.xml"/><Relationship Id="rId6" Type="http://schemas.openxmlformats.org/officeDocument/2006/relationships/slideLayout" Target="../slideLayouts/slideLayout164.xml"/><Relationship Id="rId5" Type="http://schemas.openxmlformats.org/officeDocument/2006/relationships/slideLayout" Target="../slideLayouts/slideLayout163.xml"/><Relationship Id="rId4" Type="http://schemas.openxmlformats.org/officeDocument/2006/relationships/slideLayout" Target="../slideLayouts/slideLayout162.xml"/></Relationships>
</file>

<file path=ppt/slideMasters/_rels/slideMaster19.xml.rels><?xml version="1.0" encoding="UTF-8" standalone="yes"?>
<Relationships xmlns="http://schemas.openxmlformats.org/package/2006/relationships"><Relationship Id="rId8" Type="http://schemas.openxmlformats.org/officeDocument/2006/relationships/slideLayout" Target="../slideLayouts/slideLayout172.xml"/><Relationship Id="rId13" Type="http://schemas.openxmlformats.org/officeDocument/2006/relationships/theme" Target="../theme/theme19.xml"/><Relationship Id="rId3" Type="http://schemas.openxmlformats.org/officeDocument/2006/relationships/slideLayout" Target="../slideLayouts/slideLayout167.xml"/><Relationship Id="rId7" Type="http://schemas.openxmlformats.org/officeDocument/2006/relationships/slideLayout" Target="../slideLayouts/slideLayout171.xml"/><Relationship Id="rId12" Type="http://schemas.openxmlformats.org/officeDocument/2006/relationships/slideLayout" Target="../slideLayouts/slideLayout176.xml"/><Relationship Id="rId2" Type="http://schemas.openxmlformats.org/officeDocument/2006/relationships/slideLayout" Target="../slideLayouts/slideLayout166.xml"/><Relationship Id="rId1" Type="http://schemas.openxmlformats.org/officeDocument/2006/relationships/slideLayout" Target="../slideLayouts/slideLayout165.xml"/><Relationship Id="rId6" Type="http://schemas.openxmlformats.org/officeDocument/2006/relationships/slideLayout" Target="../slideLayouts/slideLayout170.xml"/><Relationship Id="rId11" Type="http://schemas.openxmlformats.org/officeDocument/2006/relationships/slideLayout" Target="../slideLayouts/slideLayout175.xml"/><Relationship Id="rId5" Type="http://schemas.openxmlformats.org/officeDocument/2006/relationships/slideLayout" Target="../slideLayouts/slideLayout169.xml"/><Relationship Id="rId10" Type="http://schemas.openxmlformats.org/officeDocument/2006/relationships/slideLayout" Target="../slideLayouts/slideLayout174.xml"/><Relationship Id="rId4" Type="http://schemas.openxmlformats.org/officeDocument/2006/relationships/slideLayout" Target="../slideLayouts/slideLayout168.xml"/><Relationship Id="rId9" Type="http://schemas.openxmlformats.org/officeDocument/2006/relationships/slideLayout" Target="../slideLayouts/slideLayout173.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13" Type="http://schemas.openxmlformats.org/officeDocument/2006/relationships/theme" Target="../theme/theme2.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slideLayout" Target="../slideLayouts/slideLayout18.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_rels/slideMaster20.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179.xml"/><Relationship Id="rId7" Type="http://schemas.openxmlformats.org/officeDocument/2006/relationships/theme" Target="../theme/theme20.xml"/><Relationship Id="rId2" Type="http://schemas.openxmlformats.org/officeDocument/2006/relationships/slideLayout" Target="../slideLayouts/slideLayout178.xml"/><Relationship Id="rId1" Type="http://schemas.openxmlformats.org/officeDocument/2006/relationships/slideLayout" Target="../slideLayouts/slideLayout177.xml"/><Relationship Id="rId6" Type="http://schemas.openxmlformats.org/officeDocument/2006/relationships/slideLayout" Target="../slideLayouts/slideLayout182.xml"/><Relationship Id="rId5" Type="http://schemas.openxmlformats.org/officeDocument/2006/relationships/slideLayout" Target="../slideLayouts/slideLayout181.xml"/><Relationship Id="rId4" Type="http://schemas.openxmlformats.org/officeDocument/2006/relationships/slideLayout" Target="../slideLayouts/slideLayout180.xml"/></Relationships>
</file>

<file path=ppt/slideMasters/_rels/slideMaster2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185.xml"/><Relationship Id="rId7" Type="http://schemas.openxmlformats.org/officeDocument/2006/relationships/theme" Target="../theme/theme21.xml"/><Relationship Id="rId2" Type="http://schemas.openxmlformats.org/officeDocument/2006/relationships/slideLayout" Target="../slideLayouts/slideLayout184.xml"/><Relationship Id="rId1" Type="http://schemas.openxmlformats.org/officeDocument/2006/relationships/slideLayout" Target="../slideLayouts/slideLayout183.xml"/><Relationship Id="rId6" Type="http://schemas.openxmlformats.org/officeDocument/2006/relationships/slideLayout" Target="../slideLayouts/slideLayout188.xml"/><Relationship Id="rId5" Type="http://schemas.openxmlformats.org/officeDocument/2006/relationships/slideLayout" Target="../slideLayouts/slideLayout187.xml"/><Relationship Id="rId4" Type="http://schemas.openxmlformats.org/officeDocument/2006/relationships/slideLayout" Target="../slideLayouts/slideLayout186.xml"/></Relationships>
</file>

<file path=ppt/slideMasters/_rels/slideMaster22.xml.rels><?xml version="1.0" encoding="UTF-8" standalone="yes"?>
<Relationships xmlns="http://schemas.openxmlformats.org/package/2006/relationships"><Relationship Id="rId8" Type="http://schemas.openxmlformats.org/officeDocument/2006/relationships/slideLayout" Target="../slideLayouts/slideLayout196.xml"/><Relationship Id="rId13" Type="http://schemas.openxmlformats.org/officeDocument/2006/relationships/image" Target="../media/image1.jpeg"/><Relationship Id="rId3" Type="http://schemas.openxmlformats.org/officeDocument/2006/relationships/slideLayout" Target="../slideLayouts/slideLayout191.xml"/><Relationship Id="rId7" Type="http://schemas.openxmlformats.org/officeDocument/2006/relationships/slideLayout" Target="../slideLayouts/slideLayout195.xml"/><Relationship Id="rId12" Type="http://schemas.openxmlformats.org/officeDocument/2006/relationships/theme" Target="../theme/theme22.xml"/><Relationship Id="rId2" Type="http://schemas.openxmlformats.org/officeDocument/2006/relationships/slideLayout" Target="../slideLayouts/slideLayout190.xml"/><Relationship Id="rId1" Type="http://schemas.openxmlformats.org/officeDocument/2006/relationships/slideLayout" Target="../slideLayouts/slideLayout189.xml"/><Relationship Id="rId6" Type="http://schemas.openxmlformats.org/officeDocument/2006/relationships/slideLayout" Target="../slideLayouts/slideLayout194.xml"/><Relationship Id="rId11" Type="http://schemas.openxmlformats.org/officeDocument/2006/relationships/slideLayout" Target="../slideLayouts/slideLayout199.xml"/><Relationship Id="rId5" Type="http://schemas.openxmlformats.org/officeDocument/2006/relationships/slideLayout" Target="../slideLayouts/slideLayout193.xml"/><Relationship Id="rId10" Type="http://schemas.openxmlformats.org/officeDocument/2006/relationships/slideLayout" Target="../slideLayouts/slideLayout198.xml"/><Relationship Id="rId4" Type="http://schemas.openxmlformats.org/officeDocument/2006/relationships/slideLayout" Target="../slideLayouts/slideLayout192.xml"/><Relationship Id="rId9" Type="http://schemas.openxmlformats.org/officeDocument/2006/relationships/slideLayout" Target="../slideLayouts/slideLayout197.xml"/></Relationships>
</file>

<file path=ppt/slideMasters/_rels/slideMaster23.xml.rels><?xml version="1.0" encoding="UTF-8" standalone="yes"?>
<Relationships xmlns="http://schemas.openxmlformats.org/package/2006/relationships"><Relationship Id="rId8" Type="http://schemas.openxmlformats.org/officeDocument/2006/relationships/slideLayout" Target="../slideLayouts/slideLayout207.xml"/><Relationship Id="rId13" Type="http://schemas.openxmlformats.org/officeDocument/2006/relationships/theme" Target="../theme/theme23.xml"/><Relationship Id="rId3" Type="http://schemas.openxmlformats.org/officeDocument/2006/relationships/slideLayout" Target="../slideLayouts/slideLayout202.xml"/><Relationship Id="rId7" Type="http://schemas.openxmlformats.org/officeDocument/2006/relationships/slideLayout" Target="../slideLayouts/slideLayout206.xml"/><Relationship Id="rId12" Type="http://schemas.openxmlformats.org/officeDocument/2006/relationships/slideLayout" Target="../slideLayouts/slideLayout211.xml"/><Relationship Id="rId2" Type="http://schemas.openxmlformats.org/officeDocument/2006/relationships/slideLayout" Target="../slideLayouts/slideLayout201.xml"/><Relationship Id="rId1" Type="http://schemas.openxmlformats.org/officeDocument/2006/relationships/slideLayout" Target="../slideLayouts/slideLayout200.xml"/><Relationship Id="rId6" Type="http://schemas.openxmlformats.org/officeDocument/2006/relationships/slideLayout" Target="../slideLayouts/slideLayout205.xml"/><Relationship Id="rId11" Type="http://schemas.openxmlformats.org/officeDocument/2006/relationships/slideLayout" Target="../slideLayouts/slideLayout210.xml"/><Relationship Id="rId5" Type="http://schemas.openxmlformats.org/officeDocument/2006/relationships/slideLayout" Target="../slideLayouts/slideLayout204.xml"/><Relationship Id="rId10" Type="http://schemas.openxmlformats.org/officeDocument/2006/relationships/slideLayout" Target="../slideLayouts/slideLayout209.xml"/><Relationship Id="rId4" Type="http://schemas.openxmlformats.org/officeDocument/2006/relationships/slideLayout" Target="../slideLayouts/slideLayout203.xml"/><Relationship Id="rId9" Type="http://schemas.openxmlformats.org/officeDocument/2006/relationships/slideLayout" Target="../slideLayouts/slideLayout208.xml"/></Relationships>
</file>

<file path=ppt/slideMasters/_rels/slideMaster24.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214.xml"/><Relationship Id="rId7" Type="http://schemas.openxmlformats.org/officeDocument/2006/relationships/theme" Target="../theme/theme24.xml"/><Relationship Id="rId2" Type="http://schemas.openxmlformats.org/officeDocument/2006/relationships/slideLayout" Target="../slideLayouts/slideLayout213.xml"/><Relationship Id="rId1" Type="http://schemas.openxmlformats.org/officeDocument/2006/relationships/slideLayout" Target="../slideLayouts/slideLayout212.xml"/><Relationship Id="rId6" Type="http://schemas.openxmlformats.org/officeDocument/2006/relationships/slideLayout" Target="../slideLayouts/slideLayout217.xml"/><Relationship Id="rId5" Type="http://schemas.openxmlformats.org/officeDocument/2006/relationships/slideLayout" Target="../slideLayouts/slideLayout216.xml"/><Relationship Id="rId4" Type="http://schemas.openxmlformats.org/officeDocument/2006/relationships/slideLayout" Target="../slideLayouts/slideLayout215.xml"/></Relationships>
</file>

<file path=ppt/slideMasters/_rels/slideMaster25.xml.rels><?xml version="1.0" encoding="UTF-8" standalone="yes"?>
<Relationships xmlns="http://schemas.openxmlformats.org/package/2006/relationships"><Relationship Id="rId8" Type="http://schemas.openxmlformats.org/officeDocument/2006/relationships/slideLayout" Target="../slideLayouts/slideLayout225.xml"/><Relationship Id="rId13" Type="http://schemas.openxmlformats.org/officeDocument/2006/relationships/theme" Target="../theme/theme25.xml"/><Relationship Id="rId3" Type="http://schemas.openxmlformats.org/officeDocument/2006/relationships/slideLayout" Target="../slideLayouts/slideLayout220.xml"/><Relationship Id="rId7" Type="http://schemas.openxmlformats.org/officeDocument/2006/relationships/slideLayout" Target="../slideLayouts/slideLayout224.xml"/><Relationship Id="rId12" Type="http://schemas.openxmlformats.org/officeDocument/2006/relationships/slideLayout" Target="../slideLayouts/slideLayout229.xml"/><Relationship Id="rId2" Type="http://schemas.openxmlformats.org/officeDocument/2006/relationships/slideLayout" Target="../slideLayouts/slideLayout219.xml"/><Relationship Id="rId1" Type="http://schemas.openxmlformats.org/officeDocument/2006/relationships/slideLayout" Target="../slideLayouts/slideLayout218.xml"/><Relationship Id="rId6" Type="http://schemas.openxmlformats.org/officeDocument/2006/relationships/slideLayout" Target="../slideLayouts/slideLayout223.xml"/><Relationship Id="rId11" Type="http://schemas.openxmlformats.org/officeDocument/2006/relationships/slideLayout" Target="../slideLayouts/slideLayout228.xml"/><Relationship Id="rId5" Type="http://schemas.openxmlformats.org/officeDocument/2006/relationships/slideLayout" Target="../slideLayouts/slideLayout222.xml"/><Relationship Id="rId10" Type="http://schemas.openxmlformats.org/officeDocument/2006/relationships/slideLayout" Target="../slideLayouts/slideLayout227.xml"/><Relationship Id="rId4" Type="http://schemas.openxmlformats.org/officeDocument/2006/relationships/slideLayout" Target="../slideLayouts/slideLayout221.xml"/><Relationship Id="rId9" Type="http://schemas.openxmlformats.org/officeDocument/2006/relationships/slideLayout" Target="../slideLayouts/slideLayout226.xml"/></Relationships>
</file>

<file path=ppt/slideMasters/_rels/slideMaster26.xml.rels><?xml version="1.0" encoding="UTF-8" standalone="yes"?>
<Relationships xmlns="http://schemas.openxmlformats.org/package/2006/relationships"><Relationship Id="rId8" Type="http://schemas.openxmlformats.org/officeDocument/2006/relationships/slideLayout" Target="../slideLayouts/slideLayout237.xml"/><Relationship Id="rId13" Type="http://schemas.openxmlformats.org/officeDocument/2006/relationships/theme" Target="../theme/theme26.xml"/><Relationship Id="rId3" Type="http://schemas.openxmlformats.org/officeDocument/2006/relationships/slideLayout" Target="../slideLayouts/slideLayout232.xml"/><Relationship Id="rId7" Type="http://schemas.openxmlformats.org/officeDocument/2006/relationships/slideLayout" Target="../slideLayouts/slideLayout236.xml"/><Relationship Id="rId12" Type="http://schemas.openxmlformats.org/officeDocument/2006/relationships/slideLayout" Target="../slideLayouts/slideLayout241.xml"/><Relationship Id="rId2" Type="http://schemas.openxmlformats.org/officeDocument/2006/relationships/slideLayout" Target="../slideLayouts/slideLayout231.xml"/><Relationship Id="rId1" Type="http://schemas.openxmlformats.org/officeDocument/2006/relationships/slideLayout" Target="../slideLayouts/slideLayout230.xml"/><Relationship Id="rId6" Type="http://schemas.openxmlformats.org/officeDocument/2006/relationships/slideLayout" Target="../slideLayouts/slideLayout235.xml"/><Relationship Id="rId11" Type="http://schemas.openxmlformats.org/officeDocument/2006/relationships/slideLayout" Target="../slideLayouts/slideLayout240.xml"/><Relationship Id="rId5" Type="http://schemas.openxmlformats.org/officeDocument/2006/relationships/slideLayout" Target="../slideLayouts/slideLayout234.xml"/><Relationship Id="rId10" Type="http://schemas.openxmlformats.org/officeDocument/2006/relationships/slideLayout" Target="../slideLayouts/slideLayout239.xml"/><Relationship Id="rId4" Type="http://schemas.openxmlformats.org/officeDocument/2006/relationships/slideLayout" Target="../slideLayouts/slideLayout233.xml"/><Relationship Id="rId9" Type="http://schemas.openxmlformats.org/officeDocument/2006/relationships/slideLayout" Target="../slideLayouts/slideLayout238.xml"/><Relationship Id="rId14" Type="http://schemas.openxmlformats.org/officeDocument/2006/relationships/image" Target="../media/image3.jpeg"/></Relationships>
</file>

<file path=ppt/slideMasters/_rels/slideMaster27.xml.rels><?xml version="1.0" encoding="UTF-8" standalone="yes"?>
<Relationships xmlns="http://schemas.openxmlformats.org/package/2006/relationships"><Relationship Id="rId8" Type="http://schemas.openxmlformats.org/officeDocument/2006/relationships/slideLayout" Target="../slideLayouts/slideLayout249.xml"/><Relationship Id="rId13" Type="http://schemas.openxmlformats.org/officeDocument/2006/relationships/theme" Target="../theme/theme27.xml"/><Relationship Id="rId3" Type="http://schemas.openxmlformats.org/officeDocument/2006/relationships/slideLayout" Target="../slideLayouts/slideLayout244.xml"/><Relationship Id="rId7" Type="http://schemas.openxmlformats.org/officeDocument/2006/relationships/slideLayout" Target="../slideLayouts/slideLayout248.xml"/><Relationship Id="rId12" Type="http://schemas.openxmlformats.org/officeDocument/2006/relationships/slideLayout" Target="../slideLayouts/slideLayout253.xml"/><Relationship Id="rId2" Type="http://schemas.openxmlformats.org/officeDocument/2006/relationships/slideLayout" Target="../slideLayouts/slideLayout243.xml"/><Relationship Id="rId1" Type="http://schemas.openxmlformats.org/officeDocument/2006/relationships/slideLayout" Target="../slideLayouts/slideLayout242.xml"/><Relationship Id="rId6" Type="http://schemas.openxmlformats.org/officeDocument/2006/relationships/slideLayout" Target="../slideLayouts/slideLayout247.xml"/><Relationship Id="rId11" Type="http://schemas.openxmlformats.org/officeDocument/2006/relationships/slideLayout" Target="../slideLayouts/slideLayout252.xml"/><Relationship Id="rId5" Type="http://schemas.openxmlformats.org/officeDocument/2006/relationships/slideLayout" Target="../slideLayouts/slideLayout246.xml"/><Relationship Id="rId10" Type="http://schemas.openxmlformats.org/officeDocument/2006/relationships/slideLayout" Target="../slideLayouts/slideLayout251.xml"/><Relationship Id="rId4" Type="http://schemas.openxmlformats.org/officeDocument/2006/relationships/slideLayout" Target="../slideLayouts/slideLayout245.xml"/><Relationship Id="rId9" Type="http://schemas.openxmlformats.org/officeDocument/2006/relationships/slideLayout" Target="../slideLayouts/slideLayout250.xml"/></Relationships>
</file>

<file path=ppt/slideMasters/_rels/slideMaster28.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256.xml"/><Relationship Id="rId7" Type="http://schemas.openxmlformats.org/officeDocument/2006/relationships/theme" Target="../theme/theme28.xml"/><Relationship Id="rId2" Type="http://schemas.openxmlformats.org/officeDocument/2006/relationships/slideLayout" Target="../slideLayouts/slideLayout255.xml"/><Relationship Id="rId1" Type="http://schemas.openxmlformats.org/officeDocument/2006/relationships/slideLayout" Target="../slideLayouts/slideLayout254.xml"/><Relationship Id="rId6" Type="http://schemas.openxmlformats.org/officeDocument/2006/relationships/slideLayout" Target="../slideLayouts/slideLayout259.xml"/><Relationship Id="rId5" Type="http://schemas.openxmlformats.org/officeDocument/2006/relationships/slideLayout" Target="../slideLayouts/slideLayout258.xml"/><Relationship Id="rId4" Type="http://schemas.openxmlformats.org/officeDocument/2006/relationships/slideLayout" Target="../slideLayouts/slideLayout257.xml"/></Relationships>
</file>

<file path=ppt/slideMasters/_rels/slideMaster29.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262.xml"/><Relationship Id="rId7" Type="http://schemas.openxmlformats.org/officeDocument/2006/relationships/theme" Target="../theme/theme29.xml"/><Relationship Id="rId2" Type="http://schemas.openxmlformats.org/officeDocument/2006/relationships/slideLayout" Target="../slideLayouts/slideLayout261.xml"/><Relationship Id="rId1" Type="http://schemas.openxmlformats.org/officeDocument/2006/relationships/slideLayout" Target="../slideLayouts/slideLayout260.xml"/><Relationship Id="rId6" Type="http://schemas.openxmlformats.org/officeDocument/2006/relationships/slideLayout" Target="../slideLayouts/slideLayout265.xml"/><Relationship Id="rId5" Type="http://schemas.openxmlformats.org/officeDocument/2006/relationships/slideLayout" Target="../slideLayouts/slideLayout264.xml"/><Relationship Id="rId4" Type="http://schemas.openxmlformats.org/officeDocument/2006/relationships/slideLayout" Target="../slideLayouts/slideLayout26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theme" Target="../theme/theme3.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slideLayout" Target="../slideLayouts/slideLayout30.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30.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268.xml"/><Relationship Id="rId7" Type="http://schemas.openxmlformats.org/officeDocument/2006/relationships/theme" Target="../theme/theme30.xml"/><Relationship Id="rId2" Type="http://schemas.openxmlformats.org/officeDocument/2006/relationships/slideLayout" Target="../slideLayouts/slideLayout267.xml"/><Relationship Id="rId1" Type="http://schemas.openxmlformats.org/officeDocument/2006/relationships/slideLayout" Target="../slideLayouts/slideLayout266.xml"/><Relationship Id="rId6" Type="http://schemas.openxmlformats.org/officeDocument/2006/relationships/slideLayout" Target="../slideLayouts/slideLayout271.xml"/><Relationship Id="rId5" Type="http://schemas.openxmlformats.org/officeDocument/2006/relationships/slideLayout" Target="../slideLayouts/slideLayout270.xml"/><Relationship Id="rId4" Type="http://schemas.openxmlformats.org/officeDocument/2006/relationships/slideLayout" Target="../slideLayouts/slideLayout269.xml"/></Relationships>
</file>

<file path=ppt/slideMasters/_rels/slideMaster3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274.xml"/><Relationship Id="rId7" Type="http://schemas.openxmlformats.org/officeDocument/2006/relationships/theme" Target="../theme/theme31.xml"/><Relationship Id="rId2" Type="http://schemas.openxmlformats.org/officeDocument/2006/relationships/slideLayout" Target="../slideLayouts/slideLayout273.xml"/><Relationship Id="rId1" Type="http://schemas.openxmlformats.org/officeDocument/2006/relationships/slideLayout" Target="../slideLayouts/slideLayout272.xml"/><Relationship Id="rId6" Type="http://schemas.openxmlformats.org/officeDocument/2006/relationships/slideLayout" Target="../slideLayouts/slideLayout277.xml"/><Relationship Id="rId5" Type="http://schemas.openxmlformats.org/officeDocument/2006/relationships/slideLayout" Target="../slideLayouts/slideLayout276.xml"/><Relationship Id="rId4" Type="http://schemas.openxmlformats.org/officeDocument/2006/relationships/slideLayout" Target="../slideLayouts/slideLayout275.xml"/></Relationships>
</file>

<file path=ppt/slideMasters/_rels/slideMaster3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280.xml"/><Relationship Id="rId7" Type="http://schemas.openxmlformats.org/officeDocument/2006/relationships/theme" Target="../theme/theme32.xml"/><Relationship Id="rId2" Type="http://schemas.openxmlformats.org/officeDocument/2006/relationships/slideLayout" Target="../slideLayouts/slideLayout279.xml"/><Relationship Id="rId1" Type="http://schemas.openxmlformats.org/officeDocument/2006/relationships/slideLayout" Target="../slideLayouts/slideLayout278.xml"/><Relationship Id="rId6" Type="http://schemas.openxmlformats.org/officeDocument/2006/relationships/slideLayout" Target="../slideLayouts/slideLayout283.xml"/><Relationship Id="rId5" Type="http://schemas.openxmlformats.org/officeDocument/2006/relationships/slideLayout" Target="../slideLayouts/slideLayout282.xml"/><Relationship Id="rId4" Type="http://schemas.openxmlformats.org/officeDocument/2006/relationships/slideLayout" Target="../slideLayouts/slideLayout281.xml"/></Relationships>
</file>

<file path=ppt/slideMasters/_rels/slideMaster33.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286.xml"/><Relationship Id="rId7" Type="http://schemas.openxmlformats.org/officeDocument/2006/relationships/theme" Target="../theme/theme33.xml"/><Relationship Id="rId2" Type="http://schemas.openxmlformats.org/officeDocument/2006/relationships/slideLayout" Target="../slideLayouts/slideLayout285.xml"/><Relationship Id="rId1" Type="http://schemas.openxmlformats.org/officeDocument/2006/relationships/slideLayout" Target="../slideLayouts/slideLayout284.xml"/><Relationship Id="rId6" Type="http://schemas.openxmlformats.org/officeDocument/2006/relationships/slideLayout" Target="../slideLayouts/slideLayout289.xml"/><Relationship Id="rId5" Type="http://schemas.openxmlformats.org/officeDocument/2006/relationships/slideLayout" Target="../slideLayouts/slideLayout288.xml"/><Relationship Id="rId4" Type="http://schemas.openxmlformats.org/officeDocument/2006/relationships/slideLayout" Target="../slideLayouts/slideLayout287.xml"/></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33.xml"/><Relationship Id="rId7" Type="http://schemas.openxmlformats.org/officeDocument/2006/relationships/slideLayout" Target="../slideLayouts/slideLayout37.xml"/><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slideLayout" Target="../slideLayouts/slideLayout36.xml"/><Relationship Id="rId5" Type="http://schemas.openxmlformats.org/officeDocument/2006/relationships/slideLayout" Target="../slideLayouts/slideLayout35.xml"/><Relationship Id="rId4" Type="http://schemas.openxmlformats.org/officeDocument/2006/relationships/slideLayout" Target="../slideLayouts/slideLayout34.xml"/><Relationship Id="rId9" Type="http://schemas.openxmlformats.org/officeDocument/2006/relationships/image" Target="../media/image1.jpeg"/></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40.xml"/><Relationship Id="rId7" Type="http://schemas.openxmlformats.org/officeDocument/2006/relationships/slideLayout" Target="../slideLayouts/slideLayout44.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5" Type="http://schemas.openxmlformats.org/officeDocument/2006/relationships/slideLayout" Target="../slideLayouts/slideLayout42.xml"/><Relationship Id="rId4" Type="http://schemas.openxmlformats.org/officeDocument/2006/relationships/slideLayout" Target="../slideLayouts/slideLayout41.xml"/><Relationship Id="rId9" Type="http://schemas.openxmlformats.org/officeDocument/2006/relationships/image" Target="../media/image1.jpeg"/></Relationships>
</file>

<file path=ppt/slideMasters/_rels/slideMaster6.xml.rels><?xml version="1.0" encoding="UTF-8" standalone="yes"?>
<Relationships xmlns="http://schemas.openxmlformats.org/package/2006/relationships"><Relationship Id="rId8" Type="http://schemas.openxmlformats.org/officeDocument/2006/relationships/theme" Target="../theme/theme6.xml"/><Relationship Id="rId3" Type="http://schemas.openxmlformats.org/officeDocument/2006/relationships/slideLayout" Target="../slideLayouts/slideLayout47.xml"/><Relationship Id="rId7" Type="http://schemas.openxmlformats.org/officeDocument/2006/relationships/slideLayout" Target="../slideLayouts/slideLayout51.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5" Type="http://schemas.openxmlformats.org/officeDocument/2006/relationships/slideLayout" Target="../slideLayouts/slideLayout49.xml"/><Relationship Id="rId4" Type="http://schemas.openxmlformats.org/officeDocument/2006/relationships/slideLayout" Target="../slideLayouts/slideLayout48.xml"/><Relationship Id="rId9" Type="http://schemas.openxmlformats.org/officeDocument/2006/relationships/image" Target="../media/image1.jpeg"/></Relationships>
</file>

<file path=ppt/slideMasters/_rels/slideMaster7.xml.rels><?xml version="1.0" encoding="UTF-8" standalone="yes"?>
<Relationships xmlns="http://schemas.openxmlformats.org/package/2006/relationships"><Relationship Id="rId8" Type="http://schemas.openxmlformats.org/officeDocument/2006/relationships/theme" Target="../theme/theme7.xml"/><Relationship Id="rId3" Type="http://schemas.openxmlformats.org/officeDocument/2006/relationships/slideLayout" Target="../slideLayouts/slideLayout54.xml"/><Relationship Id="rId7" Type="http://schemas.openxmlformats.org/officeDocument/2006/relationships/slideLayout" Target="../slideLayouts/slideLayout58.xml"/><Relationship Id="rId2" Type="http://schemas.openxmlformats.org/officeDocument/2006/relationships/slideLayout" Target="../slideLayouts/slideLayout53.xml"/><Relationship Id="rId1" Type="http://schemas.openxmlformats.org/officeDocument/2006/relationships/slideLayout" Target="../slideLayouts/slideLayout52.xml"/><Relationship Id="rId6" Type="http://schemas.openxmlformats.org/officeDocument/2006/relationships/slideLayout" Target="../slideLayouts/slideLayout57.xml"/><Relationship Id="rId5" Type="http://schemas.openxmlformats.org/officeDocument/2006/relationships/slideLayout" Target="../slideLayouts/slideLayout56.xml"/><Relationship Id="rId4" Type="http://schemas.openxmlformats.org/officeDocument/2006/relationships/slideLayout" Target="../slideLayouts/slideLayout55.xml"/><Relationship Id="rId9" Type="http://schemas.openxmlformats.org/officeDocument/2006/relationships/image" Target="../media/image1.jpeg"/></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66.xml"/><Relationship Id="rId13" Type="http://schemas.openxmlformats.org/officeDocument/2006/relationships/theme" Target="../theme/theme8.xml"/><Relationship Id="rId3" Type="http://schemas.openxmlformats.org/officeDocument/2006/relationships/slideLayout" Target="../slideLayouts/slideLayout61.xml"/><Relationship Id="rId7" Type="http://schemas.openxmlformats.org/officeDocument/2006/relationships/slideLayout" Target="../slideLayouts/slideLayout65.xml"/><Relationship Id="rId12" Type="http://schemas.openxmlformats.org/officeDocument/2006/relationships/slideLayout" Target="../slideLayouts/slideLayout70.xml"/><Relationship Id="rId2" Type="http://schemas.openxmlformats.org/officeDocument/2006/relationships/slideLayout" Target="../slideLayouts/slideLayout60.xml"/><Relationship Id="rId1" Type="http://schemas.openxmlformats.org/officeDocument/2006/relationships/slideLayout" Target="../slideLayouts/slideLayout59.xml"/><Relationship Id="rId6" Type="http://schemas.openxmlformats.org/officeDocument/2006/relationships/slideLayout" Target="../slideLayouts/slideLayout64.xml"/><Relationship Id="rId11" Type="http://schemas.openxmlformats.org/officeDocument/2006/relationships/slideLayout" Target="../slideLayouts/slideLayout69.xml"/><Relationship Id="rId5" Type="http://schemas.openxmlformats.org/officeDocument/2006/relationships/slideLayout" Target="../slideLayouts/slideLayout63.xml"/><Relationship Id="rId10" Type="http://schemas.openxmlformats.org/officeDocument/2006/relationships/slideLayout" Target="../slideLayouts/slideLayout68.xml"/><Relationship Id="rId4" Type="http://schemas.openxmlformats.org/officeDocument/2006/relationships/slideLayout" Target="../slideLayouts/slideLayout62.xml"/><Relationship Id="rId9" Type="http://schemas.openxmlformats.org/officeDocument/2006/relationships/slideLayout" Target="../slideLayouts/slideLayout67.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78.xml"/><Relationship Id="rId13" Type="http://schemas.openxmlformats.org/officeDocument/2006/relationships/theme" Target="../theme/theme9.xml"/><Relationship Id="rId3" Type="http://schemas.openxmlformats.org/officeDocument/2006/relationships/slideLayout" Target="../slideLayouts/slideLayout73.xml"/><Relationship Id="rId7" Type="http://schemas.openxmlformats.org/officeDocument/2006/relationships/slideLayout" Target="../slideLayouts/slideLayout77.xml"/><Relationship Id="rId12" Type="http://schemas.openxmlformats.org/officeDocument/2006/relationships/slideLayout" Target="../slideLayouts/slideLayout82.xml"/><Relationship Id="rId2" Type="http://schemas.openxmlformats.org/officeDocument/2006/relationships/slideLayout" Target="../slideLayouts/slideLayout72.xml"/><Relationship Id="rId1" Type="http://schemas.openxmlformats.org/officeDocument/2006/relationships/slideLayout" Target="../slideLayouts/slideLayout71.xml"/><Relationship Id="rId6" Type="http://schemas.openxmlformats.org/officeDocument/2006/relationships/slideLayout" Target="../slideLayouts/slideLayout76.xml"/><Relationship Id="rId11" Type="http://schemas.openxmlformats.org/officeDocument/2006/relationships/slideLayout" Target="../slideLayouts/slideLayout81.xml"/><Relationship Id="rId5" Type="http://schemas.openxmlformats.org/officeDocument/2006/relationships/slideLayout" Target="../slideLayouts/slideLayout75.xml"/><Relationship Id="rId10" Type="http://schemas.openxmlformats.org/officeDocument/2006/relationships/slideLayout" Target="../slideLayouts/slideLayout80.xml"/><Relationship Id="rId4" Type="http://schemas.openxmlformats.org/officeDocument/2006/relationships/slideLayout" Target="../slideLayouts/slideLayout74.xml"/><Relationship Id="rId9" Type="http://schemas.openxmlformats.org/officeDocument/2006/relationships/slideLayout" Target="../slideLayouts/slideLayout7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a:defRPr/>
            </a:pPr>
            <a:endParaRPr lang="en-US" sz="2800" b="1" dirty="0">
              <a:solidFill>
                <a:srgbClr val="000000"/>
              </a:solidFill>
              <a:latin typeface="Calibri" pitchFamily="34" charset="0"/>
            </a:endParaRPr>
          </a:p>
        </p:txBody>
      </p:sp>
      <p:sp>
        <p:nvSpPr>
          <p:cNvPr id="1027"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a:defRPr/>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a:defRPr/>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a:defRPr/>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b="1">
                <a:solidFill>
                  <a:srgbClr val="FFFFFF"/>
                </a:solidFill>
                <a:latin typeface="Palatino Linotype" pitchFamily="18" charset="0"/>
              </a:defRPr>
            </a:lvl1pPr>
          </a:lstStyle>
          <a:p>
            <a:pPr>
              <a:defRPr/>
            </a:pPr>
            <a:fld id="{06E4EBBE-8C88-41F7-BC3D-428FF6AD0DD6}" type="slidenum">
              <a:rPr lang="en-US"/>
              <a:pPr>
                <a:defRPr/>
              </a:pPr>
              <a:t>‹#›</a:t>
            </a:fld>
            <a:endParaRPr lang="en-US" dirty="0"/>
          </a:p>
        </p:txBody>
      </p:sp>
      <p:pic>
        <p:nvPicPr>
          <p:cNvPr id="1033" name="Picture 9" descr="Partners Founded By_08"/>
          <p:cNvPicPr>
            <a:picLocks noChangeAspect="1" noChangeArrowheads="1"/>
          </p:cNvPicPr>
          <p:nvPr/>
        </p:nvPicPr>
        <p:blipFill>
          <a:blip r:embed="rId8"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hangingPunct="1">
              <a:defRPr/>
            </a:pPr>
            <a:endParaRPr lang="en-US" sz="1400" dirty="0" smtClean="0">
              <a:solidFill>
                <a:srgbClr val="000000"/>
              </a:solidFill>
              <a:latin typeface="Calibri" pitchFamily="34" charset="0"/>
            </a:endParaRPr>
          </a:p>
        </p:txBody>
      </p:sp>
      <p:sp>
        <p:nvSpPr>
          <p:cNvPr id="11"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fontAlgn="auto">
              <a:spcBef>
                <a:spcPts val="0"/>
              </a:spcBef>
              <a:spcAft>
                <a:spcPts val="0"/>
              </a:spcAft>
              <a:defRPr sz="900" baseline="0" dirty="0" smtClean="0">
                <a:solidFill>
                  <a:schemeClr val="tx1">
                    <a:tint val="75000"/>
                  </a:schemeClr>
                </a:solidFill>
                <a:latin typeface="Calibri" pitchFamily="34" charset="0"/>
              </a:defRPr>
            </a:lvl1pPr>
          </a:lstStyle>
          <a:p>
            <a:pPr>
              <a:defRPr/>
            </a:pPr>
            <a:r>
              <a:rPr lang="en-US"/>
              <a:t>Community Health- Public Payer Patient Access</a:t>
            </a:r>
          </a:p>
        </p:txBody>
      </p:sp>
    </p:spTree>
  </p:cSld>
  <p:clrMap bg1="lt1" tx1="dk1" bg2="lt2" tx2="dk2" accent1="accent1" accent2="accent2" accent3="accent3" accent4="accent4" accent5="accent5" accent6="accent6" hlink="hlink" folHlink="folHlink"/>
  <p:sldLayoutIdLst>
    <p:sldLayoutId id="2147484288" r:id="rId1"/>
    <p:sldLayoutId id="2147484289" r:id="rId2"/>
    <p:sldLayoutId id="2147484242" r:id="rId3"/>
    <p:sldLayoutId id="2147484290" r:id="rId4"/>
    <p:sldLayoutId id="2147484291" r:id="rId5"/>
    <p:sldLayoutId id="2147484241" r:id="rId6"/>
  </p:sldLayoutIdLst>
  <p:hf hdr="0" dt="0"/>
  <p:txStyles>
    <p:titleStyle>
      <a:lvl1pPr algn="l" rtl="0" eaLnBrk="0" fontAlgn="base" hangingPunct="0">
        <a:spcBef>
          <a:spcPct val="0"/>
        </a:spcBef>
        <a:spcAft>
          <a:spcPct val="0"/>
        </a:spcAft>
        <a:defRPr sz="2400" b="1">
          <a:solidFill>
            <a:srgbClr val="808080"/>
          </a:solidFill>
          <a:latin typeface="Calibri" pitchFamily="34" charset="0"/>
          <a:ea typeface="+mj-ea"/>
          <a:cs typeface="+mj-cs"/>
        </a:defRPr>
      </a:lvl1pPr>
      <a:lvl2pPr algn="l" rtl="0" eaLnBrk="0" fontAlgn="base" hangingPunct="0">
        <a:spcBef>
          <a:spcPct val="0"/>
        </a:spcBef>
        <a:spcAft>
          <a:spcPct val="0"/>
        </a:spcAft>
        <a:defRPr sz="2400" b="1">
          <a:solidFill>
            <a:srgbClr val="808080"/>
          </a:solidFill>
          <a:latin typeface="Calibri" pitchFamily="34" charset="0"/>
        </a:defRPr>
      </a:lvl2pPr>
      <a:lvl3pPr algn="l" rtl="0" eaLnBrk="0" fontAlgn="base" hangingPunct="0">
        <a:spcBef>
          <a:spcPct val="0"/>
        </a:spcBef>
        <a:spcAft>
          <a:spcPct val="0"/>
        </a:spcAft>
        <a:defRPr sz="2400" b="1">
          <a:solidFill>
            <a:srgbClr val="808080"/>
          </a:solidFill>
          <a:latin typeface="Calibri" pitchFamily="34" charset="0"/>
        </a:defRPr>
      </a:lvl3pPr>
      <a:lvl4pPr algn="l" rtl="0" eaLnBrk="0" fontAlgn="base" hangingPunct="0">
        <a:spcBef>
          <a:spcPct val="0"/>
        </a:spcBef>
        <a:spcAft>
          <a:spcPct val="0"/>
        </a:spcAft>
        <a:defRPr sz="2400" b="1">
          <a:solidFill>
            <a:srgbClr val="808080"/>
          </a:solidFill>
          <a:latin typeface="Calibri" pitchFamily="34" charset="0"/>
        </a:defRPr>
      </a:lvl4pPr>
      <a:lvl5pPr algn="l" rtl="0" eaLnBrk="0" fontAlgn="base" hangingPunct="0">
        <a:spcBef>
          <a:spcPct val="0"/>
        </a:spcBef>
        <a:spcAft>
          <a:spcPct val="0"/>
        </a:spcAft>
        <a:defRPr sz="2400" b="1">
          <a:solidFill>
            <a:srgbClr val="808080"/>
          </a:solidFill>
          <a:latin typeface="Calibri"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421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8" name="Footer Placeholder 3"/>
          <p:cNvSpPr txBox="1">
            <a:spLocks/>
          </p:cNvSpPr>
          <p:nvPr/>
        </p:nvSpPr>
        <p:spPr>
          <a:xfrm>
            <a:off x="0" y="6492875"/>
            <a:ext cx="3429000" cy="365125"/>
          </a:xfrm>
          <a:prstGeom prst="rect">
            <a:avLst/>
          </a:prstGeom>
        </p:spPr>
        <p:txBody>
          <a:bodyPr anchor="ctr"/>
          <a:lstStyle/>
          <a:p>
            <a:pPr algn="ctr" fontAlgn="auto">
              <a:spcBef>
                <a:spcPts val="0"/>
              </a:spcBef>
              <a:spcAft>
                <a:spcPts val="0"/>
              </a:spcAft>
              <a:defRPr/>
            </a:pPr>
            <a:r>
              <a:rPr lang="en-US" sz="900" dirty="0">
                <a:solidFill>
                  <a:srgbClr val="000000">
                    <a:tint val="75000"/>
                  </a:srgbClr>
                </a:solidFill>
                <a:latin typeface="Calibri" pitchFamily="34" charset="0"/>
              </a:rPr>
              <a:t>Community Health- Public Payer Patient Access</a:t>
            </a:r>
          </a:p>
        </p:txBody>
      </p:sp>
    </p:spTree>
  </p:cSld>
  <p:clrMap bg1="lt1" tx1="dk1" bg2="lt2" tx2="dk2" accent1="accent1" accent2="accent2" accent3="accent3" accent4="accent4" accent5="accent5" accent6="accent6" hlink="hlink" folHlink="folHlink"/>
  <p:sldLayoutIdLst>
    <p:sldLayoutId id="2147484356" r:id="rId1"/>
    <p:sldLayoutId id="2147484357" r:id="rId2"/>
    <p:sldLayoutId id="2147484358" r:id="rId3"/>
    <p:sldLayoutId id="2147484359" r:id="rId4"/>
    <p:sldLayoutId id="2147484360" r:id="rId5"/>
    <p:sldLayoutId id="2147484361" r:id="rId6"/>
    <p:sldLayoutId id="2147484362" r:id="rId7"/>
    <p:sldLayoutId id="2147484363" r:id="rId8"/>
    <p:sldLayoutId id="2147484364" r:id="rId9"/>
    <p:sldLayoutId id="2147484365" r:id="rId10"/>
    <p:sldLayoutId id="2147484366" r:id="rId11"/>
    <p:sldLayoutId id="2147484255" r:id="rId12"/>
  </p:sldLayoutIdLst>
  <p:hf hdr="0" dt="0"/>
  <p:txStyles>
    <p:titleStyle>
      <a:lvl1pPr algn="ctr" rtl="0" fontAlgn="base">
        <a:spcBef>
          <a:spcPct val="0"/>
        </a:spcBef>
        <a:spcAft>
          <a:spcPct val="0"/>
        </a:spcAft>
        <a:defRPr sz="1600" kern="1200">
          <a:solidFill>
            <a:schemeClr val="tx1"/>
          </a:solidFill>
          <a:latin typeface="Calibri" pitchFamily="34" charset="0"/>
          <a:ea typeface="+mj-ea"/>
          <a:cs typeface="+mj-cs"/>
        </a:defRPr>
      </a:lvl1pPr>
      <a:lvl2pPr algn="ctr" rtl="0" fontAlgn="base">
        <a:spcBef>
          <a:spcPct val="0"/>
        </a:spcBef>
        <a:spcAft>
          <a:spcPct val="0"/>
        </a:spcAft>
        <a:defRPr sz="1600">
          <a:solidFill>
            <a:schemeClr val="tx1"/>
          </a:solidFill>
          <a:latin typeface="Calibri" pitchFamily="34" charset="0"/>
        </a:defRPr>
      </a:lvl2pPr>
      <a:lvl3pPr algn="ctr" rtl="0" fontAlgn="base">
        <a:spcBef>
          <a:spcPct val="0"/>
        </a:spcBef>
        <a:spcAft>
          <a:spcPct val="0"/>
        </a:spcAft>
        <a:defRPr sz="1600">
          <a:solidFill>
            <a:schemeClr val="tx1"/>
          </a:solidFill>
          <a:latin typeface="Calibri" pitchFamily="34" charset="0"/>
        </a:defRPr>
      </a:lvl3pPr>
      <a:lvl4pPr algn="ctr" rtl="0" fontAlgn="base">
        <a:spcBef>
          <a:spcPct val="0"/>
        </a:spcBef>
        <a:spcAft>
          <a:spcPct val="0"/>
        </a:spcAft>
        <a:defRPr sz="1600">
          <a:solidFill>
            <a:schemeClr val="tx1"/>
          </a:solidFill>
          <a:latin typeface="Calibri" pitchFamily="34" charset="0"/>
        </a:defRPr>
      </a:lvl4pPr>
      <a:lvl5pPr algn="ctr" rtl="0" fontAlgn="base">
        <a:spcBef>
          <a:spcPct val="0"/>
        </a:spcBef>
        <a:spcAft>
          <a:spcPct val="0"/>
        </a:spcAft>
        <a:defRPr sz="1600">
          <a:solidFill>
            <a:schemeClr val="tx1"/>
          </a:solidFill>
          <a:latin typeface="Calibri" pitchFamily="34" charset="0"/>
        </a:defRPr>
      </a:lvl5pPr>
      <a:lvl6pPr marL="457200" algn="ctr" rtl="0" fontAlgn="base">
        <a:spcBef>
          <a:spcPct val="0"/>
        </a:spcBef>
        <a:spcAft>
          <a:spcPct val="0"/>
        </a:spcAft>
        <a:defRPr sz="1600">
          <a:solidFill>
            <a:schemeClr val="tx1"/>
          </a:solidFill>
          <a:latin typeface="Calibri" pitchFamily="34" charset="0"/>
        </a:defRPr>
      </a:lvl6pPr>
      <a:lvl7pPr marL="914400" algn="ctr" rtl="0" fontAlgn="base">
        <a:spcBef>
          <a:spcPct val="0"/>
        </a:spcBef>
        <a:spcAft>
          <a:spcPct val="0"/>
        </a:spcAft>
        <a:defRPr sz="1600">
          <a:solidFill>
            <a:schemeClr val="tx1"/>
          </a:solidFill>
          <a:latin typeface="Calibri" pitchFamily="34" charset="0"/>
        </a:defRPr>
      </a:lvl7pPr>
      <a:lvl8pPr marL="1371600" algn="ctr" rtl="0" fontAlgn="base">
        <a:spcBef>
          <a:spcPct val="0"/>
        </a:spcBef>
        <a:spcAft>
          <a:spcPct val="0"/>
        </a:spcAft>
        <a:defRPr sz="1600">
          <a:solidFill>
            <a:schemeClr val="tx1"/>
          </a:solidFill>
          <a:latin typeface="Calibri" pitchFamily="34" charset="0"/>
        </a:defRPr>
      </a:lvl8pPr>
      <a:lvl9pPr marL="1828800" algn="ctr" rtl="0" fontAlgn="base">
        <a:spcBef>
          <a:spcPct val="0"/>
        </a:spcBef>
        <a:spcAft>
          <a:spcPct val="0"/>
        </a:spcAft>
        <a:defRPr sz="16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7522"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8" name="Footer Placeholder 3"/>
          <p:cNvSpPr txBox="1">
            <a:spLocks/>
          </p:cNvSpPr>
          <p:nvPr/>
        </p:nvSpPr>
        <p:spPr>
          <a:xfrm>
            <a:off x="0" y="6492875"/>
            <a:ext cx="3429000" cy="365125"/>
          </a:xfrm>
          <a:prstGeom prst="rect">
            <a:avLst/>
          </a:prstGeom>
        </p:spPr>
        <p:txBody>
          <a:bodyPr anchor="ctr"/>
          <a:lstStyle/>
          <a:p>
            <a:pPr algn="ctr" fontAlgn="auto">
              <a:spcBef>
                <a:spcPts val="0"/>
              </a:spcBef>
              <a:spcAft>
                <a:spcPts val="0"/>
              </a:spcAft>
              <a:defRPr/>
            </a:pPr>
            <a:r>
              <a:rPr lang="en-US" sz="900" dirty="0">
                <a:solidFill>
                  <a:srgbClr val="000000">
                    <a:tint val="75000"/>
                  </a:srgbClr>
                </a:solidFill>
                <a:latin typeface="Calibri" pitchFamily="34" charset="0"/>
              </a:rPr>
              <a:t>Community Health- Public Payer Patient Access</a:t>
            </a:r>
          </a:p>
        </p:txBody>
      </p:sp>
    </p:spTree>
  </p:cSld>
  <p:clrMap bg1="lt1" tx1="dk1" bg2="lt2" tx2="dk2" accent1="accent1" accent2="accent2" accent3="accent3" accent4="accent4" accent5="accent5" accent6="accent6" hlink="hlink" folHlink="folHlink"/>
  <p:sldLayoutIdLst>
    <p:sldLayoutId id="2147484367" r:id="rId1"/>
    <p:sldLayoutId id="2147484368" r:id="rId2"/>
    <p:sldLayoutId id="2147484369" r:id="rId3"/>
    <p:sldLayoutId id="2147484370" r:id="rId4"/>
    <p:sldLayoutId id="2147484371" r:id="rId5"/>
    <p:sldLayoutId id="2147484372" r:id="rId6"/>
    <p:sldLayoutId id="2147484373" r:id="rId7"/>
    <p:sldLayoutId id="2147484374" r:id="rId8"/>
    <p:sldLayoutId id="2147484375" r:id="rId9"/>
    <p:sldLayoutId id="2147484376" r:id="rId10"/>
    <p:sldLayoutId id="2147484377" r:id="rId11"/>
    <p:sldLayoutId id="2147484256" r:id="rId12"/>
  </p:sldLayoutIdLst>
  <p:hf hdr="0" dt="0"/>
  <p:txStyles>
    <p:titleStyle>
      <a:lvl1pPr algn="ctr" rtl="0" fontAlgn="base">
        <a:spcBef>
          <a:spcPct val="0"/>
        </a:spcBef>
        <a:spcAft>
          <a:spcPct val="0"/>
        </a:spcAft>
        <a:defRPr sz="1600" kern="1200">
          <a:solidFill>
            <a:schemeClr val="tx1"/>
          </a:solidFill>
          <a:latin typeface="Calibri" pitchFamily="34" charset="0"/>
          <a:ea typeface="+mj-ea"/>
          <a:cs typeface="+mj-cs"/>
        </a:defRPr>
      </a:lvl1pPr>
      <a:lvl2pPr algn="ctr" rtl="0" fontAlgn="base">
        <a:spcBef>
          <a:spcPct val="0"/>
        </a:spcBef>
        <a:spcAft>
          <a:spcPct val="0"/>
        </a:spcAft>
        <a:defRPr sz="1600">
          <a:solidFill>
            <a:schemeClr val="tx1"/>
          </a:solidFill>
          <a:latin typeface="Calibri" pitchFamily="34" charset="0"/>
        </a:defRPr>
      </a:lvl2pPr>
      <a:lvl3pPr algn="ctr" rtl="0" fontAlgn="base">
        <a:spcBef>
          <a:spcPct val="0"/>
        </a:spcBef>
        <a:spcAft>
          <a:spcPct val="0"/>
        </a:spcAft>
        <a:defRPr sz="1600">
          <a:solidFill>
            <a:schemeClr val="tx1"/>
          </a:solidFill>
          <a:latin typeface="Calibri" pitchFamily="34" charset="0"/>
        </a:defRPr>
      </a:lvl3pPr>
      <a:lvl4pPr algn="ctr" rtl="0" fontAlgn="base">
        <a:spcBef>
          <a:spcPct val="0"/>
        </a:spcBef>
        <a:spcAft>
          <a:spcPct val="0"/>
        </a:spcAft>
        <a:defRPr sz="1600">
          <a:solidFill>
            <a:schemeClr val="tx1"/>
          </a:solidFill>
          <a:latin typeface="Calibri" pitchFamily="34" charset="0"/>
        </a:defRPr>
      </a:lvl4pPr>
      <a:lvl5pPr algn="ctr" rtl="0" fontAlgn="base">
        <a:spcBef>
          <a:spcPct val="0"/>
        </a:spcBef>
        <a:spcAft>
          <a:spcPct val="0"/>
        </a:spcAft>
        <a:defRPr sz="1600">
          <a:solidFill>
            <a:schemeClr val="tx1"/>
          </a:solidFill>
          <a:latin typeface="Calibri" pitchFamily="34" charset="0"/>
        </a:defRPr>
      </a:lvl5pPr>
      <a:lvl6pPr marL="457200" algn="ctr" rtl="0" fontAlgn="base">
        <a:spcBef>
          <a:spcPct val="0"/>
        </a:spcBef>
        <a:spcAft>
          <a:spcPct val="0"/>
        </a:spcAft>
        <a:defRPr sz="1600">
          <a:solidFill>
            <a:schemeClr val="tx1"/>
          </a:solidFill>
          <a:latin typeface="Calibri" pitchFamily="34" charset="0"/>
        </a:defRPr>
      </a:lvl6pPr>
      <a:lvl7pPr marL="914400" algn="ctr" rtl="0" fontAlgn="base">
        <a:spcBef>
          <a:spcPct val="0"/>
        </a:spcBef>
        <a:spcAft>
          <a:spcPct val="0"/>
        </a:spcAft>
        <a:defRPr sz="1600">
          <a:solidFill>
            <a:schemeClr val="tx1"/>
          </a:solidFill>
          <a:latin typeface="Calibri" pitchFamily="34" charset="0"/>
        </a:defRPr>
      </a:lvl7pPr>
      <a:lvl8pPr marL="1371600" algn="ctr" rtl="0" fontAlgn="base">
        <a:spcBef>
          <a:spcPct val="0"/>
        </a:spcBef>
        <a:spcAft>
          <a:spcPct val="0"/>
        </a:spcAft>
        <a:defRPr sz="1600">
          <a:solidFill>
            <a:schemeClr val="tx1"/>
          </a:solidFill>
          <a:latin typeface="Calibri" pitchFamily="34" charset="0"/>
        </a:defRPr>
      </a:lvl8pPr>
      <a:lvl9pPr marL="1828800" algn="ctr" rtl="0" fontAlgn="base">
        <a:spcBef>
          <a:spcPct val="0"/>
        </a:spcBef>
        <a:spcAft>
          <a:spcPct val="0"/>
        </a:spcAft>
        <a:defRPr sz="16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a:defRPr/>
            </a:pPr>
            <a:endParaRPr lang="en-US" sz="2800" b="1" dirty="0">
              <a:solidFill>
                <a:srgbClr val="000000"/>
              </a:solidFill>
              <a:latin typeface="Calibri" pitchFamily="34" charset="0"/>
            </a:endParaRPr>
          </a:p>
        </p:txBody>
      </p:sp>
      <p:sp>
        <p:nvSpPr>
          <p:cNvPr id="120835"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20836"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a:defRPr/>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a:defRPr/>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a:defRPr/>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b="1">
                <a:solidFill>
                  <a:srgbClr val="FFFFFF"/>
                </a:solidFill>
                <a:latin typeface="Palatino Linotype" pitchFamily="18" charset="0"/>
              </a:defRPr>
            </a:lvl1pPr>
          </a:lstStyle>
          <a:p>
            <a:pPr>
              <a:defRPr/>
            </a:pPr>
            <a:fld id="{ADE0A8BF-A12B-424A-8812-1204E08373E8}" type="slidenum">
              <a:rPr lang="en-US"/>
              <a:pPr>
                <a:defRPr/>
              </a:pPr>
              <a:t>‹#›</a:t>
            </a:fld>
            <a:endParaRPr lang="en-US" dirty="0"/>
          </a:p>
        </p:txBody>
      </p:sp>
      <p:pic>
        <p:nvPicPr>
          <p:cNvPr id="120841" name="Picture 9" descr="Partners Founded By_08"/>
          <p:cNvPicPr>
            <a:picLocks noChangeAspect="1" noChangeArrowheads="1"/>
          </p:cNvPicPr>
          <p:nvPr/>
        </p:nvPicPr>
        <p:blipFill>
          <a:blip r:embed="rId8"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hangingPunct="1">
              <a:defRPr/>
            </a:pPr>
            <a:endParaRPr lang="en-US" sz="1400" dirty="0" smtClean="0">
              <a:solidFill>
                <a:srgbClr val="000000"/>
              </a:solidFill>
              <a:latin typeface="Calibri" pitchFamily="34" charset="0"/>
            </a:endParaRPr>
          </a:p>
        </p:txBody>
      </p:sp>
      <p:sp>
        <p:nvSpPr>
          <p:cNvPr id="11"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fontAlgn="auto">
              <a:spcBef>
                <a:spcPts val="0"/>
              </a:spcBef>
              <a:spcAft>
                <a:spcPts val="0"/>
              </a:spcAft>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 bg1="lt1" tx1="dk1" bg2="lt2" tx2="dk2" accent1="accent1" accent2="accent2" accent3="accent3" accent4="accent4" accent5="accent5" accent6="accent6" hlink="hlink" folHlink="folHlink"/>
  <p:sldLayoutIdLst>
    <p:sldLayoutId id="2147484378" r:id="rId1"/>
    <p:sldLayoutId id="2147484379" r:id="rId2"/>
    <p:sldLayoutId id="2147484258" r:id="rId3"/>
    <p:sldLayoutId id="2147484380" r:id="rId4"/>
    <p:sldLayoutId id="2147484381" r:id="rId5"/>
    <p:sldLayoutId id="2147484257" r:id="rId6"/>
  </p:sldLayoutIdLst>
  <p:hf hdr="0" dt="0"/>
  <p:txStyles>
    <p:titleStyle>
      <a:lvl1pPr algn="l" rtl="0" eaLnBrk="0" fontAlgn="base" hangingPunct="0">
        <a:spcBef>
          <a:spcPct val="0"/>
        </a:spcBef>
        <a:spcAft>
          <a:spcPct val="0"/>
        </a:spcAft>
        <a:defRPr sz="2400" b="1">
          <a:solidFill>
            <a:srgbClr val="808080"/>
          </a:solidFill>
          <a:latin typeface="Calibri" pitchFamily="34" charset="0"/>
          <a:ea typeface="+mj-ea"/>
          <a:cs typeface="+mj-cs"/>
        </a:defRPr>
      </a:lvl1pPr>
      <a:lvl2pPr algn="l" rtl="0" eaLnBrk="0" fontAlgn="base" hangingPunct="0">
        <a:spcBef>
          <a:spcPct val="0"/>
        </a:spcBef>
        <a:spcAft>
          <a:spcPct val="0"/>
        </a:spcAft>
        <a:defRPr sz="2400" b="1">
          <a:solidFill>
            <a:srgbClr val="808080"/>
          </a:solidFill>
          <a:latin typeface="Calibri" pitchFamily="34" charset="0"/>
        </a:defRPr>
      </a:lvl2pPr>
      <a:lvl3pPr algn="l" rtl="0" eaLnBrk="0" fontAlgn="base" hangingPunct="0">
        <a:spcBef>
          <a:spcPct val="0"/>
        </a:spcBef>
        <a:spcAft>
          <a:spcPct val="0"/>
        </a:spcAft>
        <a:defRPr sz="2400" b="1">
          <a:solidFill>
            <a:srgbClr val="808080"/>
          </a:solidFill>
          <a:latin typeface="Calibri" pitchFamily="34" charset="0"/>
        </a:defRPr>
      </a:lvl3pPr>
      <a:lvl4pPr algn="l" rtl="0" eaLnBrk="0" fontAlgn="base" hangingPunct="0">
        <a:spcBef>
          <a:spcPct val="0"/>
        </a:spcBef>
        <a:spcAft>
          <a:spcPct val="0"/>
        </a:spcAft>
        <a:defRPr sz="2400" b="1">
          <a:solidFill>
            <a:srgbClr val="808080"/>
          </a:solidFill>
          <a:latin typeface="Calibri" pitchFamily="34" charset="0"/>
        </a:defRPr>
      </a:lvl4pPr>
      <a:lvl5pPr algn="l" rtl="0" eaLnBrk="0" fontAlgn="base" hangingPunct="0">
        <a:spcBef>
          <a:spcPct val="0"/>
        </a:spcBef>
        <a:spcAft>
          <a:spcPct val="0"/>
        </a:spcAft>
        <a:defRPr sz="2400" b="1">
          <a:solidFill>
            <a:srgbClr val="808080"/>
          </a:solidFill>
          <a:latin typeface="Calibri"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a:defRPr/>
            </a:pPr>
            <a:endParaRPr lang="en-US" sz="2800" b="1" dirty="0">
              <a:solidFill>
                <a:srgbClr val="000000"/>
              </a:solidFill>
              <a:latin typeface="Calibri" pitchFamily="34" charset="0"/>
            </a:endParaRPr>
          </a:p>
        </p:txBody>
      </p:sp>
      <p:sp>
        <p:nvSpPr>
          <p:cNvPr id="128003"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28004"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a:defRPr/>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a:defRPr/>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a:defRPr/>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b="1">
                <a:solidFill>
                  <a:srgbClr val="FFFFFF"/>
                </a:solidFill>
                <a:latin typeface="Palatino Linotype" pitchFamily="18" charset="0"/>
              </a:defRPr>
            </a:lvl1pPr>
          </a:lstStyle>
          <a:p>
            <a:pPr>
              <a:defRPr/>
            </a:pPr>
            <a:fld id="{648FD650-E71A-4364-95FE-79F17FE67417}" type="slidenum">
              <a:rPr lang="en-US"/>
              <a:pPr>
                <a:defRPr/>
              </a:pPr>
              <a:t>‹#›</a:t>
            </a:fld>
            <a:endParaRPr lang="en-US" dirty="0"/>
          </a:p>
        </p:txBody>
      </p:sp>
      <p:pic>
        <p:nvPicPr>
          <p:cNvPr id="128009" name="Picture 9" descr="Partners Founded By_08"/>
          <p:cNvPicPr>
            <a:picLocks noChangeAspect="1" noChangeArrowheads="1"/>
          </p:cNvPicPr>
          <p:nvPr/>
        </p:nvPicPr>
        <p:blipFill>
          <a:blip r:embed="rId13"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hangingPunct="1">
              <a:defRPr/>
            </a:pPr>
            <a:endParaRPr lang="en-US" sz="1400" dirty="0" smtClean="0">
              <a:solidFill>
                <a:srgbClr val="000000"/>
              </a:solidFill>
              <a:latin typeface="Calibri" pitchFamily="34" charset="0"/>
            </a:endParaRPr>
          </a:p>
        </p:txBody>
      </p:sp>
    </p:spTree>
  </p:cSld>
  <p:clrMap bg1="lt1" tx1="dk1" bg2="lt2" tx2="dk2" accent1="accent1" accent2="accent2" accent3="accent3" accent4="accent4" accent5="accent5" accent6="accent6" hlink="hlink" folHlink="folHlink"/>
  <p:sldLayoutIdLst>
    <p:sldLayoutId id="2147484382" r:id="rId1"/>
    <p:sldLayoutId id="2147484383" r:id="rId2"/>
    <p:sldLayoutId id="2147484384" r:id="rId3"/>
    <p:sldLayoutId id="2147484385" r:id="rId4"/>
    <p:sldLayoutId id="2147484386" r:id="rId5"/>
    <p:sldLayoutId id="2147484387" r:id="rId6"/>
    <p:sldLayoutId id="2147484388" r:id="rId7"/>
    <p:sldLayoutId id="2147484389" r:id="rId8"/>
    <p:sldLayoutId id="2147484390" r:id="rId9"/>
    <p:sldLayoutId id="2147484391" r:id="rId10"/>
    <p:sldLayoutId id="2147484392" r:id="rId11"/>
  </p:sldLayoutIdLst>
  <p:hf hdr="0" dt="0"/>
  <p:txStyles>
    <p:titleStyle>
      <a:lvl1pPr algn="l" rtl="0" eaLnBrk="0" fontAlgn="base" hangingPunct="0">
        <a:spcBef>
          <a:spcPct val="0"/>
        </a:spcBef>
        <a:spcAft>
          <a:spcPct val="0"/>
        </a:spcAft>
        <a:defRPr sz="3000" b="1">
          <a:solidFill>
            <a:srgbClr val="808080"/>
          </a:solidFill>
          <a:latin typeface="Calibri" pitchFamily="34" charset="0"/>
          <a:ea typeface="+mj-ea"/>
          <a:cs typeface="+mj-cs"/>
        </a:defRPr>
      </a:lvl1pPr>
      <a:lvl2pPr algn="l" rtl="0" eaLnBrk="0" fontAlgn="base" hangingPunct="0">
        <a:spcBef>
          <a:spcPct val="0"/>
        </a:spcBef>
        <a:spcAft>
          <a:spcPct val="0"/>
        </a:spcAft>
        <a:defRPr sz="3000" b="1">
          <a:solidFill>
            <a:srgbClr val="808080"/>
          </a:solidFill>
          <a:latin typeface="Calibri" pitchFamily="34" charset="0"/>
        </a:defRPr>
      </a:lvl2pPr>
      <a:lvl3pPr algn="l" rtl="0" eaLnBrk="0" fontAlgn="base" hangingPunct="0">
        <a:spcBef>
          <a:spcPct val="0"/>
        </a:spcBef>
        <a:spcAft>
          <a:spcPct val="0"/>
        </a:spcAft>
        <a:defRPr sz="3000" b="1">
          <a:solidFill>
            <a:srgbClr val="808080"/>
          </a:solidFill>
          <a:latin typeface="Calibri" pitchFamily="34" charset="0"/>
        </a:defRPr>
      </a:lvl3pPr>
      <a:lvl4pPr algn="l" rtl="0" eaLnBrk="0" fontAlgn="base" hangingPunct="0">
        <a:spcBef>
          <a:spcPct val="0"/>
        </a:spcBef>
        <a:spcAft>
          <a:spcPct val="0"/>
        </a:spcAft>
        <a:defRPr sz="3000" b="1">
          <a:solidFill>
            <a:srgbClr val="808080"/>
          </a:solidFill>
          <a:latin typeface="Calibri" pitchFamily="34" charset="0"/>
        </a:defRPr>
      </a:lvl4pPr>
      <a:lvl5pPr algn="l" rtl="0" eaLnBrk="0" fontAlgn="base" hangingPunct="0">
        <a:spcBef>
          <a:spcPct val="0"/>
        </a:spcBef>
        <a:spcAft>
          <a:spcPct val="0"/>
        </a:spcAft>
        <a:defRPr sz="3000" b="1">
          <a:solidFill>
            <a:srgbClr val="808080"/>
          </a:solidFill>
          <a:latin typeface="Calibri"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sz="2400">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20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2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a:defRPr/>
            </a:pPr>
            <a:endParaRPr lang="en-US" sz="2800" b="1" dirty="0">
              <a:solidFill>
                <a:srgbClr val="000000"/>
              </a:solidFill>
              <a:latin typeface="Calibri" pitchFamily="34" charset="0"/>
            </a:endParaRPr>
          </a:p>
        </p:txBody>
      </p:sp>
      <p:sp>
        <p:nvSpPr>
          <p:cNvPr id="140291"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40292"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a:defRPr/>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a:defRPr/>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a:defRPr/>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b="1">
                <a:solidFill>
                  <a:srgbClr val="FFFFFF"/>
                </a:solidFill>
                <a:latin typeface="Palatino Linotype" pitchFamily="18" charset="0"/>
              </a:defRPr>
            </a:lvl1pPr>
          </a:lstStyle>
          <a:p>
            <a:pPr>
              <a:defRPr/>
            </a:pPr>
            <a:fld id="{23092806-8504-4DD5-A4E9-7EFC0441D7F3}" type="slidenum">
              <a:rPr lang="en-US"/>
              <a:pPr>
                <a:defRPr/>
              </a:pPr>
              <a:t>‹#›</a:t>
            </a:fld>
            <a:endParaRPr lang="en-US" dirty="0"/>
          </a:p>
        </p:txBody>
      </p:sp>
      <p:pic>
        <p:nvPicPr>
          <p:cNvPr id="140297" name="Picture 9" descr="Partners Founded By_08"/>
          <p:cNvPicPr>
            <a:picLocks noChangeAspect="1" noChangeArrowheads="1"/>
          </p:cNvPicPr>
          <p:nvPr/>
        </p:nvPicPr>
        <p:blipFill>
          <a:blip r:embed="rId8"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hangingPunct="1">
              <a:defRPr/>
            </a:pPr>
            <a:endParaRPr lang="en-US" sz="1400" dirty="0" smtClean="0">
              <a:solidFill>
                <a:srgbClr val="000000"/>
              </a:solidFill>
              <a:latin typeface="Calibri" pitchFamily="34" charset="0"/>
            </a:endParaRPr>
          </a:p>
        </p:txBody>
      </p:sp>
      <p:sp>
        <p:nvSpPr>
          <p:cNvPr id="11"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fontAlgn="auto">
              <a:spcBef>
                <a:spcPts val="0"/>
              </a:spcBef>
              <a:spcAft>
                <a:spcPts val="0"/>
              </a:spcAft>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 bg1="lt1" tx1="dk1" bg2="lt2" tx2="dk2" accent1="accent1" accent2="accent2" accent3="accent3" accent4="accent4" accent5="accent5" accent6="accent6" hlink="hlink" folHlink="folHlink"/>
  <p:sldLayoutIdLst>
    <p:sldLayoutId id="2147484393" r:id="rId1"/>
    <p:sldLayoutId id="2147484394" r:id="rId2"/>
    <p:sldLayoutId id="2147484260" r:id="rId3"/>
    <p:sldLayoutId id="2147484395" r:id="rId4"/>
    <p:sldLayoutId id="2147484396" r:id="rId5"/>
    <p:sldLayoutId id="2147484259" r:id="rId6"/>
  </p:sldLayoutIdLst>
  <p:hf hdr="0" dt="0"/>
  <p:txStyles>
    <p:titleStyle>
      <a:lvl1pPr algn="l" rtl="0" eaLnBrk="0" fontAlgn="base" hangingPunct="0">
        <a:spcBef>
          <a:spcPct val="0"/>
        </a:spcBef>
        <a:spcAft>
          <a:spcPct val="0"/>
        </a:spcAft>
        <a:defRPr sz="2400" b="1">
          <a:solidFill>
            <a:srgbClr val="808080"/>
          </a:solidFill>
          <a:latin typeface="Calibri" pitchFamily="34" charset="0"/>
          <a:ea typeface="+mj-ea"/>
          <a:cs typeface="+mj-cs"/>
        </a:defRPr>
      </a:lvl1pPr>
      <a:lvl2pPr algn="l" rtl="0" eaLnBrk="0" fontAlgn="base" hangingPunct="0">
        <a:spcBef>
          <a:spcPct val="0"/>
        </a:spcBef>
        <a:spcAft>
          <a:spcPct val="0"/>
        </a:spcAft>
        <a:defRPr sz="2400" b="1">
          <a:solidFill>
            <a:srgbClr val="808080"/>
          </a:solidFill>
          <a:latin typeface="Calibri" pitchFamily="34" charset="0"/>
        </a:defRPr>
      </a:lvl2pPr>
      <a:lvl3pPr algn="l" rtl="0" eaLnBrk="0" fontAlgn="base" hangingPunct="0">
        <a:spcBef>
          <a:spcPct val="0"/>
        </a:spcBef>
        <a:spcAft>
          <a:spcPct val="0"/>
        </a:spcAft>
        <a:defRPr sz="2400" b="1">
          <a:solidFill>
            <a:srgbClr val="808080"/>
          </a:solidFill>
          <a:latin typeface="Calibri" pitchFamily="34" charset="0"/>
        </a:defRPr>
      </a:lvl3pPr>
      <a:lvl4pPr algn="l" rtl="0" eaLnBrk="0" fontAlgn="base" hangingPunct="0">
        <a:spcBef>
          <a:spcPct val="0"/>
        </a:spcBef>
        <a:spcAft>
          <a:spcPct val="0"/>
        </a:spcAft>
        <a:defRPr sz="2400" b="1">
          <a:solidFill>
            <a:srgbClr val="808080"/>
          </a:solidFill>
          <a:latin typeface="Calibri" pitchFamily="34" charset="0"/>
        </a:defRPr>
      </a:lvl4pPr>
      <a:lvl5pPr algn="l" rtl="0" eaLnBrk="0" fontAlgn="base" hangingPunct="0">
        <a:spcBef>
          <a:spcPct val="0"/>
        </a:spcBef>
        <a:spcAft>
          <a:spcPct val="0"/>
        </a:spcAft>
        <a:defRPr sz="2400" b="1">
          <a:solidFill>
            <a:srgbClr val="808080"/>
          </a:solidFill>
          <a:latin typeface="Calibri"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a:defRPr/>
            </a:pPr>
            <a:endParaRPr lang="en-US" sz="2800" b="1" dirty="0">
              <a:solidFill>
                <a:srgbClr val="000000"/>
              </a:solidFill>
              <a:latin typeface="Calibri" pitchFamily="34" charset="0"/>
            </a:endParaRPr>
          </a:p>
        </p:txBody>
      </p:sp>
      <p:sp>
        <p:nvSpPr>
          <p:cNvPr id="147459"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47460"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a:defRPr/>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a:defRPr/>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a:defRPr/>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b="1">
                <a:solidFill>
                  <a:srgbClr val="FFFFFF"/>
                </a:solidFill>
                <a:latin typeface="Palatino Linotype" pitchFamily="18" charset="0"/>
              </a:defRPr>
            </a:lvl1pPr>
          </a:lstStyle>
          <a:p>
            <a:pPr>
              <a:defRPr/>
            </a:pPr>
            <a:fld id="{7A7C84F7-7391-4F8B-B641-FF30787C2603}" type="slidenum">
              <a:rPr lang="en-US"/>
              <a:pPr>
                <a:defRPr/>
              </a:pPr>
              <a:t>‹#›</a:t>
            </a:fld>
            <a:endParaRPr lang="en-US" dirty="0"/>
          </a:p>
        </p:txBody>
      </p:sp>
      <p:pic>
        <p:nvPicPr>
          <p:cNvPr id="147465" name="Picture 9" descr="Partners Founded By_08"/>
          <p:cNvPicPr>
            <a:picLocks noChangeAspect="1" noChangeArrowheads="1"/>
          </p:cNvPicPr>
          <p:nvPr/>
        </p:nvPicPr>
        <p:blipFill>
          <a:blip r:embed="rId8"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hangingPunct="1">
              <a:defRPr/>
            </a:pPr>
            <a:endParaRPr lang="en-US" sz="1400" dirty="0" smtClean="0">
              <a:solidFill>
                <a:srgbClr val="000000"/>
              </a:solidFill>
              <a:latin typeface="Calibri" pitchFamily="34" charset="0"/>
            </a:endParaRPr>
          </a:p>
        </p:txBody>
      </p:sp>
      <p:sp>
        <p:nvSpPr>
          <p:cNvPr id="11"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fontAlgn="auto">
              <a:spcBef>
                <a:spcPts val="0"/>
              </a:spcBef>
              <a:spcAft>
                <a:spcPts val="0"/>
              </a:spcAft>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 bg1="lt1" tx1="dk1" bg2="lt2" tx2="dk2" accent1="accent1" accent2="accent2" accent3="accent3" accent4="accent4" accent5="accent5" accent6="accent6" hlink="hlink" folHlink="folHlink"/>
  <p:sldLayoutIdLst>
    <p:sldLayoutId id="2147484397" r:id="rId1"/>
    <p:sldLayoutId id="2147484398" r:id="rId2"/>
    <p:sldLayoutId id="2147484262" r:id="rId3"/>
    <p:sldLayoutId id="2147484399" r:id="rId4"/>
    <p:sldLayoutId id="2147484400" r:id="rId5"/>
    <p:sldLayoutId id="2147484261" r:id="rId6"/>
  </p:sldLayoutIdLst>
  <p:hf hdr="0" dt="0"/>
  <p:txStyles>
    <p:titleStyle>
      <a:lvl1pPr algn="l" rtl="0" eaLnBrk="0" fontAlgn="base" hangingPunct="0">
        <a:spcBef>
          <a:spcPct val="0"/>
        </a:spcBef>
        <a:spcAft>
          <a:spcPct val="0"/>
        </a:spcAft>
        <a:defRPr sz="2400" b="1">
          <a:solidFill>
            <a:srgbClr val="808080"/>
          </a:solidFill>
          <a:latin typeface="Calibri" pitchFamily="34" charset="0"/>
          <a:ea typeface="+mj-ea"/>
          <a:cs typeface="+mj-cs"/>
        </a:defRPr>
      </a:lvl1pPr>
      <a:lvl2pPr algn="l" rtl="0" eaLnBrk="0" fontAlgn="base" hangingPunct="0">
        <a:spcBef>
          <a:spcPct val="0"/>
        </a:spcBef>
        <a:spcAft>
          <a:spcPct val="0"/>
        </a:spcAft>
        <a:defRPr sz="2400" b="1">
          <a:solidFill>
            <a:srgbClr val="808080"/>
          </a:solidFill>
          <a:latin typeface="Calibri" pitchFamily="34" charset="0"/>
        </a:defRPr>
      </a:lvl2pPr>
      <a:lvl3pPr algn="l" rtl="0" eaLnBrk="0" fontAlgn="base" hangingPunct="0">
        <a:spcBef>
          <a:spcPct val="0"/>
        </a:spcBef>
        <a:spcAft>
          <a:spcPct val="0"/>
        </a:spcAft>
        <a:defRPr sz="2400" b="1">
          <a:solidFill>
            <a:srgbClr val="808080"/>
          </a:solidFill>
          <a:latin typeface="Calibri" pitchFamily="34" charset="0"/>
        </a:defRPr>
      </a:lvl3pPr>
      <a:lvl4pPr algn="l" rtl="0" eaLnBrk="0" fontAlgn="base" hangingPunct="0">
        <a:spcBef>
          <a:spcPct val="0"/>
        </a:spcBef>
        <a:spcAft>
          <a:spcPct val="0"/>
        </a:spcAft>
        <a:defRPr sz="2400" b="1">
          <a:solidFill>
            <a:srgbClr val="808080"/>
          </a:solidFill>
          <a:latin typeface="Calibri" pitchFamily="34" charset="0"/>
        </a:defRPr>
      </a:lvl4pPr>
      <a:lvl5pPr algn="l" rtl="0" eaLnBrk="0" fontAlgn="base" hangingPunct="0">
        <a:spcBef>
          <a:spcPct val="0"/>
        </a:spcBef>
        <a:spcAft>
          <a:spcPct val="0"/>
        </a:spcAft>
        <a:defRPr sz="2400" b="1">
          <a:solidFill>
            <a:srgbClr val="808080"/>
          </a:solidFill>
          <a:latin typeface="Calibri"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46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8" name="Footer Placeholder 3"/>
          <p:cNvSpPr txBox="1">
            <a:spLocks/>
          </p:cNvSpPr>
          <p:nvPr/>
        </p:nvSpPr>
        <p:spPr>
          <a:xfrm>
            <a:off x="0" y="6492875"/>
            <a:ext cx="3429000" cy="365125"/>
          </a:xfrm>
          <a:prstGeom prst="rect">
            <a:avLst/>
          </a:prstGeom>
        </p:spPr>
        <p:txBody>
          <a:bodyPr anchor="ctr"/>
          <a:lstStyle/>
          <a:p>
            <a:pPr algn="ctr" fontAlgn="auto">
              <a:spcBef>
                <a:spcPts val="0"/>
              </a:spcBef>
              <a:spcAft>
                <a:spcPts val="0"/>
              </a:spcAft>
              <a:defRPr/>
            </a:pPr>
            <a:r>
              <a:rPr lang="en-US" sz="900" dirty="0">
                <a:solidFill>
                  <a:srgbClr val="000000">
                    <a:tint val="75000"/>
                  </a:srgbClr>
                </a:solidFill>
                <a:latin typeface="Calibri" pitchFamily="34" charset="0"/>
              </a:rPr>
              <a:t>Community Health- Public Payer Patient Access</a:t>
            </a:r>
          </a:p>
        </p:txBody>
      </p:sp>
    </p:spTree>
  </p:cSld>
  <p:clrMap bg1="lt1" tx1="dk1" bg2="lt2" tx2="dk2" accent1="accent1" accent2="accent2" accent3="accent3" accent4="accent4" accent5="accent5" accent6="accent6" hlink="hlink" folHlink="folHlink"/>
  <p:sldLayoutIdLst>
    <p:sldLayoutId id="2147484401" r:id="rId1"/>
    <p:sldLayoutId id="2147484402" r:id="rId2"/>
    <p:sldLayoutId id="2147484403" r:id="rId3"/>
    <p:sldLayoutId id="2147484404" r:id="rId4"/>
    <p:sldLayoutId id="2147484405" r:id="rId5"/>
    <p:sldLayoutId id="2147484406" r:id="rId6"/>
    <p:sldLayoutId id="2147484407" r:id="rId7"/>
    <p:sldLayoutId id="2147484408" r:id="rId8"/>
    <p:sldLayoutId id="2147484409" r:id="rId9"/>
    <p:sldLayoutId id="2147484410" r:id="rId10"/>
    <p:sldLayoutId id="2147484411" r:id="rId11"/>
    <p:sldLayoutId id="2147484263" r:id="rId12"/>
  </p:sldLayoutIdLst>
  <p:hf hdr="0" dt="0"/>
  <p:txStyles>
    <p:titleStyle>
      <a:lvl1pPr algn="ctr" rtl="0" fontAlgn="base">
        <a:spcBef>
          <a:spcPct val="0"/>
        </a:spcBef>
        <a:spcAft>
          <a:spcPct val="0"/>
        </a:spcAft>
        <a:defRPr sz="1600" kern="1200">
          <a:solidFill>
            <a:schemeClr val="tx1"/>
          </a:solidFill>
          <a:latin typeface="Calibri" pitchFamily="34" charset="0"/>
          <a:ea typeface="+mj-ea"/>
          <a:cs typeface="+mj-cs"/>
        </a:defRPr>
      </a:lvl1pPr>
      <a:lvl2pPr algn="ctr" rtl="0" fontAlgn="base">
        <a:spcBef>
          <a:spcPct val="0"/>
        </a:spcBef>
        <a:spcAft>
          <a:spcPct val="0"/>
        </a:spcAft>
        <a:defRPr sz="1600">
          <a:solidFill>
            <a:schemeClr val="tx1"/>
          </a:solidFill>
          <a:latin typeface="Calibri" pitchFamily="34" charset="0"/>
        </a:defRPr>
      </a:lvl2pPr>
      <a:lvl3pPr algn="ctr" rtl="0" fontAlgn="base">
        <a:spcBef>
          <a:spcPct val="0"/>
        </a:spcBef>
        <a:spcAft>
          <a:spcPct val="0"/>
        </a:spcAft>
        <a:defRPr sz="1600">
          <a:solidFill>
            <a:schemeClr val="tx1"/>
          </a:solidFill>
          <a:latin typeface="Calibri" pitchFamily="34" charset="0"/>
        </a:defRPr>
      </a:lvl3pPr>
      <a:lvl4pPr algn="ctr" rtl="0" fontAlgn="base">
        <a:spcBef>
          <a:spcPct val="0"/>
        </a:spcBef>
        <a:spcAft>
          <a:spcPct val="0"/>
        </a:spcAft>
        <a:defRPr sz="1600">
          <a:solidFill>
            <a:schemeClr val="tx1"/>
          </a:solidFill>
          <a:latin typeface="Calibri" pitchFamily="34" charset="0"/>
        </a:defRPr>
      </a:lvl4pPr>
      <a:lvl5pPr algn="ctr" rtl="0" fontAlgn="base">
        <a:spcBef>
          <a:spcPct val="0"/>
        </a:spcBef>
        <a:spcAft>
          <a:spcPct val="0"/>
        </a:spcAft>
        <a:defRPr sz="1600">
          <a:solidFill>
            <a:schemeClr val="tx1"/>
          </a:solidFill>
          <a:latin typeface="Calibri" pitchFamily="34" charset="0"/>
        </a:defRPr>
      </a:lvl5pPr>
      <a:lvl6pPr marL="457200" algn="ctr" rtl="0" fontAlgn="base">
        <a:spcBef>
          <a:spcPct val="0"/>
        </a:spcBef>
        <a:spcAft>
          <a:spcPct val="0"/>
        </a:spcAft>
        <a:defRPr sz="1600">
          <a:solidFill>
            <a:schemeClr val="tx1"/>
          </a:solidFill>
          <a:latin typeface="Calibri" pitchFamily="34" charset="0"/>
        </a:defRPr>
      </a:lvl6pPr>
      <a:lvl7pPr marL="914400" algn="ctr" rtl="0" fontAlgn="base">
        <a:spcBef>
          <a:spcPct val="0"/>
        </a:spcBef>
        <a:spcAft>
          <a:spcPct val="0"/>
        </a:spcAft>
        <a:defRPr sz="1600">
          <a:solidFill>
            <a:schemeClr val="tx1"/>
          </a:solidFill>
          <a:latin typeface="Calibri" pitchFamily="34" charset="0"/>
        </a:defRPr>
      </a:lvl7pPr>
      <a:lvl8pPr marL="1371600" algn="ctr" rtl="0" fontAlgn="base">
        <a:spcBef>
          <a:spcPct val="0"/>
        </a:spcBef>
        <a:spcAft>
          <a:spcPct val="0"/>
        </a:spcAft>
        <a:defRPr sz="1600">
          <a:solidFill>
            <a:schemeClr val="tx1"/>
          </a:solidFill>
          <a:latin typeface="Calibri" pitchFamily="34" charset="0"/>
        </a:defRPr>
      </a:lvl8pPr>
      <a:lvl9pPr marL="1828800" algn="ctr" rtl="0" fontAlgn="base">
        <a:spcBef>
          <a:spcPct val="0"/>
        </a:spcBef>
        <a:spcAft>
          <a:spcPct val="0"/>
        </a:spcAft>
        <a:defRPr sz="16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a:defRPr/>
            </a:pPr>
            <a:endParaRPr lang="en-US" sz="2800" b="1" dirty="0">
              <a:solidFill>
                <a:srgbClr val="000000"/>
              </a:solidFill>
              <a:latin typeface="Calibri" pitchFamily="34" charset="0"/>
            </a:endParaRPr>
          </a:p>
        </p:txBody>
      </p:sp>
      <p:sp>
        <p:nvSpPr>
          <p:cNvPr id="167939"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67940"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a:defRPr/>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a:defRPr/>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a:defRPr/>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b="1">
                <a:solidFill>
                  <a:srgbClr val="FFFFFF"/>
                </a:solidFill>
                <a:latin typeface="Palatino Linotype" pitchFamily="18" charset="0"/>
              </a:defRPr>
            </a:lvl1pPr>
          </a:lstStyle>
          <a:p>
            <a:pPr>
              <a:defRPr/>
            </a:pPr>
            <a:fld id="{3EB0E886-8BCA-4FC2-BFCE-5459E893787C}" type="slidenum">
              <a:rPr lang="en-US"/>
              <a:pPr>
                <a:defRPr/>
              </a:pPr>
              <a:t>‹#›</a:t>
            </a:fld>
            <a:endParaRPr lang="en-US" dirty="0"/>
          </a:p>
        </p:txBody>
      </p:sp>
      <p:pic>
        <p:nvPicPr>
          <p:cNvPr id="167945" name="Picture 9" descr="Partners Founded By_08"/>
          <p:cNvPicPr>
            <a:picLocks noChangeAspect="1" noChangeArrowheads="1"/>
          </p:cNvPicPr>
          <p:nvPr/>
        </p:nvPicPr>
        <p:blipFill>
          <a:blip r:embed="rId13"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hangingPunct="1">
              <a:defRPr/>
            </a:pPr>
            <a:endParaRPr lang="en-US" sz="1400" dirty="0" smtClean="0">
              <a:solidFill>
                <a:srgbClr val="000000"/>
              </a:solidFill>
              <a:latin typeface="Calibri" pitchFamily="34" charset="0"/>
            </a:endParaRPr>
          </a:p>
        </p:txBody>
      </p:sp>
    </p:spTree>
  </p:cSld>
  <p:clrMap bg1="lt1" tx1="dk1" bg2="lt2" tx2="dk2" accent1="accent1" accent2="accent2" accent3="accent3" accent4="accent4" accent5="accent5" accent6="accent6" hlink="hlink" folHlink="folHlink"/>
  <p:sldLayoutIdLst>
    <p:sldLayoutId id="2147484412" r:id="rId1"/>
    <p:sldLayoutId id="2147484413" r:id="rId2"/>
    <p:sldLayoutId id="2147484414" r:id="rId3"/>
    <p:sldLayoutId id="2147484415" r:id="rId4"/>
    <p:sldLayoutId id="2147484416" r:id="rId5"/>
    <p:sldLayoutId id="2147484417" r:id="rId6"/>
    <p:sldLayoutId id="2147484418" r:id="rId7"/>
    <p:sldLayoutId id="2147484419" r:id="rId8"/>
    <p:sldLayoutId id="2147484420" r:id="rId9"/>
    <p:sldLayoutId id="2147484421" r:id="rId10"/>
    <p:sldLayoutId id="2147484422" r:id="rId11"/>
  </p:sldLayoutIdLst>
  <p:hf hdr="0" ftr="0" dt="0"/>
  <p:txStyles>
    <p:titleStyle>
      <a:lvl1pPr algn="l" rtl="0" eaLnBrk="0" fontAlgn="base" hangingPunct="0">
        <a:spcBef>
          <a:spcPct val="0"/>
        </a:spcBef>
        <a:spcAft>
          <a:spcPct val="0"/>
        </a:spcAft>
        <a:defRPr sz="3000" b="1">
          <a:solidFill>
            <a:srgbClr val="808080"/>
          </a:solidFill>
          <a:latin typeface="Calibri" pitchFamily="34" charset="0"/>
          <a:ea typeface="+mj-ea"/>
          <a:cs typeface="+mj-cs"/>
        </a:defRPr>
      </a:lvl1pPr>
      <a:lvl2pPr algn="l" rtl="0" eaLnBrk="0" fontAlgn="base" hangingPunct="0">
        <a:spcBef>
          <a:spcPct val="0"/>
        </a:spcBef>
        <a:spcAft>
          <a:spcPct val="0"/>
        </a:spcAft>
        <a:defRPr sz="3000" b="1">
          <a:solidFill>
            <a:srgbClr val="808080"/>
          </a:solidFill>
          <a:latin typeface="Calibri" pitchFamily="34" charset="0"/>
        </a:defRPr>
      </a:lvl2pPr>
      <a:lvl3pPr algn="l" rtl="0" eaLnBrk="0" fontAlgn="base" hangingPunct="0">
        <a:spcBef>
          <a:spcPct val="0"/>
        </a:spcBef>
        <a:spcAft>
          <a:spcPct val="0"/>
        </a:spcAft>
        <a:defRPr sz="3000" b="1">
          <a:solidFill>
            <a:srgbClr val="808080"/>
          </a:solidFill>
          <a:latin typeface="Calibri" pitchFamily="34" charset="0"/>
        </a:defRPr>
      </a:lvl3pPr>
      <a:lvl4pPr algn="l" rtl="0" eaLnBrk="0" fontAlgn="base" hangingPunct="0">
        <a:spcBef>
          <a:spcPct val="0"/>
        </a:spcBef>
        <a:spcAft>
          <a:spcPct val="0"/>
        </a:spcAft>
        <a:defRPr sz="3000" b="1">
          <a:solidFill>
            <a:srgbClr val="808080"/>
          </a:solidFill>
          <a:latin typeface="Calibri" pitchFamily="34" charset="0"/>
        </a:defRPr>
      </a:lvl4pPr>
      <a:lvl5pPr algn="l" rtl="0" eaLnBrk="0" fontAlgn="base" hangingPunct="0">
        <a:spcBef>
          <a:spcPct val="0"/>
        </a:spcBef>
        <a:spcAft>
          <a:spcPct val="0"/>
        </a:spcAft>
        <a:defRPr sz="3000" b="1">
          <a:solidFill>
            <a:srgbClr val="808080"/>
          </a:solidFill>
          <a:latin typeface="Calibri"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sz="2400">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20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2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a:defRPr/>
            </a:pPr>
            <a:endParaRPr lang="en-US" sz="2800" b="1" dirty="0">
              <a:solidFill>
                <a:srgbClr val="000000"/>
              </a:solidFill>
              <a:latin typeface="Calibri" pitchFamily="34" charset="0"/>
            </a:endParaRPr>
          </a:p>
        </p:txBody>
      </p:sp>
      <p:sp>
        <p:nvSpPr>
          <p:cNvPr id="180227"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80228"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a:defRPr/>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a:defRPr/>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a:defRPr/>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b="1">
                <a:solidFill>
                  <a:srgbClr val="FFFFFF"/>
                </a:solidFill>
                <a:latin typeface="Palatino Linotype" pitchFamily="18" charset="0"/>
              </a:defRPr>
            </a:lvl1pPr>
          </a:lstStyle>
          <a:p>
            <a:pPr>
              <a:defRPr/>
            </a:pPr>
            <a:fld id="{DB566DF5-7065-4831-B9B6-4369151E99B9}" type="slidenum">
              <a:rPr lang="en-US"/>
              <a:pPr>
                <a:defRPr/>
              </a:pPr>
              <a:t>‹#›</a:t>
            </a:fld>
            <a:endParaRPr lang="en-US" dirty="0"/>
          </a:p>
        </p:txBody>
      </p:sp>
      <p:pic>
        <p:nvPicPr>
          <p:cNvPr id="180233" name="Picture 9" descr="Partners Founded By_08"/>
          <p:cNvPicPr>
            <a:picLocks noChangeAspect="1" noChangeArrowheads="1"/>
          </p:cNvPicPr>
          <p:nvPr/>
        </p:nvPicPr>
        <p:blipFill>
          <a:blip r:embed="rId8"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hangingPunct="1">
              <a:defRPr/>
            </a:pPr>
            <a:endParaRPr lang="en-US" sz="1400" dirty="0" smtClean="0">
              <a:solidFill>
                <a:srgbClr val="000000"/>
              </a:solidFill>
              <a:latin typeface="Calibri" pitchFamily="34" charset="0"/>
            </a:endParaRPr>
          </a:p>
        </p:txBody>
      </p:sp>
      <p:sp>
        <p:nvSpPr>
          <p:cNvPr id="11"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fontAlgn="auto">
              <a:spcBef>
                <a:spcPts val="0"/>
              </a:spcBef>
              <a:spcAft>
                <a:spcPts val="0"/>
              </a:spcAft>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 bg1="lt1" tx1="dk1" bg2="lt2" tx2="dk2" accent1="accent1" accent2="accent2" accent3="accent3" accent4="accent4" accent5="accent5" accent6="accent6" hlink="hlink" folHlink="folHlink"/>
  <p:sldLayoutIdLst>
    <p:sldLayoutId id="2147484423" r:id="rId1"/>
    <p:sldLayoutId id="2147484424" r:id="rId2"/>
    <p:sldLayoutId id="2147484265" r:id="rId3"/>
    <p:sldLayoutId id="2147484425" r:id="rId4"/>
    <p:sldLayoutId id="2147484426" r:id="rId5"/>
    <p:sldLayoutId id="2147484264" r:id="rId6"/>
  </p:sldLayoutIdLst>
  <p:hf hdr="0" dt="0"/>
  <p:txStyles>
    <p:titleStyle>
      <a:lvl1pPr algn="l" rtl="0" eaLnBrk="0" fontAlgn="base" hangingPunct="0">
        <a:spcBef>
          <a:spcPct val="0"/>
        </a:spcBef>
        <a:spcAft>
          <a:spcPct val="0"/>
        </a:spcAft>
        <a:defRPr sz="2400" b="1">
          <a:solidFill>
            <a:srgbClr val="808080"/>
          </a:solidFill>
          <a:latin typeface="Calibri" pitchFamily="34" charset="0"/>
          <a:ea typeface="+mj-ea"/>
          <a:cs typeface="+mj-cs"/>
        </a:defRPr>
      </a:lvl1pPr>
      <a:lvl2pPr algn="l" rtl="0" eaLnBrk="0" fontAlgn="base" hangingPunct="0">
        <a:spcBef>
          <a:spcPct val="0"/>
        </a:spcBef>
        <a:spcAft>
          <a:spcPct val="0"/>
        </a:spcAft>
        <a:defRPr sz="2400" b="1">
          <a:solidFill>
            <a:srgbClr val="808080"/>
          </a:solidFill>
          <a:latin typeface="Calibri" pitchFamily="34" charset="0"/>
        </a:defRPr>
      </a:lvl2pPr>
      <a:lvl3pPr algn="l" rtl="0" eaLnBrk="0" fontAlgn="base" hangingPunct="0">
        <a:spcBef>
          <a:spcPct val="0"/>
        </a:spcBef>
        <a:spcAft>
          <a:spcPct val="0"/>
        </a:spcAft>
        <a:defRPr sz="2400" b="1">
          <a:solidFill>
            <a:srgbClr val="808080"/>
          </a:solidFill>
          <a:latin typeface="Calibri" pitchFamily="34" charset="0"/>
        </a:defRPr>
      </a:lvl3pPr>
      <a:lvl4pPr algn="l" rtl="0" eaLnBrk="0" fontAlgn="base" hangingPunct="0">
        <a:spcBef>
          <a:spcPct val="0"/>
        </a:spcBef>
        <a:spcAft>
          <a:spcPct val="0"/>
        </a:spcAft>
        <a:defRPr sz="2400" b="1">
          <a:solidFill>
            <a:srgbClr val="808080"/>
          </a:solidFill>
          <a:latin typeface="Calibri" pitchFamily="34" charset="0"/>
        </a:defRPr>
      </a:lvl4pPr>
      <a:lvl5pPr algn="l" rtl="0" eaLnBrk="0" fontAlgn="base" hangingPunct="0">
        <a:spcBef>
          <a:spcPct val="0"/>
        </a:spcBef>
        <a:spcAft>
          <a:spcPct val="0"/>
        </a:spcAft>
        <a:defRPr sz="2400" b="1">
          <a:solidFill>
            <a:srgbClr val="808080"/>
          </a:solidFill>
          <a:latin typeface="Calibri"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8739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8" name="Footer Placeholder 3"/>
          <p:cNvSpPr txBox="1">
            <a:spLocks/>
          </p:cNvSpPr>
          <p:nvPr/>
        </p:nvSpPr>
        <p:spPr>
          <a:xfrm>
            <a:off x="0" y="6492875"/>
            <a:ext cx="3429000" cy="365125"/>
          </a:xfrm>
          <a:prstGeom prst="rect">
            <a:avLst/>
          </a:prstGeom>
        </p:spPr>
        <p:txBody>
          <a:bodyPr anchor="ctr"/>
          <a:lstStyle/>
          <a:p>
            <a:pPr algn="ctr" fontAlgn="auto">
              <a:spcBef>
                <a:spcPts val="0"/>
              </a:spcBef>
              <a:spcAft>
                <a:spcPts val="0"/>
              </a:spcAft>
              <a:defRPr/>
            </a:pPr>
            <a:r>
              <a:rPr lang="en-US" sz="900" dirty="0">
                <a:solidFill>
                  <a:srgbClr val="000000">
                    <a:tint val="75000"/>
                  </a:srgbClr>
                </a:solidFill>
                <a:latin typeface="Calibri" pitchFamily="34" charset="0"/>
              </a:rPr>
              <a:t>Community Health- Public Payer Patient Access</a:t>
            </a:r>
          </a:p>
        </p:txBody>
      </p:sp>
    </p:spTree>
  </p:cSld>
  <p:clrMap bg1="lt1" tx1="dk1" bg2="lt2" tx2="dk2" accent1="accent1" accent2="accent2" accent3="accent3" accent4="accent4" accent5="accent5" accent6="accent6" hlink="hlink" folHlink="folHlink"/>
  <p:sldLayoutIdLst>
    <p:sldLayoutId id="2147484427" r:id="rId1"/>
    <p:sldLayoutId id="2147484428" r:id="rId2"/>
    <p:sldLayoutId id="2147484429" r:id="rId3"/>
    <p:sldLayoutId id="2147484430" r:id="rId4"/>
    <p:sldLayoutId id="2147484431" r:id="rId5"/>
    <p:sldLayoutId id="2147484432" r:id="rId6"/>
    <p:sldLayoutId id="2147484433" r:id="rId7"/>
    <p:sldLayoutId id="2147484434" r:id="rId8"/>
    <p:sldLayoutId id="2147484435" r:id="rId9"/>
    <p:sldLayoutId id="2147484436" r:id="rId10"/>
    <p:sldLayoutId id="2147484437" r:id="rId11"/>
    <p:sldLayoutId id="2147484266" r:id="rId12"/>
  </p:sldLayoutIdLst>
  <p:hf hdr="0" dt="0"/>
  <p:txStyles>
    <p:titleStyle>
      <a:lvl1pPr algn="ctr" rtl="0" fontAlgn="base">
        <a:spcBef>
          <a:spcPct val="0"/>
        </a:spcBef>
        <a:spcAft>
          <a:spcPct val="0"/>
        </a:spcAft>
        <a:defRPr sz="1600" kern="1200">
          <a:solidFill>
            <a:schemeClr val="tx1"/>
          </a:solidFill>
          <a:latin typeface="Calibri" pitchFamily="34" charset="0"/>
          <a:ea typeface="+mj-ea"/>
          <a:cs typeface="+mj-cs"/>
        </a:defRPr>
      </a:lvl1pPr>
      <a:lvl2pPr algn="ctr" rtl="0" fontAlgn="base">
        <a:spcBef>
          <a:spcPct val="0"/>
        </a:spcBef>
        <a:spcAft>
          <a:spcPct val="0"/>
        </a:spcAft>
        <a:defRPr sz="1600">
          <a:solidFill>
            <a:schemeClr val="tx1"/>
          </a:solidFill>
          <a:latin typeface="Calibri" pitchFamily="34" charset="0"/>
        </a:defRPr>
      </a:lvl2pPr>
      <a:lvl3pPr algn="ctr" rtl="0" fontAlgn="base">
        <a:spcBef>
          <a:spcPct val="0"/>
        </a:spcBef>
        <a:spcAft>
          <a:spcPct val="0"/>
        </a:spcAft>
        <a:defRPr sz="1600">
          <a:solidFill>
            <a:schemeClr val="tx1"/>
          </a:solidFill>
          <a:latin typeface="Calibri" pitchFamily="34" charset="0"/>
        </a:defRPr>
      </a:lvl3pPr>
      <a:lvl4pPr algn="ctr" rtl="0" fontAlgn="base">
        <a:spcBef>
          <a:spcPct val="0"/>
        </a:spcBef>
        <a:spcAft>
          <a:spcPct val="0"/>
        </a:spcAft>
        <a:defRPr sz="1600">
          <a:solidFill>
            <a:schemeClr val="tx1"/>
          </a:solidFill>
          <a:latin typeface="Calibri" pitchFamily="34" charset="0"/>
        </a:defRPr>
      </a:lvl4pPr>
      <a:lvl5pPr algn="ctr" rtl="0" fontAlgn="base">
        <a:spcBef>
          <a:spcPct val="0"/>
        </a:spcBef>
        <a:spcAft>
          <a:spcPct val="0"/>
        </a:spcAft>
        <a:defRPr sz="1600">
          <a:solidFill>
            <a:schemeClr val="tx1"/>
          </a:solidFill>
          <a:latin typeface="Calibri" pitchFamily="34" charset="0"/>
        </a:defRPr>
      </a:lvl5pPr>
      <a:lvl6pPr marL="457200" algn="ctr" rtl="0" fontAlgn="base">
        <a:spcBef>
          <a:spcPct val="0"/>
        </a:spcBef>
        <a:spcAft>
          <a:spcPct val="0"/>
        </a:spcAft>
        <a:defRPr sz="1600">
          <a:solidFill>
            <a:schemeClr val="tx1"/>
          </a:solidFill>
          <a:latin typeface="Calibri" pitchFamily="34" charset="0"/>
        </a:defRPr>
      </a:lvl6pPr>
      <a:lvl7pPr marL="914400" algn="ctr" rtl="0" fontAlgn="base">
        <a:spcBef>
          <a:spcPct val="0"/>
        </a:spcBef>
        <a:spcAft>
          <a:spcPct val="0"/>
        </a:spcAft>
        <a:defRPr sz="1600">
          <a:solidFill>
            <a:schemeClr val="tx1"/>
          </a:solidFill>
          <a:latin typeface="Calibri" pitchFamily="34" charset="0"/>
        </a:defRPr>
      </a:lvl7pPr>
      <a:lvl8pPr marL="1371600" algn="ctr" rtl="0" fontAlgn="base">
        <a:spcBef>
          <a:spcPct val="0"/>
        </a:spcBef>
        <a:spcAft>
          <a:spcPct val="0"/>
        </a:spcAft>
        <a:defRPr sz="1600">
          <a:solidFill>
            <a:schemeClr val="tx1"/>
          </a:solidFill>
          <a:latin typeface="Calibri" pitchFamily="34" charset="0"/>
        </a:defRPr>
      </a:lvl8pPr>
      <a:lvl9pPr marL="1828800" algn="ctr" rtl="0" fontAlgn="base">
        <a:spcBef>
          <a:spcPct val="0"/>
        </a:spcBef>
        <a:spcAft>
          <a:spcPct val="0"/>
        </a:spcAft>
        <a:defRPr sz="16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19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8" name="Footer Placeholder 3"/>
          <p:cNvSpPr txBox="1">
            <a:spLocks/>
          </p:cNvSpPr>
          <p:nvPr/>
        </p:nvSpPr>
        <p:spPr>
          <a:xfrm>
            <a:off x="0" y="6492875"/>
            <a:ext cx="3429000" cy="365125"/>
          </a:xfrm>
          <a:prstGeom prst="rect">
            <a:avLst/>
          </a:prstGeom>
        </p:spPr>
        <p:txBody>
          <a:bodyPr anchor="ctr"/>
          <a:lstStyle/>
          <a:p>
            <a:pPr algn="ctr" fontAlgn="auto">
              <a:spcBef>
                <a:spcPts val="0"/>
              </a:spcBef>
              <a:spcAft>
                <a:spcPts val="0"/>
              </a:spcAft>
              <a:defRPr/>
            </a:pPr>
            <a:r>
              <a:rPr lang="en-US" sz="900" dirty="0">
                <a:solidFill>
                  <a:srgbClr val="000000">
                    <a:tint val="75000"/>
                  </a:srgbClr>
                </a:solidFill>
                <a:latin typeface="Calibri" pitchFamily="34" charset="0"/>
              </a:rPr>
              <a:t>Community Health- Public Payer Patient Access</a:t>
            </a:r>
          </a:p>
        </p:txBody>
      </p:sp>
    </p:spTree>
  </p:cSld>
  <p:clrMap bg1="lt1" tx1="dk1" bg2="lt2" tx2="dk2" accent1="accent1" accent2="accent2" accent3="accent3" accent4="accent4" accent5="accent5" accent6="accent6" hlink="hlink" folHlink="folHlink"/>
  <p:sldLayoutIdLst>
    <p:sldLayoutId id="2147484292" r:id="rId1"/>
    <p:sldLayoutId id="2147484293" r:id="rId2"/>
    <p:sldLayoutId id="2147484294" r:id="rId3"/>
    <p:sldLayoutId id="2147484295" r:id="rId4"/>
    <p:sldLayoutId id="2147484296" r:id="rId5"/>
    <p:sldLayoutId id="2147484297" r:id="rId6"/>
    <p:sldLayoutId id="2147484298" r:id="rId7"/>
    <p:sldLayoutId id="2147484299" r:id="rId8"/>
    <p:sldLayoutId id="2147484300" r:id="rId9"/>
    <p:sldLayoutId id="2147484301" r:id="rId10"/>
    <p:sldLayoutId id="2147484302" r:id="rId11"/>
    <p:sldLayoutId id="2147484243" r:id="rId12"/>
  </p:sldLayoutIdLst>
  <p:hf hdr="0" dt="0"/>
  <p:txStyles>
    <p:titleStyle>
      <a:lvl1pPr algn="ctr" rtl="0" fontAlgn="base">
        <a:spcBef>
          <a:spcPct val="0"/>
        </a:spcBef>
        <a:spcAft>
          <a:spcPct val="0"/>
        </a:spcAft>
        <a:defRPr sz="1600" kern="1200">
          <a:solidFill>
            <a:schemeClr val="tx1"/>
          </a:solidFill>
          <a:latin typeface="Calibri" pitchFamily="34" charset="0"/>
          <a:ea typeface="+mj-ea"/>
          <a:cs typeface="+mj-cs"/>
        </a:defRPr>
      </a:lvl1pPr>
      <a:lvl2pPr algn="ctr" rtl="0" fontAlgn="base">
        <a:spcBef>
          <a:spcPct val="0"/>
        </a:spcBef>
        <a:spcAft>
          <a:spcPct val="0"/>
        </a:spcAft>
        <a:defRPr sz="1600">
          <a:solidFill>
            <a:schemeClr val="tx1"/>
          </a:solidFill>
          <a:latin typeface="Calibri" pitchFamily="34" charset="0"/>
        </a:defRPr>
      </a:lvl2pPr>
      <a:lvl3pPr algn="ctr" rtl="0" fontAlgn="base">
        <a:spcBef>
          <a:spcPct val="0"/>
        </a:spcBef>
        <a:spcAft>
          <a:spcPct val="0"/>
        </a:spcAft>
        <a:defRPr sz="1600">
          <a:solidFill>
            <a:schemeClr val="tx1"/>
          </a:solidFill>
          <a:latin typeface="Calibri" pitchFamily="34" charset="0"/>
        </a:defRPr>
      </a:lvl3pPr>
      <a:lvl4pPr algn="ctr" rtl="0" fontAlgn="base">
        <a:spcBef>
          <a:spcPct val="0"/>
        </a:spcBef>
        <a:spcAft>
          <a:spcPct val="0"/>
        </a:spcAft>
        <a:defRPr sz="1600">
          <a:solidFill>
            <a:schemeClr val="tx1"/>
          </a:solidFill>
          <a:latin typeface="Calibri" pitchFamily="34" charset="0"/>
        </a:defRPr>
      </a:lvl4pPr>
      <a:lvl5pPr algn="ctr" rtl="0" fontAlgn="base">
        <a:spcBef>
          <a:spcPct val="0"/>
        </a:spcBef>
        <a:spcAft>
          <a:spcPct val="0"/>
        </a:spcAft>
        <a:defRPr sz="1600">
          <a:solidFill>
            <a:schemeClr val="tx1"/>
          </a:solidFill>
          <a:latin typeface="Calibri" pitchFamily="34" charset="0"/>
        </a:defRPr>
      </a:lvl5pPr>
      <a:lvl6pPr marL="457200" algn="ctr" rtl="0" fontAlgn="base">
        <a:spcBef>
          <a:spcPct val="0"/>
        </a:spcBef>
        <a:spcAft>
          <a:spcPct val="0"/>
        </a:spcAft>
        <a:defRPr sz="1600">
          <a:solidFill>
            <a:schemeClr val="tx1"/>
          </a:solidFill>
          <a:latin typeface="Calibri" pitchFamily="34" charset="0"/>
        </a:defRPr>
      </a:lvl6pPr>
      <a:lvl7pPr marL="914400" algn="ctr" rtl="0" fontAlgn="base">
        <a:spcBef>
          <a:spcPct val="0"/>
        </a:spcBef>
        <a:spcAft>
          <a:spcPct val="0"/>
        </a:spcAft>
        <a:defRPr sz="1600">
          <a:solidFill>
            <a:schemeClr val="tx1"/>
          </a:solidFill>
          <a:latin typeface="Calibri" pitchFamily="34" charset="0"/>
        </a:defRPr>
      </a:lvl7pPr>
      <a:lvl8pPr marL="1371600" algn="ctr" rtl="0" fontAlgn="base">
        <a:spcBef>
          <a:spcPct val="0"/>
        </a:spcBef>
        <a:spcAft>
          <a:spcPct val="0"/>
        </a:spcAft>
        <a:defRPr sz="1600">
          <a:solidFill>
            <a:schemeClr val="tx1"/>
          </a:solidFill>
          <a:latin typeface="Calibri" pitchFamily="34" charset="0"/>
        </a:defRPr>
      </a:lvl8pPr>
      <a:lvl9pPr marL="1828800" algn="ctr" rtl="0" fontAlgn="base">
        <a:spcBef>
          <a:spcPct val="0"/>
        </a:spcBef>
        <a:spcAft>
          <a:spcPct val="0"/>
        </a:spcAft>
        <a:defRPr sz="16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a:defRPr/>
            </a:pPr>
            <a:endParaRPr lang="en-US" sz="2800" b="1" dirty="0">
              <a:solidFill>
                <a:srgbClr val="000000"/>
              </a:solidFill>
              <a:latin typeface="Calibri" pitchFamily="34" charset="0"/>
            </a:endParaRPr>
          </a:p>
        </p:txBody>
      </p:sp>
      <p:sp>
        <p:nvSpPr>
          <p:cNvPr id="200707"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0708"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a:defRPr/>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a:defRPr/>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a:defRPr/>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b="1">
                <a:solidFill>
                  <a:srgbClr val="FFFFFF"/>
                </a:solidFill>
                <a:latin typeface="Palatino Linotype" pitchFamily="18" charset="0"/>
              </a:defRPr>
            </a:lvl1pPr>
          </a:lstStyle>
          <a:p>
            <a:pPr>
              <a:defRPr/>
            </a:pPr>
            <a:fld id="{2EE6629D-4DBE-4CDD-B032-09B1DC06671C}" type="slidenum">
              <a:rPr lang="en-US"/>
              <a:pPr>
                <a:defRPr/>
              </a:pPr>
              <a:t>‹#›</a:t>
            </a:fld>
            <a:endParaRPr lang="en-US" dirty="0"/>
          </a:p>
        </p:txBody>
      </p:sp>
      <p:pic>
        <p:nvPicPr>
          <p:cNvPr id="200713" name="Picture 9" descr="Partners Founded By_08"/>
          <p:cNvPicPr>
            <a:picLocks noChangeAspect="1" noChangeArrowheads="1"/>
          </p:cNvPicPr>
          <p:nvPr/>
        </p:nvPicPr>
        <p:blipFill>
          <a:blip r:embed="rId8"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hangingPunct="1">
              <a:defRPr/>
            </a:pPr>
            <a:endParaRPr lang="en-US" sz="1400" dirty="0" smtClean="0">
              <a:solidFill>
                <a:srgbClr val="000000"/>
              </a:solidFill>
              <a:latin typeface="Calibri" pitchFamily="34" charset="0"/>
            </a:endParaRPr>
          </a:p>
        </p:txBody>
      </p:sp>
      <p:sp>
        <p:nvSpPr>
          <p:cNvPr id="11"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fontAlgn="auto">
              <a:spcBef>
                <a:spcPts val="0"/>
              </a:spcBef>
              <a:spcAft>
                <a:spcPts val="0"/>
              </a:spcAft>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 bg1="lt1" tx1="dk1" bg2="lt2" tx2="dk2" accent1="accent1" accent2="accent2" accent3="accent3" accent4="accent4" accent5="accent5" accent6="accent6" hlink="hlink" folHlink="folHlink"/>
  <p:sldLayoutIdLst>
    <p:sldLayoutId id="2147484438" r:id="rId1"/>
    <p:sldLayoutId id="2147484439" r:id="rId2"/>
    <p:sldLayoutId id="2147484268" r:id="rId3"/>
    <p:sldLayoutId id="2147484440" r:id="rId4"/>
    <p:sldLayoutId id="2147484441" r:id="rId5"/>
    <p:sldLayoutId id="2147484267" r:id="rId6"/>
  </p:sldLayoutIdLst>
  <p:hf hdr="0" dt="0"/>
  <p:txStyles>
    <p:titleStyle>
      <a:lvl1pPr algn="l" rtl="0" eaLnBrk="0" fontAlgn="base" hangingPunct="0">
        <a:spcBef>
          <a:spcPct val="0"/>
        </a:spcBef>
        <a:spcAft>
          <a:spcPct val="0"/>
        </a:spcAft>
        <a:defRPr sz="2400" b="1">
          <a:solidFill>
            <a:srgbClr val="808080"/>
          </a:solidFill>
          <a:latin typeface="Calibri" pitchFamily="34" charset="0"/>
          <a:ea typeface="+mj-ea"/>
          <a:cs typeface="+mj-cs"/>
        </a:defRPr>
      </a:lvl1pPr>
      <a:lvl2pPr algn="l" rtl="0" eaLnBrk="0" fontAlgn="base" hangingPunct="0">
        <a:spcBef>
          <a:spcPct val="0"/>
        </a:spcBef>
        <a:spcAft>
          <a:spcPct val="0"/>
        </a:spcAft>
        <a:defRPr sz="2400" b="1">
          <a:solidFill>
            <a:srgbClr val="808080"/>
          </a:solidFill>
          <a:latin typeface="Calibri" pitchFamily="34" charset="0"/>
        </a:defRPr>
      </a:lvl2pPr>
      <a:lvl3pPr algn="l" rtl="0" eaLnBrk="0" fontAlgn="base" hangingPunct="0">
        <a:spcBef>
          <a:spcPct val="0"/>
        </a:spcBef>
        <a:spcAft>
          <a:spcPct val="0"/>
        </a:spcAft>
        <a:defRPr sz="2400" b="1">
          <a:solidFill>
            <a:srgbClr val="808080"/>
          </a:solidFill>
          <a:latin typeface="Calibri" pitchFamily="34" charset="0"/>
        </a:defRPr>
      </a:lvl3pPr>
      <a:lvl4pPr algn="l" rtl="0" eaLnBrk="0" fontAlgn="base" hangingPunct="0">
        <a:spcBef>
          <a:spcPct val="0"/>
        </a:spcBef>
        <a:spcAft>
          <a:spcPct val="0"/>
        </a:spcAft>
        <a:defRPr sz="2400" b="1">
          <a:solidFill>
            <a:srgbClr val="808080"/>
          </a:solidFill>
          <a:latin typeface="Calibri" pitchFamily="34" charset="0"/>
        </a:defRPr>
      </a:lvl4pPr>
      <a:lvl5pPr algn="l" rtl="0" eaLnBrk="0" fontAlgn="base" hangingPunct="0">
        <a:spcBef>
          <a:spcPct val="0"/>
        </a:spcBef>
        <a:spcAft>
          <a:spcPct val="0"/>
        </a:spcAft>
        <a:defRPr sz="2400" b="1">
          <a:solidFill>
            <a:srgbClr val="808080"/>
          </a:solidFill>
          <a:latin typeface="Calibri"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a:defRPr/>
            </a:pPr>
            <a:endParaRPr lang="en-US" sz="2800" b="1" dirty="0">
              <a:solidFill>
                <a:srgbClr val="000000"/>
              </a:solidFill>
              <a:latin typeface="Calibri" pitchFamily="34" charset="0"/>
            </a:endParaRPr>
          </a:p>
        </p:txBody>
      </p:sp>
      <p:sp>
        <p:nvSpPr>
          <p:cNvPr id="207875"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7876"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a:defRPr/>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a:defRPr/>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a:defRPr/>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b="1">
                <a:solidFill>
                  <a:srgbClr val="FFFFFF"/>
                </a:solidFill>
                <a:latin typeface="Palatino Linotype" pitchFamily="18" charset="0"/>
              </a:defRPr>
            </a:lvl1pPr>
          </a:lstStyle>
          <a:p>
            <a:pPr>
              <a:defRPr/>
            </a:pPr>
            <a:fld id="{A493C82A-F067-4518-803E-2055DD1BAC64}" type="slidenum">
              <a:rPr lang="en-US"/>
              <a:pPr>
                <a:defRPr/>
              </a:pPr>
              <a:t>‹#›</a:t>
            </a:fld>
            <a:endParaRPr lang="en-US" dirty="0"/>
          </a:p>
        </p:txBody>
      </p:sp>
      <p:pic>
        <p:nvPicPr>
          <p:cNvPr id="207881" name="Picture 9" descr="Partners Founded By_08"/>
          <p:cNvPicPr>
            <a:picLocks noChangeAspect="1" noChangeArrowheads="1"/>
          </p:cNvPicPr>
          <p:nvPr/>
        </p:nvPicPr>
        <p:blipFill>
          <a:blip r:embed="rId8"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hangingPunct="1">
              <a:defRPr/>
            </a:pPr>
            <a:endParaRPr lang="en-US" sz="1400" dirty="0" smtClean="0">
              <a:solidFill>
                <a:srgbClr val="000000"/>
              </a:solidFill>
              <a:latin typeface="Calibri" pitchFamily="34" charset="0"/>
            </a:endParaRPr>
          </a:p>
        </p:txBody>
      </p:sp>
      <p:sp>
        <p:nvSpPr>
          <p:cNvPr id="11"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fontAlgn="auto">
              <a:spcBef>
                <a:spcPts val="0"/>
              </a:spcBef>
              <a:spcAft>
                <a:spcPts val="0"/>
              </a:spcAft>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 bg1="lt1" tx1="dk1" bg2="lt2" tx2="dk2" accent1="accent1" accent2="accent2" accent3="accent3" accent4="accent4" accent5="accent5" accent6="accent6" hlink="hlink" folHlink="folHlink"/>
  <p:sldLayoutIdLst>
    <p:sldLayoutId id="2147484442" r:id="rId1"/>
    <p:sldLayoutId id="2147484443" r:id="rId2"/>
    <p:sldLayoutId id="2147484270" r:id="rId3"/>
    <p:sldLayoutId id="2147484444" r:id="rId4"/>
    <p:sldLayoutId id="2147484445" r:id="rId5"/>
    <p:sldLayoutId id="2147484269" r:id="rId6"/>
  </p:sldLayoutIdLst>
  <p:hf hdr="0" dt="0"/>
  <p:txStyles>
    <p:titleStyle>
      <a:lvl1pPr algn="l" rtl="0" eaLnBrk="0" fontAlgn="base" hangingPunct="0">
        <a:spcBef>
          <a:spcPct val="0"/>
        </a:spcBef>
        <a:spcAft>
          <a:spcPct val="0"/>
        </a:spcAft>
        <a:defRPr sz="2400" b="1">
          <a:solidFill>
            <a:srgbClr val="808080"/>
          </a:solidFill>
          <a:latin typeface="Calibri" pitchFamily="34" charset="0"/>
          <a:ea typeface="+mj-ea"/>
          <a:cs typeface="+mj-cs"/>
        </a:defRPr>
      </a:lvl1pPr>
      <a:lvl2pPr algn="l" rtl="0" eaLnBrk="0" fontAlgn="base" hangingPunct="0">
        <a:spcBef>
          <a:spcPct val="0"/>
        </a:spcBef>
        <a:spcAft>
          <a:spcPct val="0"/>
        </a:spcAft>
        <a:defRPr sz="2400" b="1">
          <a:solidFill>
            <a:srgbClr val="808080"/>
          </a:solidFill>
          <a:latin typeface="Calibri" pitchFamily="34" charset="0"/>
        </a:defRPr>
      </a:lvl2pPr>
      <a:lvl3pPr algn="l" rtl="0" eaLnBrk="0" fontAlgn="base" hangingPunct="0">
        <a:spcBef>
          <a:spcPct val="0"/>
        </a:spcBef>
        <a:spcAft>
          <a:spcPct val="0"/>
        </a:spcAft>
        <a:defRPr sz="2400" b="1">
          <a:solidFill>
            <a:srgbClr val="808080"/>
          </a:solidFill>
          <a:latin typeface="Calibri" pitchFamily="34" charset="0"/>
        </a:defRPr>
      </a:lvl3pPr>
      <a:lvl4pPr algn="l" rtl="0" eaLnBrk="0" fontAlgn="base" hangingPunct="0">
        <a:spcBef>
          <a:spcPct val="0"/>
        </a:spcBef>
        <a:spcAft>
          <a:spcPct val="0"/>
        </a:spcAft>
        <a:defRPr sz="2400" b="1">
          <a:solidFill>
            <a:srgbClr val="808080"/>
          </a:solidFill>
          <a:latin typeface="Calibri" pitchFamily="34" charset="0"/>
        </a:defRPr>
      </a:lvl4pPr>
      <a:lvl5pPr algn="l" rtl="0" eaLnBrk="0" fontAlgn="base" hangingPunct="0">
        <a:spcBef>
          <a:spcPct val="0"/>
        </a:spcBef>
        <a:spcAft>
          <a:spcPct val="0"/>
        </a:spcAft>
        <a:defRPr sz="2400" b="1">
          <a:solidFill>
            <a:srgbClr val="808080"/>
          </a:solidFill>
          <a:latin typeface="Calibri"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a:defRPr/>
            </a:pPr>
            <a:endParaRPr lang="en-US" sz="2800" b="1" dirty="0">
              <a:solidFill>
                <a:srgbClr val="000000"/>
              </a:solidFill>
              <a:latin typeface="Calibri" pitchFamily="34" charset="0"/>
            </a:endParaRPr>
          </a:p>
        </p:txBody>
      </p:sp>
      <p:sp>
        <p:nvSpPr>
          <p:cNvPr id="215043"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15044"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a:defRPr/>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a:defRPr/>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a:defRPr/>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b="1">
                <a:solidFill>
                  <a:srgbClr val="FFFFFF"/>
                </a:solidFill>
                <a:latin typeface="Palatino Linotype" pitchFamily="18" charset="0"/>
              </a:defRPr>
            </a:lvl1pPr>
          </a:lstStyle>
          <a:p>
            <a:pPr>
              <a:defRPr/>
            </a:pPr>
            <a:fld id="{A892DD5F-F2EB-4293-8A7B-76634CB3F663}" type="slidenum">
              <a:rPr lang="en-US"/>
              <a:pPr>
                <a:defRPr/>
              </a:pPr>
              <a:t>‹#›</a:t>
            </a:fld>
            <a:endParaRPr lang="en-US" dirty="0"/>
          </a:p>
        </p:txBody>
      </p:sp>
      <p:pic>
        <p:nvPicPr>
          <p:cNvPr id="215049" name="Picture 9" descr="Partners Founded By_08"/>
          <p:cNvPicPr>
            <a:picLocks noChangeAspect="1" noChangeArrowheads="1"/>
          </p:cNvPicPr>
          <p:nvPr/>
        </p:nvPicPr>
        <p:blipFill>
          <a:blip r:embed="rId13"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hangingPunct="1">
              <a:defRPr/>
            </a:pPr>
            <a:endParaRPr lang="en-US" sz="1400" dirty="0" smtClean="0">
              <a:solidFill>
                <a:srgbClr val="000000"/>
              </a:solidFill>
              <a:latin typeface="Calibri" pitchFamily="34" charset="0"/>
            </a:endParaRPr>
          </a:p>
        </p:txBody>
      </p:sp>
    </p:spTree>
  </p:cSld>
  <p:clrMap bg1="lt1" tx1="dk1" bg2="lt2" tx2="dk2" accent1="accent1" accent2="accent2" accent3="accent3" accent4="accent4" accent5="accent5" accent6="accent6" hlink="hlink" folHlink="folHlink"/>
  <p:sldLayoutIdLst>
    <p:sldLayoutId id="2147484446" r:id="rId1"/>
    <p:sldLayoutId id="2147484447" r:id="rId2"/>
    <p:sldLayoutId id="2147484448" r:id="rId3"/>
    <p:sldLayoutId id="2147484449" r:id="rId4"/>
    <p:sldLayoutId id="2147484450" r:id="rId5"/>
    <p:sldLayoutId id="2147484451" r:id="rId6"/>
    <p:sldLayoutId id="2147484452" r:id="rId7"/>
    <p:sldLayoutId id="2147484453" r:id="rId8"/>
    <p:sldLayoutId id="2147484454" r:id="rId9"/>
    <p:sldLayoutId id="2147484455" r:id="rId10"/>
    <p:sldLayoutId id="2147484456" r:id="rId11"/>
  </p:sldLayoutIdLst>
  <p:hf hdr="0" ftr="0" dt="0"/>
  <p:txStyles>
    <p:titleStyle>
      <a:lvl1pPr algn="l" rtl="0" eaLnBrk="0" fontAlgn="base" hangingPunct="0">
        <a:spcBef>
          <a:spcPct val="0"/>
        </a:spcBef>
        <a:spcAft>
          <a:spcPct val="0"/>
        </a:spcAft>
        <a:defRPr sz="3000" b="1">
          <a:solidFill>
            <a:srgbClr val="808080"/>
          </a:solidFill>
          <a:latin typeface="Calibri" pitchFamily="34" charset="0"/>
          <a:ea typeface="+mj-ea"/>
          <a:cs typeface="+mj-cs"/>
        </a:defRPr>
      </a:lvl1pPr>
      <a:lvl2pPr algn="l" rtl="0" eaLnBrk="0" fontAlgn="base" hangingPunct="0">
        <a:spcBef>
          <a:spcPct val="0"/>
        </a:spcBef>
        <a:spcAft>
          <a:spcPct val="0"/>
        </a:spcAft>
        <a:defRPr sz="3000" b="1">
          <a:solidFill>
            <a:srgbClr val="808080"/>
          </a:solidFill>
          <a:latin typeface="Calibri" pitchFamily="34" charset="0"/>
        </a:defRPr>
      </a:lvl2pPr>
      <a:lvl3pPr algn="l" rtl="0" eaLnBrk="0" fontAlgn="base" hangingPunct="0">
        <a:spcBef>
          <a:spcPct val="0"/>
        </a:spcBef>
        <a:spcAft>
          <a:spcPct val="0"/>
        </a:spcAft>
        <a:defRPr sz="3000" b="1">
          <a:solidFill>
            <a:srgbClr val="808080"/>
          </a:solidFill>
          <a:latin typeface="Calibri" pitchFamily="34" charset="0"/>
        </a:defRPr>
      </a:lvl3pPr>
      <a:lvl4pPr algn="l" rtl="0" eaLnBrk="0" fontAlgn="base" hangingPunct="0">
        <a:spcBef>
          <a:spcPct val="0"/>
        </a:spcBef>
        <a:spcAft>
          <a:spcPct val="0"/>
        </a:spcAft>
        <a:defRPr sz="3000" b="1">
          <a:solidFill>
            <a:srgbClr val="808080"/>
          </a:solidFill>
          <a:latin typeface="Calibri" pitchFamily="34" charset="0"/>
        </a:defRPr>
      </a:lvl4pPr>
      <a:lvl5pPr algn="l" rtl="0" eaLnBrk="0" fontAlgn="base" hangingPunct="0">
        <a:spcBef>
          <a:spcPct val="0"/>
        </a:spcBef>
        <a:spcAft>
          <a:spcPct val="0"/>
        </a:spcAft>
        <a:defRPr sz="3000" b="1">
          <a:solidFill>
            <a:srgbClr val="808080"/>
          </a:solidFill>
          <a:latin typeface="Calibri"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sz="2400">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20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2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2733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8" name="Footer Placeholder 3"/>
          <p:cNvSpPr txBox="1">
            <a:spLocks/>
          </p:cNvSpPr>
          <p:nvPr/>
        </p:nvSpPr>
        <p:spPr>
          <a:xfrm>
            <a:off x="0" y="6492875"/>
            <a:ext cx="3429000" cy="365125"/>
          </a:xfrm>
          <a:prstGeom prst="rect">
            <a:avLst/>
          </a:prstGeom>
        </p:spPr>
        <p:txBody>
          <a:bodyPr anchor="ctr"/>
          <a:lstStyle/>
          <a:p>
            <a:pPr algn="ctr" fontAlgn="auto">
              <a:spcBef>
                <a:spcPts val="0"/>
              </a:spcBef>
              <a:spcAft>
                <a:spcPts val="0"/>
              </a:spcAft>
              <a:defRPr/>
            </a:pPr>
            <a:r>
              <a:rPr lang="en-US" sz="900" dirty="0">
                <a:solidFill>
                  <a:srgbClr val="000000">
                    <a:tint val="75000"/>
                  </a:srgbClr>
                </a:solidFill>
                <a:latin typeface="Calibri" pitchFamily="34" charset="0"/>
              </a:rPr>
              <a:t>Community Health- Public Payer Patient Access</a:t>
            </a:r>
          </a:p>
        </p:txBody>
      </p:sp>
    </p:spTree>
  </p:cSld>
  <p:clrMap bg1="lt1" tx1="dk1" bg2="lt2" tx2="dk2" accent1="accent1" accent2="accent2" accent3="accent3" accent4="accent4" accent5="accent5" accent6="accent6" hlink="hlink" folHlink="folHlink"/>
  <p:sldLayoutIdLst>
    <p:sldLayoutId id="2147484457" r:id="rId1"/>
    <p:sldLayoutId id="2147484458" r:id="rId2"/>
    <p:sldLayoutId id="2147484459" r:id="rId3"/>
    <p:sldLayoutId id="2147484460" r:id="rId4"/>
    <p:sldLayoutId id="2147484461" r:id="rId5"/>
    <p:sldLayoutId id="2147484462" r:id="rId6"/>
    <p:sldLayoutId id="2147484463" r:id="rId7"/>
    <p:sldLayoutId id="2147484464" r:id="rId8"/>
    <p:sldLayoutId id="2147484465" r:id="rId9"/>
    <p:sldLayoutId id="2147484466" r:id="rId10"/>
    <p:sldLayoutId id="2147484467" r:id="rId11"/>
    <p:sldLayoutId id="2147484271" r:id="rId12"/>
  </p:sldLayoutIdLst>
  <p:hf hdr="0" dt="0"/>
  <p:txStyles>
    <p:titleStyle>
      <a:lvl1pPr algn="ctr" rtl="0" fontAlgn="base">
        <a:spcBef>
          <a:spcPct val="0"/>
        </a:spcBef>
        <a:spcAft>
          <a:spcPct val="0"/>
        </a:spcAft>
        <a:defRPr sz="1600" kern="1200">
          <a:solidFill>
            <a:schemeClr val="tx1"/>
          </a:solidFill>
          <a:latin typeface="Calibri" pitchFamily="34" charset="0"/>
          <a:ea typeface="+mj-ea"/>
          <a:cs typeface="+mj-cs"/>
        </a:defRPr>
      </a:lvl1pPr>
      <a:lvl2pPr algn="ctr" rtl="0" fontAlgn="base">
        <a:spcBef>
          <a:spcPct val="0"/>
        </a:spcBef>
        <a:spcAft>
          <a:spcPct val="0"/>
        </a:spcAft>
        <a:defRPr sz="1600">
          <a:solidFill>
            <a:schemeClr val="tx1"/>
          </a:solidFill>
          <a:latin typeface="Calibri" pitchFamily="34" charset="0"/>
        </a:defRPr>
      </a:lvl2pPr>
      <a:lvl3pPr algn="ctr" rtl="0" fontAlgn="base">
        <a:spcBef>
          <a:spcPct val="0"/>
        </a:spcBef>
        <a:spcAft>
          <a:spcPct val="0"/>
        </a:spcAft>
        <a:defRPr sz="1600">
          <a:solidFill>
            <a:schemeClr val="tx1"/>
          </a:solidFill>
          <a:latin typeface="Calibri" pitchFamily="34" charset="0"/>
        </a:defRPr>
      </a:lvl3pPr>
      <a:lvl4pPr algn="ctr" rtl="0" fontAlgn="base">
        <a:spcBef>
          <a:spcPct val="0"/>
        </a:spcBef>
        <a:spcAft>
          <a:spcPct val="0"/>
        </a:spcAft>
        <a:defRPr sz="1600">
          <a:solidFill>
            <a:schemeClr val="tx1"/>
          </a:solidFill>
          <a:latin typeface="Calibri" pitchFamily="34" charset="0"/>
        </a:defRPr>
      </a:lvl4pPr>
      <a:lvl5pPr algn="ctr" rtl="0" fontAlgn="base">
        <a:spcBef>
          <a:spcPct val="0"/>
        </a:spcBef>
        <a:spcAft>
          <a:spcPct val="0"/>
        </a:spcAft>
        <a:defRPr sz="1600">
          <a:solidFill>
            <a:schemeClr val="tx1"/>
          </a:solidFill>
          <a:latin typeface="Calibri" pitchFamily="34" charset="0"/>
        </a:defRPr>
      </a:lvl5pPr>
      <a:lvl6pPr marL="457200" algn="ctr" rtl="0" fontAlgn="base">
        <a:spcBef>
          <a:spcPct val="0"/>
        </a:spcBef>
        <a:spcAft>
          <a:spcPct val="0"/>
        </a:spcAft>
        <a:defRPr sz="1600">
          <a:solidFill>
            <a:schemeClr val="tx1"/>
          </a:solidFill>
          <a:latin typeface="Calibri" pitchFamily="34" charset="0"/>
        </a:defRPr>
      </a:lvl6pPr>
      <a:lvl7pPr marL="914400" algn="ctr" rtl="0" fontAlgn="base">
        <a:spcBef>
          <a:spcPct val="0"/>
        </a:spcBef>
        <a:spcAft>
          <a:spcPct val="0"/>
        </a:spcAft>
        <a:defRPr sz="1600">
          <a:solidFill>
            <a:schemeClr val="tx1"/>
          </a:solidFill>
          <a:latin typeface="Calibri" pitchFamily="34" charset="0"/>
        </a:defRPr>
      </a:lvl7pPr>
      <a:lvl8pPr marL="1371600" algn="ctr" rtl="0" fontAlgn="base">
        <a:spcBef>
          <a:spcPct val="0"/>
        </a:spcBef>
        <a:spcAft>
          <a:spcPct val="0"/>
        </a:spcAft>
        <a:defRPr sz="1600">
          <a:solidFill>
            <a:schemeClr val="tx1"/>
          </a:solidFill>
          <a:latin typeface="Calibri" pitchFamily="34" charset="0"/>
        </a:defRPr>
      </a:lvl8pPr>
      <a:lvl9pPr marL="1828800" algn="ctr" rtl="0" fontAlgn="base">
        <a:spcBef>
          <a:spcPct val="0"/>
        </a:spcBef>
        <a:spcAft>
          <a:spcPct val="0"/>
        </a:spcAft>
        <a:defRPr sz="16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a:defRPr/>
            </a:pPr>
            <a:endParaRPr lang="en-US" sz="2800" b="1" dirty="0">
              <a:solidFill>
                <a:srgbClr val="000000"/>
              </a:solidFill>
              <a:latin typeface="Calibri" pitchFamily="34" charset="0"/>
            </a:endParaRPr>
          </a:p>
        </p:txBody>
      </p:sp>
      <p:sp>
        <p:nvSpPr>
          <p:cNvPr id="240643"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40644"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a:defRPr/>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a:defRPr/>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a:defRPr/>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b="1">
                <a:solidFill>
                  <a:srgbClr val="FFFFFF"/>
                </a:solidFill>
                <a:latin typeface="Palatino Linotype" pitchFamily="18" charset="0"/>
              </a:defRPr>
            </a:lvl1pPr>
          </a:lstStyle>
          <a:p>
            <a:pPr>
              <a:defRPr/>
            </a:pPr>
            <a:fld id="{D535DC0E-DC39-47FF-9163-E56C8A0FE91C}" type="slidenum">
              <a:rPr lang="en-US"/>
              <a:pPr>
                <a:defRPr/>
              </a:pPr>
              <a:t>‹#›</a:t>
            </a:fld>
            <a:endParaRPr lang="en-US" dirty="0"/>
          </a:p>
        </p:txBody>
      </p:sp>
      <p:pic>
        <p:nvPicPr>
          <p:cNvPr id="240649" name="Picture 9" descr="Partners Founded By_08"/>
          <p:cNvPicPr>
            <a:picLocks noChangeAspect="1" noChangeArrowheads="1"/>
          </p:cNvPicPr>
          <p:nvPr/>
        </p:nvPicPr>
        <p:blipFill>
          <a:blip r:embed="rId8"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hangingPunct="1">
              <a:defRPr/>
            </a:pPr>
            <a:endParaRPr lang="en-US" sz="1400" dirty="0" smtClean="0">
              <a:solidFill>
                <a:srgbClr val="000000"/>
              </a:solidFill>
              <a:latin typeface="Calibri" pitchFamily="34" charset="0"/>
            </a:endParaRPr>
          </a:p>
        </p:txBody>
      </p:sp>
      <p:sp>
        <p:nvSpPr>
          <p:cNvPr id="11"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fontAlgn="auto">
              <a:spcBef>
                <a:spcPts val="0"/>
              </a:spcBef>
              <a:spcAft>
                <a:spcPts val="0"/>
              </a:spcAft>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 bg1="lt1" tx1="dk1" bg2="lt2" tx2="dk2" accent1="accent1" accent2="accent2" accent3="accent3" accent4="accent4" accent5="accent5" accent6="accent6" hlink="hlink" folHlink="folHlink"/>
  <p:sldLayoutIdLst>
    <p:sldLayoutId id="2147484468" r:id="rId1"/>
    <p:sldLayoutId id="2147484469" r:id="rId2"/>
    <p:sldLayoutId id="2147484273" r:id="rId3"/>
    <p:sldLayoutId id="2147484470" r:id="rId4"/>
    <p:sldLayoutId id="2147484471" r:id="rId5"/>
    <p:sldLayoutId id="2147484272" r:id="rId6"/>
  </p:sldLayoutIdLst>
  <p:hf hdr="0" dt="0"/>
  <p:txStyles>
    <p:titleStyle>
      <a:lvl1pPr algn="l" rtl="0" eaLnBrk="0" fontAlgn="base" hangingPunct="0">
        <a:spcBef>
          <a:spcPct val="0"/>
        </a:spcBef>
        <a:spcAft>
          <a:spcPct val="0"/>
        </a:spcAft>
        <a:defRPr sz="2400" b="1">
          <a:solidFill>
            <a:srgbClr val="808080"/>
          </a:solidFill>
          <a:latin typeface="Calibri" pitchFamily="34" charset="0"/>
          <a:ea typeface="+mj-ea"/>
          <a:cs typeface="+mj-cs"/>
        </a:defRPr>
      </a:lvl1pPr>
      <a:lvl2pPr algn="l" rtl="0" eaLnBrk="0" fontAlgn="base" hangingPunct="0">
        <a:spcBef>
          <a:spcPct val="0"/>
        </a:spcBef>
        <a:spcAft>
          <a:spcPct val="0"/>
        </a:spcAft>
        <a:defRPr sz="2400" b="1">
          <a:solidFill>
            <a:srgbClr val="808080"/>
          </a:solidFill>
          <a:latin typeface="Calibri" pitchFamily="34" charset="0"/>
        </a:defRPr>
      </a:lvl2pPr>
      <a:lvl3pPr algn="l" rtl="0" eaLnBrk="0" fontAlgn="base" hangingPunct="0">
        <a:spcBef>
          <a:spcPct val="0"/>
        </a:spcBef>
        <a:spcAft>
          <a:spcPct val="0"/>
        </a:spcAft>
        <a:defRPr sz="2400" b="1">
          <a:solidFill>
            <a:srgbClr val="808080"/>
          </a:solidFill>
          <a:latin typeface="Calibri" pitchFamily="34" charset="0"/>
        </a:defRPr>
      </a:lvl3pPr>
      <a:lvl4pPr algn="l" rtl="0" eaLnBrk="0" fontAlgn="base" hangingPunct="0">
        <a:spcBef>
          <a:spcPct val="0"/>
        </a:spcBef>
        <a:spcAft>
          <a:spcPct val="0"/>
        </a:spcAft>
        <a:defRPr sz="2400" b="1">
          <a:solidFill>
            <a:srgbClr val="808080"/>
          </a:solidFill>
          <a:latin typeface="Calibri" pitchFamily="34" charset="0"/>
        </a:defRPr>
      </a:lvl4pPr>
      <a:lvl5pPr algn="l" rtl="0" eaLnBrk="0" fontAlgn="base" hangingPunct="0">
        <a:spcBef>
          <a:spcPct val="0"/>
        </a:spcBef>
        <a:spcAft>
          <a:spcPct val="0"/>
        </a:spcAft>
        <a:defRPr sz="2400" b="1">
          <a:solidFill>
            <a:srgbClr val="808080"/>
          </a:solidFill>
          <a:latin typeface="Calibri"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4781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8" name="Footer Placeholder 3"/>
          <p:cNvSpPr txBox="1">
            <a:spLocks/>
          </p:cNvSpPr>
          <p:nvPr/>
        </p:nvSpPr>
        <p:spPr>
          <a:xfrm>
            <a:off x="0" y="6492875"/>
            <a:ext cx="3429000" cy="365125"/>
          </a:xfrm>
          <a:prstGeom prst="rect">
            <a:avLst/>
          </a:prstGeom>
        </p:spPr>
        <p:txBody>
          <a:bodyPr anchor="ctr"/>
          <a:lstStyle/>
          <a:p>
            <a:pPr algn="ctr" fontAlgn="auto">
              <a:spcBef>
                <a:spcPts val="0"/>
              </a:spcBef>
              <a:spcAft>
                <a:spcPts val="0"/>
              </a:spcAft>
              <a:defRPr/>
            </a:pPr>
            <a:r>
              <a:rPr lang="en-US" sz="900" dirty="0">
                <a:solidFill>
                  <a:srgbClr val="000000">
                    <a:tint val="75000"/>
                  </a:srgbClr>
                </a:solidFill>
                <a:latin typeface="+mn-lt"/>
              </a:rPr>
              <a:t>Community Health- Public Payer Patient Access</a:t>
            </a:r>
          </a:p>
        </p:txBody>
      </p:sp>
    </p:spTree>
  </p:cSld>
  <p:clrMap bg1="lt1" tx1="dk1" bg2="lt2" tx2="dk2" accent1="accent1" accent2="accent2" accent3="accent3" accent4="accent4" accent5="accent5" accent6="accent6" hlink="hlink" folHlink="folHlink"/>
  <p:sldLayoutIdLst>
    <p:sldLayoutId id="2147484472" r:id="rId1"/>
    <p:sldLayoutId id="2147484473" r:id="rId2"/>
    <p:sldLayoutId id="2147484474" r:id="rId3"/>
    <p:sldLayoutId id="2147484475" r:id="rId4"/>
    <p:sldLayoutId id="2147484476" r:id="rId5"/>
    <p:sldLayoutId id="2147484477" r:id="rId6"/>
    <p:sldLayoutId id="2147484478" r:id="rId7"/>
    <p:sldLayoutId id="2147484479" r:id="rId8"/>
    <p:sldLayoutId id="2147484480" r:id="rId9"/>
    <p:sldLayoutId id="2147484481" r:id="rId10"/>
    <p:sldLayoutId id="2147484482" r:id="rId11"/>
    <p:sldLayoutId id="2147484274" r:id="rId12"/>
  </p:sldLayoutIdLst>
  <p:hf hdr="0" dt="0"/>
  <p:txStyles>
    <p:titleStyle>
      <a:lvl1pPr algn="ctr" rtl="0" fontAlgn="base">
        <a:spcBef>
          <a:spcPct val="0"/>
        </a:spcBef>
        <a:spcAft>
          <a:spcPct val="0"/>
        </a:spcAft>
        <a:defRPr sz="1600" kern="1200">
          <a:solidFill>
            <a:schemeClr val="tx1"/>
          </a:solidFill>
          <a:latin typeface="Calibri" pitchFamily="34" charset="0"/>
          <a:ea typeface="+mj-ea"/>
          <a:cs typeface="+mj-cs"/>
        </a:defRPr>
      </a:lvl1pPr>
      <a:lvl2pPr algn="ctr" rtl="0" fontAlgn="base">
        <a:spcBef>
          <a:spcPct val="0"/>
        </a:spcBef>
        <a:spcAft>
          <a:spcPct val="0"/>
        </a:spcAft>
        <a:defRPr sz="1600">
          <a:solidFill>
            <a:schemeClr val="tx1"/>
          </a:solidFill>
          <a:latin typeface="Calibri" pitchFamily="34" charset="0"/>
        </a:defRPr>
      </a:lvl2pPr>
      <a:lvl3pPr algn="ctr" rtl="0" fontAlgn="base">
        <a:spcBef>
          <a:spcPct val="0"/>
        </a:spcBef>
        <a:spcAft>
          <a:spcPct val="0"/>
        </a:spcAft>
        <a:defRPr sz="1600">
          <a:solidFill>
            <a:schemeClr val="tx1"/>
          </a:solidFill>
          <a:latin typeface="Calibri" pitchFamily="34" charset="0"/>
        </a:defRPr>
      </a:lvl3pPr>
      <a:lvl4pPr algn="ctr" rtl="0" fontAlgn="base">
        <a:spcBef>
          <a:spcPct val="0"/>
        </a:spcBef>
        <a:spcAft>
          <a:spcPct val="0"/>
        </a:spcAft>
        <a:defRPr sz="1600">
          <a:solidFill>
            <a:schemeClr val="tx1"/>
          </a:solidFill>
          <a:latin typeface="Calibri" pitchFamily="34" charset="0"/>
        </a:defRPr>
      </a:lvl4pPr>
      <a:lvl5pPr algn="ctr" rtl="0" fontAlgn="base">
        <a:spcBef>
          <a:spcPct val="0"/>
        </a:spcBef>
        <a:spcAft>
          <a:spcPct val="0"/>
        </a:spcAft>
        <a:defRPr sz="1600">
          <a:solidFill>
            <a:schemeClr val="tx1"/>
          </a:solidFill>
          <a:latin typeface="Calibri" pitchFamily="34" charset="0"/>
        </a:defRPr>
      </a:lvl5pPr>
      <a:lvl6pPr marL="457200" algn="ctr" rtl="0" fontAlgn="base">
        <a:spcBef>
          <a:spcPct val="0"/>
        </a:spcBef>
        <a:spcAft>
          <a:spcPct val="0"/>
        </a:spcAft>
        <a:defRPr sz="1600">
          <a:solidFill>
            <a:schemeClr val="tx1"/>
          </a:solidFill>
          <a:latin typeface="Calibri" pitchFamily="34" charset="0"/>
        </a:defRPr>
      </a:lvl6pPr>
      <a:lvl7pPr marL="914400" algn="ctr" rtl="0" fontAlgn="base">
        <a:spcBef>
          <a:spcPct val="0"/>
        </a:spcBef>
        <a:spcAft>
          <a:spcPct val="0"/>
        </a:spcAft>
        <a:defRPr sz="1600">
          <a:solidFill>
            <a:schemeClr val="tx1"/>
          </a:solidFill>
          <a:latin typeface="Calibri" pitchFamily="34" charset="0"/>
        </a:defRPr>
      </a:lvl7pPr>
      <a:lvl8pPr marL="1371600" algn="ctr" rtl="0" fontAlgn="base">
        <a:spcBef>
          <a:spcPct val="0"/>
        </a:spcBef>
        <a:spcAft>
          <a:spcPct val="0"/>
        </a:spcAft>
        <a:defRPr sz="1600">
          <a:solidFill>
            <a:schemeClr val="tx1"/>
          </a:solidFill>
          <a:latin typeface="Calibri" pitchFamily="34" charset="0"/>
        </a:defRPr>
      </a:lvl8pPr>
      <a:lvl9pPr marL="1828800" algn="ctr" rtl="0" fontAlgn="base">
        <a:spcBef>
          <a:spcPct val="0"/>
        </a:spcBef>
        <a:spcAft>
          <a:spcPct val="0"/>
        </a:spcAft>
        <a:defRPr sz="16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0" y="0"/>
            <a:ext cx="304800" cy="6858000"/>
          </a:xfrm>
          <a:prstGeom prst="rect">
            <a:avLst/>
          </a:prstGeom>
          <a:solidFill>
            <a:srgbClr val="2C465A"/>
          </a:solidFill>
          <a:ln w="9525">
            <a:noFill/>
            <a:miter lim="800000"/>
            <a:headEnd/>
            <a:tailEnd/>
          </a:ln>
          <a:effectLst/>
        </p:spPr>
        <p:txBody>
          <a:bodyPr wrap="none" anchor="ctr"/>
          <a:lstStyle/>
          <a:p>
            <a:pPr>
              <a:defRPr/>
            </a:pPr>
            <a:endParaRPr lang="en-US" sz="2800" b="1" dirty="0">
              <a:solidFill>
                <a:srgbClr val="000000"/>
              </a:solidFill>
              <a:latin typeface="Calibri" pitchFamily="34" charset="0"/>
            </a:endParaRPr>
          </a:p>
        </p:txBody>
      </p:sp>
      <p:sp>
        <p:nvSpPr>
          <p:cNvPr id="261123"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61124"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5365" name="Line 5"/>
          <p:cNvSpPr>
            <a:spLocks noChangeShapeType="1"/>
          </p:cNvSpPr>
          <p:nvPr/>
        </p:nvSpPr>
        <p:spPr bwMode="auto">
          <a:xfrm>
            <a:off x="0" y="762000"/>
            <a:ext cx="9144000" cy="0"/>
          </a:xfrm>
          <a:prstGeom prst="line">
            <a:avLst/>
          </a:prstGeom>
          <a:noFill/>
          <a:ln w="19050">
            <a:solidFill>
              <a:srgbClr val="808080"/>
            </a:solidFill>
            <a:round/>
            <a:headEnd/>
            <a:tailEnd/>
          </a:ln>
          <a:effectLst/>
        </p:spPr>
        <p:txBody>
          <a:bodyPr/>
          <a:lstStyle/>
          <a:p>
            <a:pPr>
              <a:defRPr/>
            </a:pPr>
            <a:endParaRPr lang="en-US" sz="2800" b="1" dirty="0">
              <a:solidFill>
                <a:srgbClr val="000000"/>
              </a:solidFill>
              <a:latin typeface="Calibri" pitchFamily="34" charset="0"/>
            </a:endParaRPr>
          </a:p>
        </p:txBody>
      </p:sp>
      <p:sp>
        <p:nvSpPr>
          <p:cNvPr id="15366" name="Line 6"/>
          <p:cNvSpPr>
            <a:spLocks noChangeShapeType="1"/>
          </p:cNvSpPr>
          <p:nvPr/>
        </p:nvSpPr>
        <p:spPr bwMode="auto">
          <a:xfrm>
            <a:off x="0" y="715963"/>
            <a:ext cx="9144000" cy="0"/>
          </a:xfrm>
          <a:prstGeom prst="line">
            <a:avLst/>
          </a:prstGeom>
          <a:noFill/>
          <a:ln w="19050">
            <a:solidFill>
              <a:srgbClr val="008AB0"/>
            </a:solidFill>
            <a:round/>
            <a:headEnd/>
            <a:tailEnd/>
          </a:ln>
          <a:effectLst/>
        </p:spPr>
        <p:txBody>
          <a:bodyPr/>
          <a:lstStyle/>
          <a:p>
            <a:pPr>
              <a:defRPr/>
            </a:pPr>
            <a:endParaRPr lang="en-US" sz="2800" b="1" dirty="0">
              <a:solidFill>
                <a:srgbClr val="000000"/>
              </a:solidFill>
              <a:latin typeface="Calibri" pitchFamily="34" charset="0"/>
            </a:endParaRPr>
          </a:p>
        </p:txBody>
      </p:sp>
      <p:sp>
        <p:nvSpPr>
          <p:cNvPr id="15367" name="Line 7"/>
          <p:cNvSpPr>
            <a:spLocks noChangeShapeType="1"/>
          </p:cNvSpPr>
          <p:nvPr/>
        </p:nvSpPr>
        <p:spPr bwMode="auto">
          <a:xfrm>
            <a:off x="338138" y="0"/>
            <a:ext cx="0" cy="6864350"/>
          </a:xfrm>
          <a:prstGeom prst="line">
            <a:avLst/>
          </a:prstGeom>
          <a:noFill/>
          <a:ln w="19050">
            <a:solidFill>
              <a:srgbClr val="808080"/>
            </a:solidFill>
            <a:round/>
            <a:headEnd/>
            <a:tailEnd/>
          </a:ln>
          <a:effectLst/>
        </p:spPr>
        <p:txBody>
          <a:bodyPr/>
          <a:lstStyle/>
          <a:p>
            <a:pPr>
              <a:defRPr/>
            </a:pPr>
            <a:endParaRPr lang="en-US" sz="2800" b="1" dirty="0">
              <a:solidFill>
                <a:srgbClr val="000000"/>
              </a:solidFill>
              <a:latin typeface="Calibri" pitchFamily="34" charset="0"/>
            </a:endParaRPr>
          </a:p>
        </p:txBody>
      </p:sp>
      <p:sp>
        <p:nvSpPr>
          <p:cNvPr id="15369" name="Rectangle 9"/>
          <p:cNvSpPr>
            <a:spLocks noGrp="1" noChangeArrowheads="1"/>
          </p:cNvSpPr>
          <p:nvPr>
            <p:ph type="sldNum" sz="quarter" idx="4"/>
          </p:nvPr>
        </p:nvSpPr>
        <p:spPr bwMode="auto">
          <a:xfrm>
            <a:off x="0" y="6689725"/>
            <a:ext cx="304800" cy="155575"/>
          </a:xfrm>
          <a:prstGeom prst="rect">
            <a:avLst/>
          </a:prstGeom>
          <a:noFill/>
          <a:ln w="9525">
            <a:noFill/>
            <a:miter lim="800000"/>
            <a:headEnd/>
            <a:tailEnd/>
          </a:ln>
          <a:effectLst/>
        </p:spPr>
        <p:txBody>
          <a:bodyPr vert="horz" wrap="none" lIns="0" tIns="0" rIns="0" bIns="0" numCol="1" anchor="ctr" anchorCtr="0" compatLnSpc="1">
            <a:prstTxWarp prst="textNoShape">
              <a:avLst/>
            </a:prstTxWarp>
          </a:bodyPr>
          <a:lstStyle>
            <a:lvl1pPr algn="ctr" eaLnBrk="0" hangingPunct="0">
              <a:defRPr sz="1000" b="0">
                <a:solidFill>
                  <a:srgbClr val="FFFFFF"/>
                </a:solidFill>
                <a:latin typeface="Palatino Linotype" pitchFamily="18" charset="0"/>
              </a:defRPr>
            </a:lvl1pPr>
          </a:lstStyle>
          <a:p>
            <a:pPr>
              <a:defRPr/>
            </a:pPr>
            <a:fld id="{14EC7586-812C-4A77-A76B-65B8EF796D9E}" type="slidenum">
              <a:rPr lang="en-US"/>
              <a:pPr>
                <a:defRPr/>
              </a:pPr>
              <a:t>‹#›</a:t>
            </a:fld>
            <a:endParaRPr lang="en-US" dirty="0"/>
          </a:p>
        </p:txBody>
      </p:sp>
      <p:pic>
        <p:nvPicPr>
          <p:cNvPr id="261129" name="Picture 12" descr="Partners Founded By_08"/>
          <p:cNvPicPr>
            <a:picLocks noChangeAspect="1" noChangeArrowheads="1"/>
          </p:cNvPicPr>
          <p:nvPr/>
        </p:nvPicPr>
        <p:blipFill>
          <a:blip r:embed="rId14" cstate="print"/>
          <a:srcRect/>
          <a:stretch>
            <a:fillRect/>
          </a:stretch>
        </p:blipFill>
        <p:spPr bwMode="auto">
          <a:xfrm>
            <a:off x="6645275" y="6553200"/>
            <a:ext cx="2270125" cy="27463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483" r:id="rId1"/>
    <p:sldLayoutId id="2147484484" r:id="rId2"/>
    <p:sldLayoutId id="2147484485" r:id="rId3"/>
    <p:sldLayoutId id="2147484486" r:id="rId4"/>
    <p:sldLayoutId id="2147484487" r:id="rId5"/>
    <p:sldLayoutId id="2147484488" r:id="rId6"/>
    <p:sldLayoutId id="2147484489" r:id="rId7"/>
    <p:sldLayoutId id="2147484490" r:id="rId8"/>
    <p:sldLayoutId id="2147484491" r:id="rId9"/>
    <p:sldLayoutId id="2147484492" r:id="rId10"/>
    <p:sldLayoutId id="2147484493" r:id="rId11"/>
    <p:sldLayoutId id="2147484494" r:id="rId12"/>
  </p:sldLayoutIdLst>
  <p:hf hdr="0" ftr="0" dt="0"/>
  <p:txStyles>
    <p:titleStyle>
      <a:lvl1pPr algn="l" rtl="0" eaLnBrk="0" fontAlgn="base" hangingPunct="0">
        <a:spcBef>
          <a:spcPct val="0"/>
        </a:spcBef>
        <a:spcAft>
          <a:spcPct val="0"/>
        </a:spcAft>
        <a:defRPr sz="3000" b="1">
          <a:solidFill>
            <a:srgbClr val="808080"/>
          </a:solidFill>
          <a:latin typeface="Calibri" pitchFamily="34" charset="0"/>
          <a:ea typeface="+mj-ea"/>
          <a:cs typeface="+mj-cs"/>
        </a:defRPr>
      </a:lvl1pPr>
      <a:lvl2pPr algn="l" rtl="0" eaLnBrk="0" fontAlgn="base" hangingPunct="0">
        <a:spcBef>
          <a:spcPct val="0"/>
        </a:spcBef>
        <a:spcAft>
          <a:spcPct val="0"/>
        </a:spcAft>
        <a:defRPr sz="3000" b="1">
          <a:solidFill>
            <a:srgbClr val="808080"/>
          </a:solidFill>
          <a:latin typeface="Calibri" pitchFamily="34" charset="0"/>
        </a:defRPr>
      </a:lvl2pPr>
      <a:lvl3pPr algn="l" rtl="0" eaLnBrk="0" fontAlgn="base" hangingPunct="0">
        <a:spcBef>
          <a:spcPct val="0"/>
        </a:spcBef>
        <a:spcAft>
          <a:spcPct val="0"/>
        </a:spcAft>
        <a:defRPr sz="3000" b="1">
          <a:solidFill>
            <a:srgbClr val="808080"/>
          </a:solidFill>
          <a:latin typeface="Calibri" pitchFamily="34" charset="0"/>
        </a:defRPr>
      </a:lvl3pPr>
      <a:lvl4pPr algn="l" rtl="0" eaLnBrk="0" fontAlgn="base" hangingPunct="0">
        <a:spcBef>
          <a:spcPct val="0"/>
        </a:spcBef>
        <a:spcAft>
          <a:spcPct val="0"/>
        </a:spcAft>
        <a:defRPr sz="3000" b="1">
          <a:solidFill>
            <a:srgbClr val="808080"/>
          </a:solidFill>
          <a:latin typeface="Calibri" pitchFamily="34" charset="0"/>
        </a:defRPr>
      </a:lvl4pPr>
      <a:lvl5pPr algn="l" rtl="0" eaLnBrk="0" fontAlgn="base" hangingPunct="0">
        <a:spcBef>
          <a:spcPct val="0"/>
        </a:spcBef>
        <a:spcAft>
          <a:spcPct val="0"/>
        </a:spcAft>
        <a:defRPr sz="3000" b="1">
          <a:solidFill>
            <a:srgbClr val="808080"/>
          </a:solidFill>
          <a:latin typeface="Calibri" pitchFamily="34" charset="0"/>
        </a:defRPr>
      </a:lvl5pPr>
      <a:lvl6pPr marL="457200" algn="l" rtl="0" eaLnBrk="1" fontAlgn="base" hangingPunct="1">
        <a:spcBef>
          <a:spcPct val="0"/>
        </a:spcBef>
        <a:spcAft>
          <a:spcPct val="0"/>
        </a:spcAft>
        <a:defRPr sz="3000" b="1">
          <a:solidFill>
            <a:srgbClr val="808080"/>
          </a:solidFill>
          <a:latin typeface="Arial" charset="0"/>
        </a:defRPr>
      </a:lvl6pPr>
      <a:lvl7pPr marL="914400" algn="l" rtl="0" eaLnBrk="1" fontAlgn="base" hangingPunct="1">
        <a:spcBef>
          <a:spcPct val="0"/>
        </a:spcBef>
        <a:spcAft>
          <a:spcPct val="0"/>
        </a:spcAft>
        <a:defRPr sz="3000" b="1">
          <a:solidFill>
            <a:srgbClr val="808080"/>
          </a:solidFill>
          <a:latin typeface="Arial" charset="0"/>
        </a:defRPr>
      </a:lvl7pPr>
      <a:lvl8pPr marL="1371600" algn="l" rtl="0" eaLnBrk="1" fontAlgn="base" hangingPunct="1">
        <a:spcBef>
          <a:spcPct val="0"/>
        </a:spcBef>
        <a:spcAft>
          <a:spcPct val="0"/>
        </a:spcAft>
        <a:defRPr sz="3000" b="1">
          <a:solidFill>
            <a:srgbClr val="808080"/>
          </a:solidFill>
          <a:latin typeface="Arial" charset="0"/>
        </a:defRPr>
      </a:lvl8pPr>
      <a:lvl9pPr marL="1828800" algn="l" rtl="0" eaLnBrk="1" fontAlgn="base" hangingPunct="1">
        <a:spcBef>
          <a:spcPct val="0"/>
        </a:spcBef>
        <a:spcAft>
          <a:spcPct val="0"/>
        </a:spcAft>
        <a:defRPr sz="3000" b="1">
          <a:solidFill>
            <a:srgbClr val="808080"/>
          </a:solidFill>
          <a:latin typeface="Arial"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sz="2400">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20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2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eaLnBrk="1" fontAlgn="base" hangingPunct="1">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eaLnBrk="1" fontAlgn="base" hangingPunct="1">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eaLnBrk="1" fontAlgn="base" hangingPunct="1">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eaLnBrk="1" fontAlgn="base" hangingPunct="1">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7443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8" name="Footer Placeholder 3"/>
          <p:cNvSpPr txBox="1">
            <a:spLocks/>
          </p:cNvSpPr>
          <p:nvPr/>
        </p:nvSpPr>
        <p:spPr>
          <a:xfrm>
            <a:off x="0" y="6492875"/>
            <a:ext cx="3429000" cy="365125"/>
          </a:xfrm>
          <a:prstGeom prst="rect">
            <a:avLst/>
          </a:prstGeom>
        </p:spPr>
        <p:txBody>
          <a:bodyPr anchor="ctr"/>
          <a:lstStyle/>
          <a:p>
            <a:pPr algn="ctr" fontAlgn="auto">
              <a:spcBef>
                <a:spcPts val="0"/>
              </a:spcBef>
              <a:spcAft>
                <a:spcPts val="0"/>
              </a:spcAft>
              <a:defRPr/>
            </a:pPr>
            <a:r>
              <a:rPr lang="en-US" sz="900" dirty="0">
                <a:solidFill>
                  <a:srgbClr val="000000">
                    <a:tint val="75000"/>
                  </a:srgbClr>
                </a:solidFill>
                <a:latin typeface="+mn-lt"/>
              </a:rPr>
              <a:t>Community Health- Public Payer Patient Access</a:t>
            </a:r>
          </a:p>
        </p:txBody>
      </p:sp>
    </p:spTree>
  </p:cSld>
  <p:clrMap bg1="lt1" tx1="dk1" bg2="lt2" tx2="dk2" accent1="accent1" accent2="accent2" accent3="accent3" accent4="accent4" accent5="accent5" accent6="accent6" hlink="hlink" folHlink="folHlink"/>
  <p:sldLayoutIdLst>
    <p:sldLayoutId id="2147484495" r:id="rId1"/>
    <p:sldLayoutId id="2147484496" r:id="rId2"/>
    <p:sldLayoutId id="2147484497" r:id="rId3"/>
    <p:sldLayoutId id="2147484498" r:id="rId4"/>
    <p:sldLayoutId id="2147484499" r:id="rId5"/>
    <p:sldLayoutId id="2147484500" r:id="rId6"/>
    <p:sldLayoutId id="2147484501" r:id="rId7"/>
    <p:sldLayoutId id="2147484502" r:id="rId8"/>
    <p:sldLayoutId id="2147484503" r:id="rId9"/>
    <p:sldLayoutId id="2147484504" r:id="rId10"/>
    <p:sldLayoutId id="2147484505" r:id="rId11"/>
    <p:sldLayoutId id="2147484275" r:id="rId12"/>
  </p:sldLayoutIdLst>
  <p:hf hdr="0" dt="0"/>
  <p:txStyles>
    <p:titleStyle>
      <a:lvl1pPr algn="ctr" rtl="0" fontAlgn="base">
        <a:spcBef>
          <a:spcPct val="0"/>
        </a:spcBef>
        <a:spcAft>
          <a:spcPct val="0"/>
        </a:spcAft>
        <a:defRPr sz="1600" kern="1200">
          <a:solidFill>
            <a:schemeClr val="tx1"/>
          </a:solidFill>
          <a:latin typeface="Calibri" pitchFamily="34" charset="0"/>
          <a:ea typeface="+mj-ea"/>
          <a:cs typeface="+mj-cs"/>
        </a:defRPr>
      </a:lvl1pPr>
      <a:lvl2pPr algn="ctr" rtl="0" fontAlgn="base">
        <a:spcBef>
          <a:spcPct val="0"/>
        </a:spcBef>
        <a:spcAft>
          <a:spcPct val="0"/>
        </a:spcAft>
        <a:defRPr sz="1600">
          <a:solidFill>
            <a:schemeClr val="tx1"/>
          </a:solidFill>
          <a:latin typeface="Calibri" pitchFamily="34" charset="0"/>
        </a:defRPr>
      </a:lvl2pPr>
      <a:lvl3pPr algn="ctr" rtl="0" fontAlgn="base">
        <a:spcBef>
          <a:spcPct val="0"/>
        </a:spcBef>
        <a:spcAft>
          <a:spcPct val="0"/>
        </a:spcAft>
        <a:defRPr sz="1600">
          <a:solidFill>
            <a:schemeClr val="tx1"/>
          </a:solidFill>
          <a:latin typeface="Calibri" pitchFamily="34" charset="0"/>
        </a:defRPr>
      </a:lvl3pPr>
      <a:lvl4pPr algn="ctr" rtl="0" fontAlgn="base">
        <a:spcBef>
          <a:spcPct val="0"/>
        </a:spcBef>
        <a:spcAft>
          <a:spcPct val="0"/>
        </a:spcAft>
        <a:defRPr sz="1600">
          <a:solidFill>
            <a:schemeClr val="tx1"/>
          </a:solidFill>
          <a:latin typeface="Calibri" pitchFamily="34" charset="0"/>
        </a:defRPr>
      </a:lvl4pPr>
      <a:lvl5pPr algn="ctr" rtl="0" fontAlgn="base">
        <a:spcBef>
          <a:spcPct val="0"/>
        </a:spcBef>
        <a:spcAft>
          <a:spcPct val="0"/>
        </a:spcAft>
        <a:defRPr sz="1600">
          <a:solidFill>
            <a:schemeClr val="tx1"/>
          </a:solidFill>
          <a:latin typeface="Calibri" pitchFamily="34" charset="0"/>
        </a:defRPr>
      </a:lvl5pPr>
      <a:lvl6pPr marL="457200" algn="ctr" rtl="0" fontAlgn="base">
        <a:spcBef>
          <a:spcPct val="0"/>
        </a:spcBef>
        <a:spcAft>
          <a:spcPct val="0"/>
        </a:spcAft>
        <a:defRPr sz="1600">
          <a:solidFill>
            <a:schemeClr val="tx1"/>
          </a:solidFill>
          <a:latin typeface="Calibri" pitchFamily="34" charset="0"/>
        </a:defRPr>
      </a:lvl6pPr>
      <a:lvl7pPr marL="914400" algn="ctr" rtl="0" fontAlgn="base">
        <a:spcBef>
          <a:spcPct val="0"/>
        </a:spcBef>
        <a:spcAft>
          <a:spcPct val="0"/>
        </a:spcAft>
        <a:defRPr sz="1600">
          <a:solidFill>
            <a:schemeClr val="tx1"/>
          </a:solidFill>
          <a:latin typeface="Calibri" pitchFamily="34" charset="0"/>
        </a:defRPr>
      </a:lvl7pPr>
      <a:lvl8pPr marL="1371600" algn="ctr" rtl="0" fontAlgn="base">
        <a:spcBef>
          <a:spcPct val="0"/>
        </a:spcBef>
        <a:spcAft>
          <a:spcPct val="0"/>
        </a:spcAft>
        <a:defRPr sz="1600">
          <a:solidFill>
            <a:schemeClr val="tx1"/>
          </a:solidFill>
          <a:latin typeface="Calibri" pitchFamily="34" charset="0"/>
        </a:defRPr>
      </a:lvl8pPr>
      <a:lvl9pPr marL="1828800" algn="ctr" rtl="0" fontAlgn="base">
        <a:spcBef>
          <a:spcPct val="0"/>
        </a:spcBef>
        <a:spcAft>
          <a:spcPct val="0"/>
        </a:spcAft>
        <a:defRPr sz="16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a:defRPr/>
            </a:pPr>
            <a:endParaRPr lang="en-US" sz="2800" b="1" dirty="0">
              <a:solidFill>
                <a:srgbClr val="000000"/>
              </a:solidFill>
              <a:latin typeface="Calibri" pitchFamily="34" charset="0"/>
            </a:endParaRPr>
          </a:p>
        </p:txBody>
      </p:sp>
      <p:sp>
        <p:nvSpPr>
          <p:cNvPr id="287747"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87748"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a:defRPr/>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a:defRPr/>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a:defRPr/>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b="1">
                <a:solidFill>
                  <a:srgbClr val="FFFFFF"/>
                </a:solidFill>
                <a:latin typeface="Palatino Linotype" pitchFamily="18" charset="0"/>
              </a:defRPr>
            </a:lvl1pPr>
          </a:lstStyle>
          <a:p>
            <a:pPr>
              <a:defRPr/>
            </a:pPr>
            <a:fld id="{6A0341DA-AEC2-4878-914D-35EE4F4B307C}" type="slidenum">
              <a:rPr lang="en-US"/>
              <a:pPr>
                <a:defRPr/>
              </a:pPr>
              <a:t>‹#›</a:t>
            </a:fld>
            <a:endParaRPr lang="en-US" dirty="0"/>
          </a:p>
        </p:txBody>
      </p:sp>
      <p:pic>
        <p:nvPicPr>
          <p:cNvPr id="287753" name="Picture 9" descr="Partners Founded By_08"/>
          <p:cNvPicPr>
            <a:picLocks noChangeAspect="1" noChangeArrowheads="1"/>
          </p:cNvPicPr>
          <p:nvPr/>
        </p:nvPicPr>
        <p:blipFill>
          <a:blip r:embed="rId8"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hangingPunct="1">
              <a:defRPr/>
            </a:pPr>
            <a:endParaRPr lang="en-US" sz="1400" dirty="0" smtClean="0">
              <a:solidFill>
                <a:srgbClr val="000000"/>
              </a:solidFill>
              <a:latin typeface="Calibri" pitchFamily="34" charset="0"/>
            </a:endParaRPr>
          </a:p>
        </p:txBody>
      </p:sp>
      <p:sp>
        <p:nvSpPr>
          <p:cNvPr id="11"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fontAlgn="auto">
              <a:spcBef>
                <a:spcPts val="0"/>
              </a:spcBef>
              <a:spcAft>
                <a:spcPts val="0"/>
              </a:spcAft>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 bg1="lt1" tx1="dk1" bg2="lt2" tx2="dk2" accent1="accent1" accent2="accent2" accent3="accent3" accent4="accent4" accent5="accent5" accent6="accent6" hlink="hlink" folHlink="folHlink"/>
  <p:sldLayoutIdLst>
    <p:sldLayoutId id="2147484506" r:id="rId1"/>
    <p:sldLayoutId id="2147484507" r:id="rId2"/>
    <p:sldLayoutId id="2147484277" r:id="rId3"/>
    <p:sldLayoutId id="2147484508" r:id="rId4"/>
    <p:sldLayoutId id="2147484509" r:id="rId5"/>
    <p:sldLayoutId id="2147484276" r:id="rId6"/>
  </p:sldLayoutIdLst>
  <p:hf hdr="0" dt="0"/>
  <p:txStyles>
    <p:titleStyle>
      <a:lvl1pPr algn="l" rtl="0" eaLnBrk="0" fontAlgn="base" hangingPunct="0">
        <a:spcBef>
          <a:spcPct val="0"/>
        </a:spcBef>
        <a:spcAft>
          <a:spcPct val="0"/>
        </a:spcAft>
        <a:defRPr sz="2400" b="1">
          <a:solidFill>
            <a:srgbClr val="808080"/>
          </a:solidFill>
          <a:latin typeface="Calibri" pitchFamily="34" charset="0"/>
          <a:ea typeface="+mj-ea"/>
          <a:cs typeface="+mj-cs"/>
        </a:defRPr>
      </a:lvl1pPr>
      <a:lvl2pPr algn="l" rtl="0" eaLnBrk="0" fontAlgn="base" hangingPunct="0">
        <a:spcBef>
          <a:spcPct val="0"/>
        </a:spcBef>
        <a:spcAft>
          <a:spcPct val="0"/>
        </a:spcAft>
        <a:defRPr sz="2400" b="1">
          <a:solidFill>
            <a:srgbClr val="808080"/>
          </a:solidFill>
          <a:latin typeface="Calibri" pitchFamily="34" charset="0"/>
        </a:defRPr>
      </a:lvl2pPr>
      <a:lvl3pPr algn="l" rtl="0" eaLnBrk="0" fontAlgn="base" hangingPunct="0">
        <a:spcBef>
          <a:spcPct val="0"/>
        </a:spcBef>
        <a:spcAft>
          <a:spcPct val="0"/>
        </a:spcAft>
        <a:defRPr sz="2400" b="1">
          <a:solidFill>
            <a:srgbClr val="808080"/>
          </a:solidFill>
          <a:latin typeface="Calibri" pitchFamily="34" charset="0"/>
        </a:defRPr>
      </a:lvl3pPr>
      <a:lvl4pPr algn="l" rtl="0" eaLnBrk="0" fontAlgn="base" hangingPunct="0">
        <a:spcBef>
          <a:spcPct val="0"/>
        </a:spcBef>
        <a:spcAft>
          <a:spcPct val="0"/>
        </a:spcAft>
        <a:defRPr sz="2400" b="1">
          <a:solidFill>
            <a:srgbClr val="808080"/>
          </a:solidFill>
          <a:latin typeface="Calibri" pitchFamily="34" charset="0"/>
        </a:defRPr>
      </a:lvl4pPr>
      <a:lvl5pPr algn="l" rtl="0" eaLnBrk="0" fontAlgn="base" hangingPunct="0">
        <a:spcBef>
          <a:spcPct val="0"/>
        </a:spcBef>
        <a:spcAft>
          <a:spcPct val="0"/>
        </a:spcAft>
        <a:defRPr sz="2400" b="1">
          <a:solidFill>
            <a:srgbClr val="808080"/>
          </a:solidFill>
          <a:latin typeface="Calibri"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a:defRPr/>
            </a:pPr>
            <a:endParaRPr lang="en-US" sz="2800" b="1" dirty="0">
              <a:solidFill>
                <a:srgbClr val="000000"/>
              </a:solidFill>
              <a:latin typeface="Calibri" pitchFamily="34" charset="0"/>
            </a:endParaRPr>
          </a:p>
        </p:txBody>
      </p:sp>
      <p:sp>
        <p:nvSpPr>
          <p:cNvPr id="294915"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94916"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a:defRPr/>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a:defRPr/>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a:defRPr/>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b="1">
                <a:solidFill>
                  <a:srgbClr val="FFFFFF"/>
                </a:solidFill>
                <a:latin typeface="Palatino Linotype" pitchFamily="18" charset="0"/>
              </a:defRPr>
            </a:lvl1pPr>
          </a:lstStyle>
          <a:p>
            <a:pPr>
              <a:defRPr/>
            </a:pPr>
            <a:fld id="{36AED718-2A6D-40A5-920C-62F0F9303104}" type="slidenum">
              <a:rPr lang="en-US"/>
              <a:pPr>
                <a:defRPr/>
              </a:pPr>
              <a:t>‹#›</a:t>
            </a:fld>
            <a:endParaRPr lang="en-US" dirty="0"/>
          </a:p>
        </p:txBody>
      </p:sp>
      <p:pic>
        <p:nvPicPr>
          <p:cNvPr id="294921" name="Picture 9" descr="Partners Founded By_08"/>
          <p:cNvPicPr>
            <a:picLocks noChangeAspect="1" noChangeArrowheads="1"/>
          </p:cNvPicPr>
          <p:nvPr/>
        </p:nvPicPr>
        <p:blipFill>
          <a:blip r:embed="rId8"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hangingPunct="1">
              <a:defRPr/>
            </a:pPr>
            <a:endParaRPr lang="en-US" sz="1400" dirty="0" smtClean="0">
              <a:solidFill>
                <a:srgbClr val="000000"/>
              </a:solidFill>
              <a:latin typeface="Calibri" pitchFamily="34" charset="0"/>
            </a:endParaRPr>
          </a:p>
        </p:txBody>
      </p:sp>
      <p:sp>
        <p:nvSpPr>
          <p:cNvPr id="11"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fontAlgn="auto">
              <a:spcBef>
                <a:spcPts val="0"/>
              </a:spcBef>
              <a:spcAft>
                <a:spcPts val="0"/>
              </a:spcAft>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 bg1="lt1" tx1="dk1" bg2="lt2" tx2="dk2" accent1="accent1" accent2="accent2" accent3="accent3" accent4="accent4" accent5="accent5" accent6="accent6" hlink="hlink" folHlink="folHlink"/>
  <p:sldLayoutIdLst>
    <p:sldLayoutId id="2147484510" r:id="rId1"/>
    <p:sldLayoutId id="2147484511" r:id="rId2"/>
    <p:sldLayoutId id="2147484279" r:id="rId3"/>
    <p:sldLayoutId id="2147484512" r:id="rId4"/>
    <p:sldLayoutId id="2147484513" r:id="rId5"/>
    <p:sldLayoutId id="2147484278" r:id="rId6"/>
  </p:sldLayoutIdLst>
  <p:hf hdr="0" dt="0"/>
  <p:txStyles>
    <p:titleStyle>
      <a:lvl1pPr algn="l" rtl="0" eaLnBrk="0" fontAlgn="base" hangingPunct="0">
        <a:spcBef>
          <a:spcPct val="0"/>
        </a:spcBef>
        <a:spcAft>
          <a:spcPct val="0"/>
        </a:spcAft>
        <a:defRPr sz="2400" b="1">
          <a:solidFill>
            <a:srgbClr val="808080"/>
          </a:solidFill>
          <a:latin typeface="Calibri" pitchFamily="34" charset="0"/>
          <a:ea typeface="+mj-ea"/>
          <a:cs typeface="+mj-cs"/>
        </a:defRPr>
      </a:lvl1pPr>
      <a:lvl2pPr algn="l" rtl="0" eaLnBrk="0" fontAlgn="base" hangingPunct="0">
        <a:spcBef>
          <a:spcPct val="0"/>
        </a:spcBef>
        <a:spcAft>
          <a:spcPct val="0"/>
        </a:spcAft>
        <a:defRPr sz="2400" b="1">
          <a:solidFill>
            <a:srgbClr val="808080"/>
          </a:solidFill>
          <a:latin typeface="Calibri" pitchFamily="34" charset="0"/>
        </a:defRPr>
      </a:lvl2pPr>
      <a:lvl3pPr algn="l" rtl="0" eaLnBrk="0" fontAlgn="base" hangingPunct="0">
        <a:spcBef>
          <a:spcPct val="0"/>
        </a:spcBef>
        <a:spcAft>
          <a:spcPct val="0"/>
        </a:spcAft>
        <a:defRPr sz="2400" b="1">
          <a:solidFill>
            <a:srgbClr val="808080"/>
          </a:solidFill>
          <a:latin typeface="Calibri" pitchFamily="34" charset="0"/>
        </a:defRPr>
      </a:lvl3pPr>
      <a:lvl4pPr algn="l" rtl="0" eaLnBrk="0" fontAlgn="base" hangingPunct="0">
        <a:spcBef>
          <a:spcPct val="0"/>
        </a:spcBef>
        <a:spcAft>
          <a:spcPct val="0"/>
        </a:spcAft>
        <a:defRPr sz="2400" b="1">
          <a:solidFill>
            <a:srgbClr val="808080"/>
          </a:solidFill>
          <a:latin typeface="Calibri" pitchFamily="34" charset="0"/>
        </a:defRPr>
      </a:lvl4pPr>
      <a:lvl5pPr algn="l" rtl="0" eaLnBrk="0" fontAlgn="base" hangingPunct="0">
        <a:spcBef>
          <a:spcPct val="0"/>
        </a:spcBef>
        <a:spcAft>
          <a:spcPct val="0"/>
        </a:spcAft>
        <a:defRPr sz="2400" b="1">
          <a:solidFill>
            <a:srgbClr val="808080"/>
          </a:solidFill>
          <a:latin typeface="Calibri"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150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8" name="Footer Placeholder 3"/>
          <p:cNvSpPr txBox="1">
            <a:spLocks/>
          </p:cNvSpPr>
          <p:nvPr/>
        </p:nvSpPr>
        <p:spPr>
          <a:xfrm>
            <a:off x="0" y="6492875"/>
            <a:ext cx="3429000" cy="365125"/>
          </a:xfrm>
          <a:prstGeom prst="rect">
            <a:avLst/>
          </a:prstGeom>
        </p:spPr>
        <p:txBody>
          <a:bodyPr anchor="ctr"/>
          <a:lstStyle/>
          <a:p>
            <a:pPr algn="ctr" fontAlgn="auto">
              <a:spcBef>
                <a:spcPts val="0"/>
              </a:spcBef>
              <a:spcAft>
                <a:spcPts val="0"/>
              </a:spcAft>
              <a:defRPr/>
            </a:pPr>
            <a:r>
              <a:rPr lang="en-US" sz="900" dirty="0">
                <a:solidFill>
                  <a:srgbClr val="000000">
                    <a:tint val="75000"/>
                  </a:srgbClr>
                </a:solidFill>
                <a:latin typeface="Calibri" pitchFamily="34" charset="0"/>
              </a:rPr>
              <a:t>Community Health- Public Payer Patient Access</a:t>
            </a:r>
          </a:p>
        </p:txBody>
      </p:sp>
    </p:spTree>
  </p:cSld>
  <p:clrMap bg1="lt1" tx1="dk1" bg2="lt2" tx2="dk2" accent1="accent1" accent2="accent2" accent3="accent3" accent4="accent4" accent5="accent5" accent6="accent6" hlink="hlink" folHlink="folHlink"/>
  <p:sldLayoutIdLst>
    <p:sldLayoutId id="2147484303" r:id="rId1"/>
    <p:sldLayoutId id="2147484304" r:id="rId2"/>
    <p:sldLayoutId id="2147484305" r:id="rId3"/>
    <p:sldLayoutId id="2147484306" r:id="rId4"/>
    <p:sldLayoutId id="2147484307" r:id="rId5"/>
    <p:sldLayoutId id="2147484308" r:id="rId6"/>
    <p:sldLayoutId id="2147484309" r:id="rId7"/>
    <p:sldLayoutId id="2147484310" r:id="rId8"/>
    <p:sldLayoutId id="2147484311" r:id="rId9"/>
    <p:sldLayoutId id="2147484312" r:id="rId10"/>
    <p:sldLayoutId id="2147484313" r:id="rId11"/>
    <p:sldLayoutId id="2147484244" r:id="rId12"/>
  </p:sldLayoutIdLst>
  <p:hf hdr="0" dt="0"/>
  <p:txStyles>
    <p:titleStyle>
      <a:lvl1pPr algn="ctr" rtl="0" fontAlgn="base">
        <a:spcBef>
          <a:spcPct val="0"/>
        </a:spcBef>
        <a:spcAft>
          <a:spcPct val="0"/>
        </a:spcAft>
        <a:defRPr sz="1600" kern="1200">
          <a:solidFill>
            <a:schemeClr val="tx1"/>
          </a:solidFill>
          <a:latin typeface="Calibri" pitchFamily="34" charset="0"/>
          <a:ea typeface="+mj-ea"/>
          <a:cs typeface="+mj-cs"/>
        </a:defRPr>
      </a:lvl1pPr>
      <a:lvl2pPr algn="ctr" rtl="0" fontAlgn="base">
        <a:spcBef>
          <a:spcPct val="0"/>
        </a:spcBef>
        <a:spcAft>
          <a:spcPct val="0"/>
        </a:spcAft>
        <a:defRPr sz="1600">
          <a:solidFill>
            <a:schemeClr val="tx1"/>
          </a:solidFill>
          <a:latin typeface="Calibri" pitchFamily="34" charset="0"/>
        </a:defRPr>
      </a:lvl2pPr>
      <a:lvl3pPr algn="ctr" rtl="0" fontAlgn="base">
        <a:spcBef>
          <a:spcPct val="0"/>
        </a:spcBef>
        <a:spcAft>
          <a:spcPct val="0"/>
        </a:spcAft>
        <a:defRPr sz="1600">
          <a:solidFill>
            <a:schemeClr val="tx1"/>
          </a:solidFill>
          <a:latin typeface="Calibri" pitchFamily="34" charset="0"/>
        </a:defRPr>
      </a:lvl3pPr>
      <a:lvl4pPr algn="ctr" rtl="0" fontAlgn="base">
        <a:spcBef>
          <a:spcPct val="0"/>
        </a:spcBef>
        <a:spcAft>
          <a:spcPct val="0"/>
        </a:spcAft>
        <a:defRPr sz="1600">
          <a:solidFill>
            <a:schemeClr val="tx1"/>
          </a:solidFill>
          <a:latin typeface="Calibri" pitchFamily="34" charset="0"/>
        </a:defRPr>
      </a:lvl4pPr>
      <a:lvl5pPr algn="ctr" rtl="0" fontAlgn="base">
        <a:spcBef>
          <a:spcPct val="0"/>
        </a:spcBef>
        <a:spcAft>
          <a:spcPct val="0"/>
        </a:spcAft>
        <a:defRPr sz="1600">
          <a:solidFill>
            <a:schemeClr val="tx1"/>
          </a:solidFill>
          <a:latin typeface="Calibri" pitchFamily="34" charset="0"/>
        </a:defRPr>
      </a:lvl5pPr>
      <a:lvl6pPr marL="457200" algn="ctr" rtl="0" fontAlgn="base">
        <a:spcBef>
          <a:spcPct val="0"/>
        </a:spcBef>
        <a:spcAft>
          <a:spcPct val="0"/>
        </a:spcAft>
        <a:defRPr sz="1600">
          <a:solidFill>
            <a:schemeClr val="tx1"/>
          </a:solidFill>
          <a:latin typeface="Calibri" pitchFamily="34" charset="0"/>
        </a:defRPr>
      </a:lvl6pPr>
      <a:lvl7pPr marL="914400" algn="ctr" rtl="0" fontAlgn="base">
        <a:spcBef>
          <a:spcPct val="0"/>
        </a:spcBef>
        <a:spcAft>
          <a:spcPct val="0"/>
        </a:spcAft>
        <a:defRPr sz="1600">
          <a:solidFill>
            <a:schemeClr val="tx1"/>
          </a:solidFill>
          <a:latin typeface="Calibri" pitchFamily="34" charset="0"/>
        </a:defRPr>
      </a:lvl7pPr>
      <a:lvl8pPr marL="1371600" algn="ctr" rtl="0" fontAlgn="base">
        <a:spcBef>
          <a:spcPct val="0"/>
        </a:spcBef>
        <a:spcAft>
          <a:spcPct val="0"/>
        </a:spcAft>
        <a:defRPr sz="1600">
          <a:solidFill>
            <a:schemeClr val="tx1"/>
          </a:solidFill>
          <a:latin typeface="Calibri" pitchFamily="34" charset="0"/>
        </a:defRPr>
      </a:lvl8pPr>
      <a:lvl9pPr marL="1828800" algn="ctr" rtl="0" fontAlgn="base">
        <a:spcBef>
          <a:spcPct val="0"/>
        </a:spcBef>
        <a:spcAft>
          <a:spcPct val="0"/>
        </a:spcAft>
        <a:defRPr sz="16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a:defRPr/>
            </a:pPr>
            <a:endParaRPr lang="en-US" sz="2800" b="1" dirty="0">
              <a:solidFill>
                <a:srgbClr val="000000"/>
              </a:solidFill>
              <a:latin typeface="Calibri" pitchFamily="34" charset="0"/>
            </a:endParaRPr>
          </a:p>
        </p:txBody>
      </p:sp>
      <p:sp>
        <p:nvSpPr>
          <p:cNvPr id="302083"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2084"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a:defRPr/>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a:defRPr/>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a:defRPr/>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b="1">
                <a:solidFill>
                  <a:srgbClr val="FFFFFF"/>
                </a:solidFill>
                <a:latin typeface="Palatino Linotype" pitchFamily="18" charset="0"/>
              </a:defRPr>
            </a:lvl1pPr>
          </a:lstStyle>
          <a:p>
            <a:pPr>
              <a:defRPr/>
            </a:pPr>
            <a:fld id="{B4CA2244-85AC-4301-8D5C-A33DDD76F24A}" type="slidenum">
              <a:rPr lang="en-US"/>
              <a:pPr>
                <a:defRPr/>
              </a:pPr>
              <a:t>‹#›</a:t>
            </a:fld>
            <a:endParaRPr lang="en-US" dirty="0"/>
          </a:p>
        </p:txBody>
      </p:sp>
      <p:pic>
        <p:nvPicPr>
          <p:cNvPr id="302089" name="Picture 9" descr="Partners Founded By_08"/>
          <p:cNvPicPr>
            <a:picLocks noChangeAspect="1" noChangeArrowheads="1"/>
          </p:cNvPicPr>
          <p:nvPr/>
        </p:nvPicPr>
        <p:blipFill>
          <a:blip r:embed="rId8"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hangingPunct="1">
              <a:defRPr/>
            </a:pPr>
            <a:endParaRPr lang="en-US" sz="1400" dirty="0" smtClean="0">
              <a:solidFill>
                <a:srgbClr val="000000"/>
              </a:solidFill>
              <a:latin typeface="Calibri" pitchFamily="34" charset="0"/>
            </a:endParaRPr>
          </a:p>
        </p:txBody>
      </p:sp>
      <p:sp>
        <p:nvSpPr>
          <p:cNvPr id="11"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fontAlgn="auto">
              <a:spcBef>
                <a:spcPts val="0"/>
              </a:spcBef>
              <a:spcAft>
                <a:spcPts val="0"/>
              </a:spcAft>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 bg1="lt1" tx1="dk1" bg2="lt2" tx2="dk2" accent1="accent1" accent2="accent2" accent3="accent3" accent4="accent4" accent5="accent5" accent6="accent6" hlink="hlink" folHlink="folHlink"/>
  <p:sldLayoutIdLst>
    <p:sldLayoutId id="2147484514" r:id="rId1"/>
    <p:sldLayoutId id="2147484515" r:id="rId2"/>
    <p:sldLayoutId id="2147484281" r:id="rId3"/>
    <p:sldLayoutId id="2147484516" r:id="rId4"/>
    <p:sldLayoutId id="2147484517" r:id="rId5"/>
    <p:sldLayoutId id="2147484280" r:id="rId6"/>
  </p:sldLayoutIdLst>
  <p:hf hdr="0" dt="0"/>
  <p:txStyles>
    <p:titleStyle>
      <a:lvl1pPr algn="l" rtl="0" eaLnBrk="0" fontAlgn="base" hangingPunct="0">
        <a:spcBef>
          <a:spcPct val="0"/>
        </a:spcBef>
        <a:spcAft>
          <a:spcPct val="0"/>
        </a:spcAft>
        <a:defRPr sz="2400" b="1">
          <a:solidFill>
            <a:srgbClr val="808080"/>
          </a:solidFill>
          <a:latin typeface="Calibri" pitchFamily="34" charset="0"/>
          <a:ea typeface="+mj-ea"/>
          <a:cs typeface="+mj-cs"/>
        </a:defRPr>
      </a:lvl1pPr>
      <a:lvl2pPr algn="l" rtl="0" eaLnBrk="0" fontAlgn="base" hangingPunct="0">
        <a:spcBef>
          <a:spcPct val="0"/>
        </a:spcBef>
        <a:spcAft>
          <a:spcPct val="0"/>
        </a:spcAft>
        <a:defRPr sz="2400" b="1">
          <a:solidFill>
            <a:srgbClr val="808080"/>
          </a:solidFill>
          <a:latin typeface="Calibri" pitchFamily="34" charset="0"/>
        </a:defRPr>
      </a:lvl2pPr>
      <a:lvl3pPr algn="l" rtl="0" eaLnBrk="0" fontAlgn="base" hangingPunct="0">
        <a:spcBef>
          <a:spcPct val="0"/>
        </a:spcBef>
        <a:spcAft>
          <a:spcPct val="0"/>
        </a:spcAft>
        <a:defRPr sz="2400" b="1">
          <a:solidFill>
            <a:srgbClr val="808080"/>
          </a:solidFill>
          <a:latin typeface="Calibri" pitchFamily="34" charset="0"/>
        </a:defRPr>
      </a:lvl3pPr>
      <a:lvl4pPr algn="l" rtl="0" eaLnBrk="0" fontAlgn="base" hangingPunct="0">
        <a:spcBef>
          <a:spcPct val="0"/>
        </a:spcBef>
        <a:spcAft>
          <a:spcPct val="0"/>
        </a:spcAft>
        <a:defRPr sz="2400" b="1">
          <a:solidFill>
            <a:srgbClr val="808080"/>
          </a:solidFill>
          <a:latin typeface="Calibri" pitchFamily="34" charset="0"/>
        </a:defRPr>
      </a:lvl4pPr>
      <a:lvl5pPr algn="l" rtl="0" eaLnBrk="0" fontAlgn="base" hangingPunct="0">
        <a:spcBef>
          <a:spcPct val="0"/>
        </a:spcBef>
        <a:spcAft>
          <a:spcPct val="0"/>
        </a:spcAft>
        <a:defRPr sz="2400" b="1">
          <a:solidFill>
            <a:srgbClr val="808080"/>
          </a:solidFill>
          <a:latin typeface="Calibri"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a:defRPr/>
            </a:pPr>
            <a:endParaRPr lang="en-US" sz="2800" b="1" dirty="0">
              <a:solidFill>
                <a:srgbClr val="000000"/>
              </a:solidFill>
              <a:latin typeface="Calibri" pitchFamily="34" charset="0"/>
            </a:endParaRPr>
          </a:p>
        </p:txBody>
      </p:sp>
      <p:sp>
        <p:nvSpPr>
          <p:cNvPr id="309251"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9252"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a:defRPr/>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a:defRPr/>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a:defRPr/>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b="1">
                <a:solidFill>
                  <a:srgbClr val="FFFFFF"/>
                </a:solidFill>
                <a:latin typeface="Palatino Linotype" pitchFamily="18" charset="0"/>
              </a:defRPr>
            </a:lvl1pPr>
          </a:lstStyle>
          <a:p>
            <a:pPr>
              <a:defRPr/>
            </a:pPr>
            <a:fld id="{8E489738-08B7-4E80-94C0-59430168B5C4}" type="slidenum">
              <a:rPr lang="en-US"/>
              <a:pPr>
                <a:defRPr/>
              </a:pPr>
              <a:t>‹#›</a:t>
            </a:fld>
            <a:endParaRPr lang="en-US" dirty="0"/>
          </a:p>
        </p:txBody>
      </p:sp>
      <p:pic>
        <p:nvPicPr>
          <p:cNvPr id="309257" name="Picture 9" descr="Partners Founded By_08"/>
          <p:cNvPicPr>
            <a:picLocks noChangeAspect="1" noChangeArrowheads="1"/>
          </p:cNvPicPr>
          <p:nvPr/>
        </p:nvPicPr>
        <p:blipFill>
          <a:blip r:embed="rId8"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hangingPunct="1">
              <a:defRPr/>
            </a:pPr>
            <a:endParaRPr lang="en-US" sz="1400" dirty="0" smtClean="0">
              <a:solidFill>
                <a:srgbClr val="000000"/>
              </a:solidFill>
              <a:latin typeface="Calibri" pitchFamily="34" charset="0"/>
            </a:endParaRPr>
          </a:p>
        </p:txBody>
      </p:sp>
      <p:sp>
        <p:nvSpPr>
          <p:cNvPr id="11"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fontAlgn="auto">
              <a:spcBef>
                <a:spcPts val="0"/>
              </a:spcBef>
              <a:spcAft>
                <a:spcPts val="0"/>
              </a:spcAft>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 bg1="lt1" tx1="dk1" bg2="lt2" tx2="dk2" accent1="accent1" accent2="accent2" accent3="accent3" accent4="accent4" accent5="accent5" accent6="accent6" hlink="hlink" folHlink="folHlink"/>
  <p:sldLayoutIdLst>
    <p:sldLayoutId id="2147484518" r:id="rId1"/>
    <p:sldLayoutId id="2147484519" r:id="rId2"/>
    <p:sldLayoutId id="2147484283" r:id="rId3"/>
    <p:sldLayoutId id="2147484520" r:id="rId4"/>
    <p:sldLayoutId id="2147484521" r:id="rId5"/>
    <p:sldLayoutId id="2147484282" r:id="rId6"/>
  </p:sldLayoutIdLst>
  <p:hf hdr="0" dt="0"/>
  <p:txStyles>
    <p:titleStyle>
      <a:lvl1pPr algn="l" rtl="0" eaLnBrk="0" fontAlgn="base" hangingPunct="0">
        <a:spcBef>
          <a:spcPct val="0"/>
        </a:spcBef>
        <a:spcAft>
          <a:spcPct val="0"/>
        </a:spcAft>
        <a:defRPr sz="2400" b="1">
          <a:solidFill>
            <a:srgbClr val="808080"/>
          </a:solidFill>
          <a:latin typeface="Calibri" pitchFamily="34" charset="0"/>
          <a:ea typeface="+mj-ea"/>
          <a:cs typeface="+mj-cs"/>
        </a:defRPr>
      </a:lvl1pPr>
      <a:lvl2pPr algn="l" rtl="0" eaLnBrk="0" fontAlgn="base" hangingPunct="0">
        <a:spcBef>
          <a:spcPct val="0"/>
        </a:spcBef>
        <a:spcAft>
          <a:spcPct val="0"/>
        </a:spcAft>
        <a:defRPr sz="2400" b="1">
          <a:solidFill>
            <a:srgbClr val="808080"/>
          </a:solidFill>
          <a:latin typeface="Calibri" pitchFamily="34" charset="0"/>
        </a:defRPr>
      </a:lvl2pPr>
      <a:lvl3pPr algn="l" rtl="0" eaLnBrk="0" fontAlgn="base" hangingPunct="0">
        <a:spcBef>
          <a:spcPct val="0"/>
        </a:spcBef>
        <a:spcAft>
          <a:spcPct val="0"/>
        </a:spcAft>
        <a:defRPr sz="2400" b="1">
          <a:solidFill>
            <a:srgbClr val="808080"/>
          </a:solidFill>
          <a:latin typeface="Calibri" pitchFamily="34" charset="0"/>
        </a:defRPr>
      </a:lvl3pPr>
      <a:lvl4pPr algn="l" rtl="0" eaLnBrk="0" fontAlgn="base" hangingPunct="0">
        <a:spcBef>
          <a:spcPct val="0"/>
        </a:spcBef>
        <a:spcAft>
          <a:spcPct val="0"/>
        </a:spcAft>
        <a:defRPr sz="2400" b="1">
          <a:solidFill>
            <a:srgbClr val="808080"/>
          </a:solidFill>
          <a:latin typeface="Calibri" pitchFamily="34" charset="0"/>
        </a:defRPr>
      </a:lvl4pPr>
      <a:lvl5pPr algn="l" rtl="0" eaLnBrk="0" fontAlgn="base" hangingPunct="0">
        <a:spcBef>
          <a:spcPct val="0"/>
        </a:spcBef>
        <a:spcAft>
          <a:spcPct val="0"/>
        </a:spcAft>
        <a:defRPr sz="2400" b="1">
          <a:solidFill>
            <a:srgbClr val="808080"/>
          </a:solidFill>
          <a:latin typeface="Calibri"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a:defRPr/>
            </a:pPr>
            <a:endParaRPr lang="en-US" sz="2800" b="1" dirty="0">
              <a:solidFill>
                <a:srgbClr val="000000"/>
              </a:solidFill>
              <a:latin typeface="Calibri" pitchFamily="34" charset="0"/>
            </a:endParaRPr>
          </a:p>
        </p:txBody>
      </p:sp>
      <p:sp>
        <p:nvSpPr>
          <p:cNvPr id="316419"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16420"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a:defRPr/>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a:defRPr/>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a:defRPr/>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b="1">
                <a:solidFill>
                  <a:srgbClr val="FFFFFF"/>
                </a:solidFill>
                <a:latin typeface="Palatino Linotype" pitchFamily="18" charset="0"/>
              </a:defRPr>
            </a:lvl1pPr>
          </a:lstStyle>
          <a:p>
            <a:pPr>
              <a:defRPr/>
            </a:pPr>
            <a:fld id="{8F006708-B7E8-43FD-B572-5FC45AD9C63A}" type="slidenum">
              <a:rPr lang="en-US"/>
              <a:pPr>
                <a:defRPr/>
              </a:pPr>
              <a:t>‹#›</a:t>
            </a:fld>
            <a:endParaRPr lang="en-US" dirty="0"/>
          </a:p>
        </p:txBody>
      </p:sp>
      <p:pic>
        <p:nvPicPr>
          <p:cNvPr id="316425" name="Picture 9" descr="Partners Founded By_08"/>
          <p:cNvPicPr>
            <a:picLocks noChangeAspect="1" noChangeArrowheads="1"/>
          </p:cNvPicPr>
          <p:nvPr/>
        </p:nvPicPr>
        <p:blipFill>
          <a:blip r:embed="rId8"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hangingPunct="1">
              <a:defRPr/>
            </a:pPr>
            <a:endParaRPr lang="en-US" sz="1400" dirty="0" smtClean="0">
              <a:solidFill>
                <a:srgbClr val="000000"/>
              </a:solidFill>
              <a:latin typeface="Calibri" pitchFamily="34" charset="0"/>
            </a:endParaRPr>
          </a:p>
        </p:txBody>
      </p:sp>
      <p:sp>
        <p:nvSpPr>
          <p:cNvPr id="11"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fontAlgn="auto">
              <a:spcBef>
                <a:spcPts val="0"/>
              </a:spcBef>
              <a:spcAft>
                <a:spcPts val="0"/>
              </a:spcAft>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 bg1="lt1" tx1="dk1" bg2="lt2" tx2="dk2" accent1="accent1" accent2="accent2" accent3="accent3" accent4="accent4" accent5="accent5" accent6="accent6" hlink="hlink" folHlink="folHlink"/>
  <p:sldLayoutIdLst>
    <p:sldLayoutId id="2147484522" r:id="rId1"/>
    <p:sldLayoutId id="2147484523" r:id="rId2"/>
    <p:sldLayoutId id="2147484285" r:id="rId3"/>
    <p:sldLayoutId id="2147484524" r:id="rId4"/>
    <p:sldLayoutId id="2147484525" r:id="rId5"/>
    <p:sldLayoutId id="2147484284" r:id="rId6"/>
  </p:sldLayoutIdLst>
  <p:hf hdr="0" dt="0"/>
  <p:txStyles>
    <p:titleStyle>
      <a:lvl1pPr algn="l" rtl="0" eaLnBrk="0" fontAlgn="base" hangingPunct="0">
        <a:spcBef>
          <a:spcPct val="0"/>
        </a:spcBef>
        <a:spcAft>
          <a:spcPct val="0"/>
        </a:spcAft>
        <a:defRPr sz="2400" b="1">
          <a:solidFill>
            <a:srgbClr val="808080"/>
          </a:solidFill>
          <a:latin typeface="Calibri" pitchFamily="34" charset="0"/>
          <a:ea typeface="+mj-ea"/>
          <a:cs typeface="+mj-cs"/>
        </a:defRPr>
      </a:lvl1pPr>
      <a:lvl2pPr algn="l" rtl="0" eaLnBrk="0" fontAlgn="base" hangingPunct="0">
        <a:spcBef>
          <a:spcPct val="0"/>
        </a:spcBef>
        <a:spcAft>
          <a:spcPct val="0"/>
        </a:spcAft>
        <a:defRPr sz="2400" b="1">
          <a:solidFill>
            <a:srgbClr val="808080"/>
          </a:solidFill>
          <a:latin typeface="Calibri" pitchFamily="34" charset="0"/>
        </a:defRPr>
      </a:lvl2pPr>
      <a:lvl3pPr algn="l" rtl="0" eaLnBrk="0" fontAlgn="base" hangingPunct="0">
        <a:spcBef>
          <a:spcPct val="0"/>
        </a:spcBef>
        <a:spcAft>
          <a:spcPct val="0"/>
        </a:spcAft>
        <a:defRPr sz="2400" b="1">
          <a:solidFill>
            <a:srgbClr val="808080"/>
          </a:solidFill>
          <a:latin typeface="Calibri" pitchFamily="34" charset="0"/>
        </a:defRPr>
      </a:lvl3pPr>
      <a:lvl4pPr algn="l" rtl="0" eaLnBrk="0" fontAlgn="base" hangingPunct="0">
        <a:spcBef>
          <a:spcPct val="0"/>
        </a:spcBef>
        <a:spcAft>
          <a:spcPct val="0"/>
        </a:spcAft>
        <a:defRPr sz="2400" b="1">
          <a:solidFill>
            <a:srgbClr val="808080"/>
          </a:solidFill>
          <a:latin typeface="Calibri" pitchFamily="34" charset="0"/>
        </a:defRPr>
      </a:lvl4pPr>
      <a:lvl5pPr algn="l" rtl="0" eaLnBrk="0" fontAlgn="base" hangingPunct="0">
        <a:spcBef>
          <a:spcPct val="0"/>
        </a:spcBef>
        <a:spcAft>
          <a:spcPct val="0"/>
        </a:spcAft>
        <a:defRPr sz="2400" b="1">
          <a:solidFill>
            <a:srgbClr val="808080"/>
          </a:solidFill>
          <a:latin typeface="Calibri"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a:defRPr/>
            </a:pPr>
            <a:endParaRPr lang="en-US" sz="2800" b="1" dirty="0">
              <a:solidFill>
                <a:srgbClr val="000000"/>
              </a:solidFill>
              <a:latin typeface="Calibri" pitchFamily="34" charset="0"/>
            </a:endParaRPr>
          </a:p>
        </p:txBody>
      </p:sp>
      <p:sp>
        <p:nvSpPr>
          <p:cNvPr id="323587"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23588"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a:defRPr/>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a:defRPr/>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a:defRPr/>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b="1">
                <a:solidFill>
                  <a:srgbClr val="FFFFFF"/>
                </a:solidFill>
                <a:latin typeface="Palatino Linotype" pitchFamily="18" charset="0"/>
              </a:defRPr>
            </a:lvl1pPr>
          </a:lstStyle>
          <a:p>
            <a:pPr>
              <a:defRPr/>
            </a:pPr>
            <a:fld id="{13E372B7-3868-48EF-A3B8-744E2C9BBD6C}" type="slidenum">
              <a:rPr lang="en-US"/>
              <a:pPr>
                <a:defRPr/>
              </a:pPr>
              <a:t>‹#›</a:t>
            </a:fld>
            <a:endParaRPr lang="en-US" dirty="0"/>
          </a:p>
        </p:txBody>
      </p:sp>
      <p:pic>
        <p:nvPicPr>
          <p:cNvPr id="323593" name="Picture 9" descr="Partners Founded By_08"/>
          <p:cNvPicPr>
            <a:picLocks noChangeAspect="1" noChangeArrowheads="1"/>
          </p:cNvPicPr>
          <p:nvPr/>
        </p:nvPicPr>
        <p:blipFill>
          <a:blip r:embed="rId8"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hangingPunct="1">
              <a:defRPr/>
            </a:pPr>
            <a:endParaRPr lang="en-US" sz="1400" dirty="0" smtClean="0">
              <a:solidFill>
                <a:srgbClr val="000000"/>
              </a:solidFill>
              <a:latin typeface="Calibri" pitchFamily="34" charset="0"/>
            </a:endParaRPr>
          </a:p>
        </p:txBody>
      </p:sp>
      <p:sp>
        <p:nvSpPr>
          <p:cNvPr id="11"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fontAlgn="auto">
              <a:spcBef>
                <a:spcPts val="0"/>
              </a:spcBef>
              <a:spcAft>
                <a:spcPts val="0"/>
              </a:spcAft>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 bg1="lt1" tx1="dk1" bg2="lt2" tx2="dk2" accent1="accent1" accent2="accent2" accent3="accent3" accent4="accent4" accent5="accent5" accent6="accent6" hlink="hlink" folHlink="folHlink"/>
  <p:sldLayoutIdLst>
    <p:sldLayoutId id="2147484526" r:id="rId1"/>
    <p:sldLayoutId id="2147484527" r:id="rId2"/>
    <p:sldLayoutId id="2147484287" r:id="rId3"/>
    <p:sldLayoutId id="2147484528" r:id="rId4"/>
    <p:sldLayoutId id="2147484529" r:id="rId5"/>
    <p:sldLayoutId id="2147484286" r:id="rId6"/>
  </p:sldLayoutIdLst>
  <p:hf hdr="0" dt="0"/>
  <p:txStyles>
    <p:titleStyle>
      <a:lvl1pPr algn="l" rtl="0" eaLnBrk="0" fontAlgn="base" hangingPunct="0">
        <a:spcBef>
          <a:spcPct val="0"/>
        </a:spcBef>
        <a:spcAft>
          <a:spcPct val="0"/>
        </a:spcAft>
        <a:defRPr sz="2400" b="1">
          <a:solidFill>
            <a:srgbClr val="808080"/>
          </a:solidFill>
          <a:latin typeface="Calibri" pitchFamily="34" charset="0"/>
          <a:ea typeface="+mj-ea"/>
          <a:cs typeface="+mj-cs"/>
        </a:defRPr>
      </a:lvl1pPr>
      <a:lvl2pPr algn="l" rtl="0" eaLnBrk="0" fontAlgn="base" hangingPunct="0">
        <a:spcBef>
          <a:spcPct val="0"/>
        </a:spcBef>
        <a:spcAft>
          <a:spcPct val="0"/>
        </a:spcAft>
        <a:defRPr sz="2400" b="1">
          <a:solidFill>
            <a:srgbClr val="808080"/>
          </a:solidFill>
          <a:latin typeface="Calibri" pitchFamily="34" charset="0"/>
        </a:defRPr>
      </a:lvl2pPr>
      <a:lvl3pPr algn="l" rtl="0" eaLnBrk="0" fontAlgn="base" hangingPunct="0">
        <a:spcBef>
          <a:spcPct val="0"/>
        </a:spcBef>
        <a:spcAft>
          <a:spcPct val="0"/>
        </a:spcAft>
        <a:defRPr sz="2400" b="1">
          <a:solidFill>
            <a:srgbClr val="808080"/>
          </a:solidFill>
          <a:latin typeface="Calibri" pitchFamily="34" charset="0"/>
        </a:defRPr>
      </a:lvl3pPr>
      <a:lvl4pPr algn="l" rtl="0" eaLnBrk="0" fontAlgn="base" hangingPunct="0">
        <a:spcBef>
          <a:spcPct val="0"/>
        </a:spcBef>
        <a:spcAft>
          <a:spcPct val="0"/>
        </a:spcAft>
        <a:defRPr sz="2400" b="1">
          <a:solidFill>
            <a:srgbClr val="808080"/>
          </a:solidFill>
          <a:latin typeface="Calibri" pitchFamily="34" charset="0"/>
        </a:defRPr>
      </a:lvl4pPr>
      <a:lvl5pPr algn="l" rtl="0" eaLnBrk="0" fontAlgn="base" hangingPunct="0">
        <a:spcBef>
          <a:spcPct val="0"/>
        </a:spcBef>
        <a:spcAft>
          <a:spcPct val="0"/>
        </a:spcAft>
        <a:defRPr sz="2400" b="1">
          <a:solidFill>
            <a:srgbClr val="808080"/>
          </a:solidFill>
          <a:latin typeface="Calibri"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a:defRPr/>
            </a:pPr>
            <a:endParaRPr lang="en-US" sz="2800" b="1" dirty="0">
              <a:solidFill>
                <a:srgbClr val="000000"/>
              </a:solidFill>
              <a:latin typeface="Calibri" pitchFamily="34" charset="0"/>
            </a:endParaRPr>
          </a:p>
        </p:txBody>
      </p:sp>
      <p:sp>
        <p:nvSpPr>
          <p:cNvPr id="34819"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4820"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a:defRPr/>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a:defRPr/>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a:defRPr/>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b="1">
                <a:solidFill>
                  <a:srgbClr val="FFFFFF"/>
                </a:solidFill>
                <a:latin typeface="Palatino Linotype" pitchFamily="18" charset="0"/>
              </a:defRPr>
            </a:lvl1pPr>
          </a:lstStyle>
          <a:p>
            <a:pPr>
              <a:defRPr/>
            </a:pPr>
            <a:fld id="{714C42AB-7A8A-4025-9F7B-7C5CDAF19DAD}" type="slidenum">
              <a:rPr lang="en-US"/>
              <a:pPr>
                <a:defRPr/>
              </a:pPr>
              <a:t>‹#›</a:t>
            </a:fld>
            <a:endParaRPr lang="en-US" dirty="0"/>
          </a:p>
        </p:txBody>
      </p:sp>
      <p:pic>
        <p:nvPicPr>
          <p:cNvPr id="34825" name="Picture 9" descr="Partners Founded By_08"/>
          <p:cNvPicPr>
            <a:picLocks noChangeAspect="1" noChangeArrowheads="1"/>
          </p:cNvPicPr>
          <p:nvPr/>
        </p:nvPicPr>
        <p:blipFill>
          <a:blip r:embed="rId9"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hangingPunct="1">
              <a:defRPr/>
            </a:pPr>
            <a:endParaRPr lang="en-US" sz="1400" dirty="0" smtClean="0">
              <a:solidFill>
                <a:srgbClr val="000000"/>
              </a:solidFill>
              <a:latin typeface="Calibri" pitchFamily="34" charset="0"/>
            </a:endParaRPr>
          </a:p>
        </p:txBody>
      </p:sp>
      <p:sp>
        <p:nvSpPr>
          <p:cNvPr id="11"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fontAlgn="auto">
              <a:spcBef>
                <a:spcPts val="0"/>
              </a:spcBef>
              <a:spcAft>
                <a:spcPts val="0"/>
              </a:spcAft>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 bg1="lt1" tx1="dk1" bg2="lt2" tx2="dk2" accent1="accent1" accent2="accent2" accent3="accent3" accent4="accent4" accent5="accent5" accent6="accent6" hlink="hlink" folHlink="folHlink"/>
  <p:sldLayoutIdLst>
    <p:sldLayoutId id="2147484314" r:id="rId1"/>
    <p:sldLayoutId id="2147484315" r:id="rId2"/>
    <p:sldLayoutId id="2147484246" r:id="rId3"/>
    <p:sldLayoutId id="2147484316" r:id="rId4"/>
    <p:sldLayoutId id="2147484317" r:id="rId5"/>
    <p:sldLayoutId id="2147484318" r:id="rId6"/>
    <p:sldLayoutId id="2147484245" r:id="rId7"/>
  </p:sldLayoutIdLst>
  <p:hf hdr="0" dt="0"/>
  <p:txStyles>
    <p:titleStyle>
      <a:lvl1pPr algn="l" rtl="0" eaLnBrk="0" fontAlgn="base" hangingPunct="0">
        <a:spcBef>
          <a:spcPct val="0"/>
        </a:spcBef>
        <a:spcAft>
          <a:spcPct val="0"/>
        </a:spcAft>
        <a:defRPr sz="2400" b="1">
          <a:solidFill>
            <a:srgbClr val="808080"/>
          </a:solidFill>
          <a:latin typeface="Calibri" pitchFamily="34" charset="0"/>
          <a:ea typeface="+mj-ea"/>
          <a:cs typeface="+mj-cs"/>
        </a:defRPr>
      </a:lvl1pPr>
      <a:lvl2pPr algn="l" rtl="0" eaLnBrk="0" fontAlgn="base" hangingPunct="0">
        <a:spcBef>
          <a:spcPct val="0"/>
        </a:spcBef>
        <a:spcAft>
          <a:spcPct val="0"/>
        </a:spcAft>
        <a:defRPr sz="2400" b="1">
          <a:solidFill>
            <a:srgbClr val="808080"/>
          </a:solidFill>
          <a:latin typeface="Calibri" pitchFamily="34" charset="0"/>
        </a:defRPr>
      </a:lvl2pPr>
      <a:lvl3pPr algn="l" rtl="0" eaLnBrk="0" fontAlgn="base" hangingPunct="0">
        <a:spcBef>
          <a:spcPct val="0"/>
        </a:spcBef>
        <a:spcAft>
          <a:spcPct val="0"/>
        </a:spcAft>
        <a:defRPr sz="2400" b="1">
          <a:solidFill>
            <a:srgbClr val="808080"/>
          </a:solidFill>
          <a:latin typeface="Calibri" pitchFamily="34" charset="0"/>
        </a:defRPr>
      </a:lvl3pPr>
      <a:lvl4pPr algn="l" rtl="0" eaLnBrk="0" fontAlgn="base" hangingPunct="0">
        <a:spcBef>
          <a:spcPct val="0"/>
        </a:spcBef>
        <a:spcAft>
          <a:spcPct val="0"/>
        </a:spcAft>
        <a:defRPr sz="2400" b="1">
          <a:solidFill>
            <a:srgbClr val="808080"/>
          </a:solidFill>
          <a:latin typeface="Calibri" pitchFamily="34" charset="0"/>
        </a:defRPr>
      </a:lvl4pPr>
      <a:lvl5pPr algn="l" rtl="0" eaLnBrk="0" fontAlgn="base" hangingPunct="0">
        <a:spcBef>
          <a:spcPct val="0"/>
        </a:spcBef>
        <a:spcAft>
          <a:spcPct val="0"/>
        </a:spcAft>
        <a:defRPr sz="2400" b="1">
          <a:solidFill>
            <a:srgbClr val="808080"/>
          </a:solidFill>
          <a:latin typeface="Calibri"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a:defRPr/>
            </a:pPr>
            <a:endParaRPr lang="en-US" sz="2800" b="1" dirty="0">
              <a:solidFill>
                <a:srgbClr val="000000"/>
              </a:solidFill>
              <a:latin typeface="Calibri" pitchFamily="34" charset="0"/>
            </a:endParaRPr>
          </a:p>
        </p:txBody>
      </p:sp>
      <p:sp>
        <p:nvSpPr>
          <p:cNvPr id="43011"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3012"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a:defRPr/>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a:defRPr/>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a:defRPr/>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b="1">
                <a:solidFill>
                  <a:srgbClr val="FFFFFF"/>
                </a:solidFill>
                <a:latin typeface="Palatino Linotype" pitchFamily="18" charset="0"/>
              </a:defRPr>
            </a:lvl1pPr>
          </a:lstStyle>
          <a:p>
            <a:pPr>
              <a:defRPr/>
            </a:pPr>
            <a:fld id="{2400CD30-59AB-4D66-BCCD-2981AA40F226}" type="slidenum">
              <a:rPr lang="en-US"/>
              <a:pPr>
                <a:defRPr/>
              </a:pPr>
              <a:t>‹#›</a:t>
            </a:fld>
            <a:endParaRPr lang="en-US" dirty="0"/>
          </a:p>
        </p:txBody>
      </p:sp>
      <p:pic>
        <p:nvPicPr>
          <p:cNvPr id="43017" name="Picture 9" descr="Partners Founded By_08"/>
          <p:cNvPicPr>
            <a:picLocks noChangeAspect="1" noChangeArrowheads="1"/>
          </p:cNvPicPr>
          <p:nvPr/>
        </p:nvPicPr>
        <p:blipFill>
          <a:blip r:embed="rId9"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hangingPunct="1">
              <a:defRPr/>
            </a:pPr>
            <a:endParaRPr lang="en-US" sz="1400" dirty="0" smtClean="0">
              <a:solidFill>
                <a:srgbClr val="000000"/>
              </a:solidFill>
              <a:latin typeface="Calibri" pitchFamily="34" charset="0"/>
            </a:endParaRPr>
          </a:p>
        </p:txBody>
      </p:sp>
      <p:sp>
        <p:nvSpPr>
          <p:cNvPr id="11"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fontAlgn="auto">
              <a:spcBef>
                <a:spcPts val="0"/>
              </a:spcBef>
              <a:spcAft>
                <a:spcPts val="0"/>
              </a:spcAft>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 bg1="lt1" tx1="dk1" bg2="lt2" tx2="dk2" accent1="accent1" accent2="accent2" accent3="accent3" accent4="accent4" accent5="accent5" accent6="accent6" hlink="hlink" folHlink="folHlink"/>
  <p:sldLayoutIdLst>
    <p:sldLayoutId id="2147484319" r:id="rId1"/>
    <p:sldLayoutId id="2147484320" r:id="rId2"/>
    <p:sldLayoutId id="2147484248" r:id="rId3"/>
    <p:sldLayoutId id="2147484321" r:id="rId4"/>
    <p:sldLayoutId id="2147484322" r:id="rId5"/>
    <p:sldLayoutId id="2147484323" r:id="rId6"/>
    <p:sldLayoutId id="2147484247" r:id="rId7"/>
  </p:sldLayoutIdLst>
  <p:hf hdr="0" dt="0"/>
  <p:txStyles>
    <p:titleStyle>
      <a:lvl1pPr algn="l" rtl="0" eaLnBrk="0" fontAlgn="base" hangingPunct="0">
        <a:spcBef>
          <a:spcPct val="0"/>
        </a:spcBef>
        <a:spcAft>
          <a:spcPct val="0"/>
        </a:spcAft>
        <a:defRPr sz="2400" b="1">
          <a:solidFill>
            <a:srgbClr val="808080"/>
          </a:solidFill>
          <a:latin typeface="Calibri" pitchFamily="34" charset="0"/>
          <a:ea typeface="+mj-ea"/>
          <a:cs typeface="+mj-cs"/>
        </a:defRPr>
      </a:lvl1pPr>
      <a:lvl2pPr algn="l" rtl="0" eaLnBrk="0" fontAlgn="base" hangingPunct="0">
        <a:spcBef>
          <a:spcPct val="0"/>
        </a:spcBef>
        <a:spcAft>
          <a:spcPct val="0"/>
        </a:spcAft>
        <a:defRPr sz="2400" b="1">
          <a:solidFill>
            <a:srgbClr val="808080"/>
          </a:solidFill>
          <a:latin typeface="Calibri" pitchFamily="34" charset="0"/>
        </a:defRPr>
      </a:lvl2pPr>
      <a:lvl3pPr algn="l" rtl="0" eaLnBrk="0" fontAlgn="base" hangingPunct="0">
        <a:spcBef>
          <a:spcPct val="0"/>
        </a:spcBef>
        <a:spcAft>
          <a:spcPct val="0"/>
        </a:spcAft>
        <a:defRPr sz="2400" b="1">
          <a:solidFill>
            <a:srgbClr val="808080"/>
          </a:solidFill>
          <a:latin typeface="Calibri" pitchFamily="34" charset="0"/>
        </a:defRPr>
      </a:lvl3pPr>
      <a:lvl4pPr algn="l" rtl="0" eaLnBrk="0" fontAlgn="base" hangingPunct="0">
        <a:spcBef>
          <a:spcPct val="0"/>
        </a:spcBef>
        <a:spcAft>
          <a:spcPct val="0"/>
        </a:spcAft>
        <a:defRPr sz="2400" b="1">
          <a:solidFill>
            <a:srgbClr val="808080"/>
          </a:solidFill>
          <a:latin typeface="Calibri" pitchFamily="34" charset="0"/>
        </a:defRPr>
      </a:lvl4pPr>
      <a:lvl5pPr algn="l" rtl="0" eaLnBrk="0" fontAlgn="base" hangingPunct="0">
        <a:spcBef>
          <a:spcPct val="0"/>
        </a:spcBef>
        <a:spcAft>
          <a:spcPct val="0"/>
        </a:spcAft>
        <a:defRPr sz="2400" b="1">
          <a:solidFill>
            <a:srgbClr val="808080"/>
          </a:solidFill>
          <a:latin typeface="Calibri"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a:defRPr/>
            </a:pPr>
            <a:endParaRPr lang="en-US" sz="2800" b="1" dirty="0">
              <a:solidFill>
                <a:srgbClr val="000000"/>
              </a:solidFill>
              <a:latin typeface="Calibri" pitchFamily="34" charset="0"/>
            </a:endParaRPr>
          </a:p>
        </p:txBody>
      </p:sp>
      <p:sp>
        <p:nvSpPr>
          <p:cNvPr id="51203"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04"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a:defRPr/>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a:defRPr/>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a:defRPr/>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b="1">
                <a:solidFill>
                  <a:srgbClr val="FFFFFF"/>
                </a:solidFill>
                <a:latin typeface="Palatino Linotype" pitchFamily="18" charset="0"/>
              </a:defRPr>
            </a:lvl1pPr>
          </a:lstStyle>
          <a:p>
            <a:pPr>
              <a:defRPr/>
            </a:pPr>
            <a:fld id="{660596D0-FE7F-41F2-A622-9673423FDC91}" type="slidenum">
              <a:rPr lang="en-US"/>
              <a:pPr>
                <a:defRPr/>
              </a:pPr>
              <a:t>‹#›</a:t>
            </a:fld>
            <a:endParaRPr lang="en-US" dirty="0"/>
          </a:p>
        </p:txBody>
      </p:sp>
      <p:pic>
        <p:nvPicPr>
          <p:cNvPr id="51209" name="Picture 9" descr="Partners Founded By_08"/>
          <p:cNvPicPr>
            <a:picLocks noChangeAspect="1" noChangeArrowheads="1"/>
          </p:cNvPicPr>
          <p:nvPr/>
        </p:nvPicPr>
        <p:blipFill>
          <a:blip r:embed="rId9"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hangingPunct="1">
              <a:defRPr/>
            </a:pPr>
            <a:endParaRPr lang="en-US" sz="1400" dirty="0" smtClean="0">
              <a:solidFill>
                <a:srgbClr val="000000"/>
              </a:solidFill>
              <a:latin typeface="Calibri" pitchFamily="34" charset="0"/>
            </a:endParaRPr>
          </a:p>
        </p:txBody>
      </p:sp>
      <p:sp>
        <p:nvSpPr>
          <p:cNvPr id="11"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fontAlgn="auto">
              <a:spcBef>
                <a:spcPts val="0"/>
              </a:spcBef>
              <a:spcAft>
                <a:spcPts val="0"/>
              </a:spcAft>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 bg1="lt1" tx1="dk1" bg2="lt2" tx2="dk2" accent1="accent1" accent2="accent2" accent3="accent3" accent4="accent4" accent5="accent5" accent6="accent6" hlink="hlink" folHlink="folHlink"/>
  <p:sldLayoutIdLst>
    <p:sldLayoutId id="2147484324" r:id="rId1"/>
    <p:sldLayoutId id="2147484325" r:id="rId2"/>
    <p:sldLayoutId id="2147484250" r:id="rId3"/>
    <p:sldLayoutId id="2147484326" r:id="rId4"/>
    <p:sldLayoutId id="2147484327" r:id="rId5"/>
    <p:sldLayoutId id="2147484328" r:id="rId6"/>
    <p:sldLayoutId id="2147484249" r:id="rId7"/>
  </p:sldLayoutIdLst>
  <p:hf hdr="0" dt="0"/>
  <p:txStyles>
    <p:titleStyle>
      <a:lvl1pPr algn="l" rtl="0" eaLnBrk="0" fontAlgn="base" hangingPunct="0">
        <a:spcBef>
          <a:spcPct val="0"/>
        </a:spcBef>
        <a:spcAft>
          <a:spcPct val="0"/>
        </a:spcAft>
        <a:defRPr sz="2400" b="1">
          <a:solidFill>
            <a:srgbClr val="808080"/>
          </a:solidFill>
          <a:latin typeface="Calibri" pitchFamily="34" charset="0"/>
          <a:ea typeface="+mj-ea"/>
          <a:cs typeface="+mj-cs"/>
        </a:defRPr>
      </a:lvl1pPr>
      <a:lvl2pPr algn="l" rtl="0" eaLnBrk="0" fontAlgn="base" hangingPunct="0">
        <a:spcBef>
          <a:spcPct val="0"/>
        </a:spcBef>
        <a:spcAft>
          <a:spcPct val="0"/>
        </a:spcAft>
        <a:defRPr sz="2400" b="1">
          <a:solidFill>
            <a:srgbClr val="808080"/>
          </a:solidFill>
          <a:latin typeface="Calibri" pitchFamily="34" charset="0"/>
        </a:defRPr>
      </a:lvl2pPr>
      <a:lvl3pPr algn="l" rtl="0" eaLnBrk="0" fontAlgn="base" hangingPunct="0">
        <a:spcBef>
          <a:spcPct val="0"/>
        </a:spcBef>
        <a:spcAft>
          <a:spcPct val="0"/>
        </a:spcAft>
        <a:defRPr sz="2400" b="1">
          <a:solidFill>
            <a:srgbClr val="808080"/>
          </a:solidFill>
          <a:latin typeface="Calibri" pitchFamily="34" charset="0"/>
        </a:defRPr>
      </a:lvl3pPr>
      <a:lvl4pPr algn="l" rtl="0" eaLnBrk="0" fontAlgn="base" hangingPunct="0">
        <a:spcBef>
          <a:spcPct val="0"/>
        </a:spcBef>
        <a:spcAft>
          <a:spcPct val="0"/>
        </a:spcAft>
        <a:defRPr sz="2400" b="1">
          <a:solidFill>
            <a:srgbClr val="808080"/>
          </a:solidFill>
          <a:latin typeface="Calibri" pitchFamily="34" charset="0"/>
        </a:defRPr>
      </a:lvl4pPr>
      <a:lvl5pPr algn="l" rtl="0" eaLnBrk="0" fontAlgn="base" hangingPunct="0">
        <a:spcBef>
          <a:spcPct val="0"/>
        </a:spcBef>
        <a:spcAft>
          <a:spcPct val="0"/>
        </a:spcAft>
        <a:defRPr sz="2400" b="1">
          <a:solidFill>
            <a:srgbClr val="808080"/>
          </a:solidFill>
          <a:latin typeface="Calibri"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304800" cy="6858000"/>
          </a:xfrm>
          <a:prstGeom prst="rect">
            <a:avLst/>
          </a:prstGeom>
          <a:solidFill>
            <a:srgbClr val="2C465A"/>
          </a:solidFill>
          <a:ln w="9525">
            <a:noFill/>
            <a:miter lim="800000"/>
            <a:headEnd/>
            <a:tailEnd/>
          </a:ln>
        </p:spPr>
        <p:txBody>
          <a:bodyPr wrap="none" anchor="ctr"/>
          <a:lstStyle/>
          <a:p>
            <a:pPr>
              <a:defRPr/>
            </a:pPr>
            <a:endParaRPr lang="en-US" sz="2800" b="1" dirty="0">
              <a:solidFill>
                <a:srgbClr val="000000"/>
              </a:solidFill>
              <a:latin typeface="Calibri" pitchFamily="34" charset="0"/>
            </a:endParaRPr>
          </a:p>
        </p:txBody>
      </p:sp>
      <p:sp>
        <p:nvSpPr>
          <p:cNvPr id="59395" name="Rectangle 3"/>
          <p:cNvSpPr>
            <a:spLocks noGrp="1" noChangeArrowheads="1"/>
          </p:cNvSpPr>
          <p:nvPr>
            <p:ph type="title"/>
          </p:nvPr>
        </p:nvSpPr>
        <p:spPr bwMode="auto">
          <a:xfrm>
            <a:off x="609600" y="152400"/>
            <a:ext cx="82296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9396" name="Rectangle 4"/>
          <p:cNvSpPr>
            <a:spLocks noGrp="1" noChangeArrowheads="1"/>
          </p:cNvSpPr>
          <p:nvPr>
            <p:ph type="body" idx="1"/>
          </p:nvPr>
        </p:nvSpPr>
        <p:spPr bwMode="auto">
          <a:xfrm>
            <a:off x="609600" y="990600"/>
            <a:ext cx="82296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1029" name="Line 5"/>
          <p:cNvSpPr>
            <a:spLocks noChangeShapeType="1"/>
          </p:cNvSpPr>
          <p:nvPr/>
        </p:nvSpPr>
        <p:spPr bwMode="auto">
          <a:xfrm>
            <a:off x="0" y="762000"/>
            <a:ext cx="9144000" cy="0"/>
          </a:xfrm>
          <a:prstGeom prst="line">
            <a:avLst/>
          </a:prstGeom>
          <a:noFill/>
          <a:ln w="19050">
            <a:solidFill>
              <a:srgbClr val="808080"/>
            </a:solidFill>
            <a:round/>
            <a:headEnd/>
            <a:tailEnd/>
          </a:ln>
        </p:spPr>
        <p:txBody>
          <a:bodyPr/>
          <a:lstStyle/>
          <a:p>
            <a:pPr>
              <a:defRPr/>
            </a:pPr>
            <a:endParaRPr lang="en-US" sz="2800" b="1" dirty="0">
              <a:solidFill>
                <a:srgbClr val="000000"/>
              </a:solidFill>
              <a:latin typeface="Calibri" pitchFamily="34" charset="0"/>
            </a:endParaRPr>
          </a:p>
        </p:txBody>
      </p:sp>
      <p:sp>
        <p:nvSpPr>
          <p:cNvPr id="1030" name="Line 6"/>
          <p:cNvSpPr>
            <a:spLocks noChangeShapeType="1"/>
          </p:cNvSpPr>
          <p:nvPr/>
        </p:nvSpPr>
        <p:spPr bwMode="auto">
          <a:xfrm>
            <a:off x="0" y="715963"/>
            <a:ext cx="9144000" cy="0"/>
          </a:xfrm>
          <a:prstGeom prst="line">
            <a:avLst/>
          </a:prstGeom>
          <a:noFill/>
          <a:ln w="19050">
            <a:solidFill>
              <a:srgbClr val="008AB0"/>
            </a:solidFill>
            <a:round/>
            <a:headEnd/>
            <a:tailEnd/>
          </a:ln>
        </p:spPr>
        <p:txBody>
          <a:bodyPr/>
          <a:lstStyle/>
          <a:p>
            <a:pPr>
              <a:defRPr/>
            </a:pPr>
            <a:endParaRPr lang="en-US" sz="2800" b="1" dirty="0">
              <a:solidFill>
                <a:srgbClr val="000000"/>
              </a:solidFill>
              <a:latin typeface="Calibri" pitchFamily="34" charset="0"/>
            </a:endParaRPr>
          </a:p>
        </p:txBody>
      </p:sp>
      <p:sp>
        <p:nvSpPr>
          <p:cNvPr id="1031" name="Line 7"/>
          <p:cNvSpPr>
            <a:spLocks noChangeShapeType="1"/>
          </p:cNvSpPr>
          <p:nvPr/>
        </p:nvSpPr>
        <p:spPr bwMode="auto">
          <a:xfrm>
            <a:off x="338138" y="0"/>
            <a:ext cx="0" cy="6864350"/>
          </a:xfrm>
          <a:prstGeom prst="line">
            <a:avLst/>
          </a:prstGeom>
          <a:noFill/>
          <a:ln w="19050">
            <a:solidFill>
              <a:srgbClr val="808080"/>
            </a:solidFill>
            <a:round/>
            <a:headEnd/>
            <a:tailEnd/>
          </a:ln>
        </p:spPr>
        <p:txBody>
          <a:bodyPr/>
          <a:lstStyle/>
          <a:p>
            <a:pPr>
              <a:defRPr/>
            </a:pPr>
            <a:endParaRPr lang="en-US" sz="2800" b="1" dirty="0">
              <a:solidFill>
                <a:srgbClr val="000000"/>
              </a:solidFill>
              <a:latin typeface="Calibri" pitchFamily="34" charset="0"/>
            </a:endParaRPr>
          </a:p>
        </p:txBody>
      </p:sp>
      <p:sp>
        <p:nvSpPr>
          <p:cNvPr id="431112" name="Rectangle 8"/>
          <p:cNvSpPr>
            <a:spLocks noGrp="1" noChangeArrowheads="1"/>
          </p:cNvSpPr>
          <p:nvPr>
            <p:ph type="sldNum" sz="quarter" idx="4"/>
          </p:nvPr>
        </p:nvSpPr>
        <p:spPr bwMode="auto">
          <a:xfrm>
            <a:off x="0" y="6621463"/>
            <a:ext cx="304800" cy="155575"/>
          </a:xfrm>
          <a:prstGeom prst="rect">
            <a:avLst/>
          </a:prstGeom>
          <a:noFill/>
          <a:ln>
            <a:noFill/>
          </a:ln>
          <a:effectLst/>
          <a:extLst/>
        </p:spPr>
        <p:txBody>
          <a:bodyPr vert="horz" wrap="none" lIns="0" tIns="0" rIns="0" bIns="0" numCol="1" anchor="ctr" anchorCtr="0" compatLnSpc="1">
            <a:prstTxWarp prst="textNoShape">
              <a:avLst/>
            </a:prstTxWarp>
          </a:bodyPr>
          <a:lstStyle>
            <a:lvl1pPr algn="ctr" eaLnBrk="0" hangingPunct="0">
              <a:defRPr sz="1000" b="1">
                <a:solidFill>
                  <a:srgbClr val="FFFFFF"/>
                </a:solidFill>
                <a:latin typeface="Palatino Linotype" pitchFamily="18" charset="0"/>
              </a:defRPr>
            </a:lvl1pPr>
          </a:lstStyle>
          <a:p>
            <a:pPr>
              <a:defRPr/>
            </a:pPr>
            <a:fld id="{A6BEA6A7-1E0B-49F4-A904-6F2F083FC035}" type="slidenum">
              <a:rPr lang="en-US"/>
              <a:pPr>
                <a:defRPr/>
              </a:pPr>
              <a:t>‹#›</a:t>
            </a:fld>
            <a:endParaRPr lang="en-US" dirty="0"/>
          </a:p>
        </p:txBody>
      </p:sp>
      <p:pic>
        <p:nvPicPr>
          <p:cNvPr id="59401" name="Picture 9" descr="Partners Founded By_08"/>
          <p:cNvPicPr>
            <a:picLocks noChangeAspect="1" noChangeArrowheads="1"/>
          </p:cNvPicPr>
          <p:nvPr/>
        </p:nvPicPr>
        <p:blipFill>
          <a:blip r:embed="rId9" cstate="print"/>
          <a:srcRect/>
          <a:stretch>
            <a:fillRect/>
          </a:stretch>
        </p:blipFill>
        <p:spPr bwMode="auto">
          <a:xfrm>
            <a:off x="6645275" y="6553200"/>
            <a:ext cx="2270125" cy="274638"/>
          </a:xfrm>
          <a:prstGeom prst="rect">
            <a:avLst/>
          </a:prstGeom>
          <a:noFill/>
          <a:ln w="9525">
            <a:noFill/>
            <a:miter lim="800000"/>
            <a:headEnd/>
            <a:tailEnd/>
          </a:ln>
        </p:spPr>
      </p:pic>
      <p:sp>
        <p:nvSpPr>
          <p:cNvPr id="1034" name="Text Box 11"/>
          <p:cNvSpPr txBox="1">
            <a:spLocks noChangeArrowheads="1"/>
          </p:cNvSpPr>
          <p:nvPr/>
        </p:nvSpPr>
        <p:spPr bwMode="auto">
          <a:xfrm>
            <a:off x="1127125" y="6553200"/>
            <a:ext cx="2811463" cy="304800"/>
          </a:xfrm>
          <a:prstGeom prst="rect">
            <a:avLst/>
          </a:prstGeom>
          <a:noFill/>
          <a:ln>
            <a:noFill/>
          </a:ln>
          <a:effectLst/>
          <a:extLst/>
        </p:spPr>
        <p:txBody>
          <a:bodyPr>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0"/>
              </a:spcBef>
              <a:spcAft>
                <a:spcPct val="0"/>
              </a:spcAft>
              <a:defRPr sz="2800" b="1">
                <a:solidFill>
                  <a:schemeClr val="tx1"/>
                </a:solidFill>
                <a:latin typeface="Arial" charset="0"/>
              </a:defRPr>
            </a:lvl6pPr>
            <a:lvl7pPr marL="2971800" indent="-228600" eaLnBrk="0" fontAlgn="base" hangingPunct="0">
              <a:spcBef>
                <a:spcPct val="0"/>
              </a:spcBef>
              <a:spcAft>
                <a:spcPct val="0"/>
              </a:spcAft>
              <a:defRPr sz="2800" b="1">
                <a:solidFill>
                  <a:schemeClr val="tx1"/>
                </a:solidFill>
                <a:latin typeface="Arial" charset="0"/>
              </a:defRPr>
            </a:lvl7pPr>
            <a:lvl8pPr marL="3429000" indent="-228600" eaLnBrk="0" fontAlgn="base" hangingPunct="0">
              <a:spcBef>
                <a:spcPct val="0"/>
              </a:spcBef>
              <a:spcAft>
                <a:spcPct val="0"/>
              </a:spcAft>
              <a:defRPr sz="2800" b="1">
                <a:solidFill>
                  <a:schemeClr val="tx1"/>
                </a:solidFill>
                <a:latin typeface="Arial" charset="0"/>
              </a:defRPr>
            </a:lvl8pPr>
            <a:lvl9pPr marL="3886200" indent="-228600" eaLnBrk="0" fontAlgn="base" hangingPunct="0">
              <a:spcBef>
                <a:spcPct val="0"/>
              </a:spcBef>
              <a:spcAft>
                <a:spcPct val="0"/>
              </a:spcAft>
              <a:defRPr sz="2800" b="1">
                <a:solidFill>
                  <a:schemeClr val="tx1"/>
                </a:solidFill>
                <a:latin typeface="Arial" charset="0"/>
              </a:defRPr>
            </a:lvl9pPr>
          </a:lstStyle>
          <a:p>
            <a:pPr eaLnBrk="1" hangingPunct="1">
              <a:defRPr/>
            </a:pPr>
            <a:endParaRPr lang="en-US" sz="1400" dirty="0" smtClean="0">
              <a:solidFill>
                <a:srgbClr val="000000"/>
              </a:solidFill>
              <a:latin typeface="Calibri" pitchFamily="34" charset="0"/>
            </a:endParaRPr>
          </a:p>
        </p:txBody>
      </p:sp>
      <p:sp>
        <p:nvSpPr>
          <p:cNvPr id="11" name="Footer Placeholder 4"/>
          <p:cNvSpPr>
            <a:spLocks noGrp="1"/>
          </p:cNvSpPr>
          <p:nvPr>
            <p:ph type="ftr" sz="quarter" idx="3"/>
          </p:nvPr>
        </p:nvSpPr>
        <p:spPr>
          <a:xfrm>
            <a:off x="304800" y="6492875"/>
            <a:ext cx="3429000" cy="365125"/>
          </a:xfrm>
          <a:prstGeom prst="rect">
            <a:avLst/>
          </a:prstGeom>
        </p:spPr>
        <p:txBody>
          <a:bodyPr vert="horz" lIns="91440" tIns="45720" rIns="91440" bIns="45720" rtlCol="0" anchor="ctr"/>
          <a:lstStyle>
            <a:lvl1pPr algn="ctr" fontAlgn="auto">
              <a:spcBef>
                <a:spcPts val="0"/>
              </a:spcBef>
              <a:spcAft>
                <a:spcPts val="0"/>
              </a:spcAft>
              <a:defRPr sz="900" baseline="0" dirty="0" smtClean="0">
                <a:solidFill>
                  <a:srgbClr val="000000">
                    <a:tint val="75000"/>
                  </a:srgbClr>
                </a:solidFill>
                <a:latin typeface="Calibri" pitchFamily="34" charset="0"/>
              </a:defRPr>
            </a:lvl1pPr>
          </a:lstStyle>
          <a:p>
            <a:pPr>
              <a:defRPr/>
            </a:pPr>
            <a:r>
              <a:rPr lang="en-US"/>
              <a:t>Community Health- Public Payer Patient Access</a:t>
            </a:r>
          </a:p>
        </p:txBody>
      </p:sp>
    </p:spTree>
  </p:cSld>
  <p:clrMap bg1="lt1" tx1="dk1" bg2="lt2" tx2="dk2" accent1="accent1" accent2="accent2" accent3="accent3" accent4="accent4" accent5="accent5" accent6="accent6" hlink="hlink" folHlink="folHlink"/>
  <p:sldLayoutIdLst>
    <p:sldLayoutId id="2147484329" r:id="rId1"/>
    <p:sldLayoutId id="2147484330" r:id="rId2"/>
    <p:sldLayoutId id="2147484252" r:id="rId3"/>
    <p:sldLayoutId id="2147484331" r:id="rId4"/>
    <p:sldLayoutId id="2147484332" r:id="rId5"/>
    <p:sldLayoutId id="2147484333" r:id="rId6"/>
    <p:sldLayoutId id="2147484251" r:id="rId7"/>
  </p:sldLayoutIdLst>
  <p:hf hdr="0" dt="0"/>
  <p:txStyles>
    <p:titleStyle>
      <a:lvl1pPr algn="l" rtl="0" eaLnBrk="0" fontAlgn="base" hangingPunct="0">
        <a:spcBef>
          <a:spcPct val="0"/>
        </a:spcBef>
        <a:spcAft>
          <a:spcPct val="0"/>
        </a:spcAft>
        <a:defRPr sz="2400" b="1">
          <a:solidFill>
            <a:srgbClr val="808080"/>
          </a:solidFill>
          <a:latin typeface="Calibri" pitchFamily="34" charset="0"/>
          <a:ea typeface="+mj-ea"/>
          <a:cs typeface="+mj-cs"/>
        </a:defRPr>
      </a:lvl1pPr>
      <a:lvl2pPr algn="l" rtl="0" eaLnBrk="0" fontAlgn="base" hangingPunct="0">
        <a:spcBef>
          <a:spcPct val="0"/>
        </a:spcBef>
        <a:spcAft>
          <a:spcPct val="0"/>
        </a:spcAft>
        <a:defRPr sz="2400" b="1">
          <a:solidFill>
            <a:srgbClr val="808080"/>
          </a:solidFill>
          <a:latin typeface="Calibri" pitchFamily="34" charset="0"/>
        </a:defRPr>
      </a:lvl2pPr>
      <a:lvl3pPr algn="l" rtl="0" eaLnBrk="0" fontAlgn="base" hangingPunct="0">
        <a:spcBef>
          <a:spcPct val="0"/>
        </a:spcBef>
        <a:spcAft>
          <a:spcPct val="0"/>
        </a:spcAft>
        <a:defRPr sz="2400" b="1">
          <a:solidFill>
            <a:srgbClr val="808080"/>
          </a:solidFill>
          <a:latin typeface="Calibri" pitchFamily="34" charset="0"/>
        </a:defRPr>
      </a:lvl3pPr>
      <a:lvl4pPr algn="l" rtl="0" eaLnBrk="0" fontAlgn="base" hangingPunct="0">
        <a:spcBef>
          <a:spcPct val="0"/>
        </a:spcBef>
        <a:spcAft>
          <a:spcPct val="0"/>
        </a:spcAft>
        <a:defRPr sz="2400" b="1">
          <a:solidFill>
            <a:srgbClr val="808080"/>
          </a:solidFill>
          <a:latin typeface="Calibri" pitchFamily="34" charset="0"/>
        </a:defRPr>
      </a:lvl4pPr>
      <a:lvl5pPr algn="l" rtl="0" eaLnBrk="0" fontAlgn="base" hangingPunct="0">
        <a:spcBef>
          <a:spcPct val="0"/>
        </a:spcBef>
        <a:spcAft>
          <a:spcPct val="0"/>
        </a:spcAft>
        <a:defRPr sz="2400" b="1">
          <a:solidFill>
            <a:srgbClr val="808080"/>
          </a:solidFill>
          <a:latin typeface="Calibri" pitchFamily="34" charset="0"/>
        </a:defRPr>
      </a:lvl5pPr>
      <a:lvl6pPr marL="457200" algn="l" rtl="0" fontAlgn="base">
        <a:spcBef>
          <a:spcPct val="0"/>
        </a:spcBef>
        <a:spcAft>
          <a:spcPct val="0"/>
        </a:spcAft>
        <a:defRPr sz="3000" b="1">
          <a:solidFill>
            <a:srgbClr val="808080"/>
          </a:solidFill>
          <a:latin typeface="Arial" pitchFamily="34" charset="0"/>
        </a:defRPr>
      </a:lvl6pPr>
      <a:lvl7pPr marL="914400" algn="l" rtl="0" fontAlgn="base">
        <a:spcBef>
          <a:spcPct val="0"/>
        </a:spcBef>
        <a:spcAft>
          <a:spcPct val="0"/>
        </a:spcAft>
        <a:defRPr sz="3000" b="1">
          <a:solidFill>
            <a:srgbClr val="808080"/>
          </a:solidFill>
          <a:latin typeface="Arial" pitchFamily="34" charset="0"/>
        </a:defRPr>
      </a:lvl7pPr>
      <a:lvl8pPr marL="1371600" algn="l" rtl="0" fontAlgn="base">
        <a:spcBef>
          <a:spcPct val="0"/>
        </a:spcBef>
        <a:spcAft>
          <a:spcPct val="0"/>
        </a:spcAft>
        <a:defRPr sz="3000" b="1">
          <a:solidFill>
            <a:srgbClr val="808080"/>
          </a:solidFill>
          <a:latin typeface="Arial" pitchFamily="34" charset="0"/>
        </a:defRPr>
      </a:lvl8pPr>
      <a:lvl9pPr marL="1828800" algn="l" rtl="0" fontAlgn="base">
        <a:spcBef>
          <a:spcPct val="0"/>
        </a:spcBef>
        <a:spcAft>
          <a:spcPct val="0"/>
        </a:spcAft>
        <a:defRPr sz="3000" b="1">
          <a:solidFill>
            <a:srgbClr val="808080"/>
          </a:solidFill>
          <a:latin typeface="Arial" pitchFamily="34" charset="0"/>
        </a:defRPr>
      </a:lvl9pPr>
    </p:titleStyle>
    <p:bodyStyle>
      <a:lvl1pPr marL="342900" indent="-342900" algn="l" rtl="0" eaLnBrk="0" fontAlgn="base" hangingPunct="0">
        <a:spcBef>
          <a:spcPct val="20000"/>
        </a:spcBef>
        <a:spcAft>
          <a:spcPct val="0"/>
        </a:spcAft>
        <a:buClr>
          <a:schemeClr val="bg2"/>
        </a:buClr>
        <a:buFont typeface="Wingdings" pitchFamily="2" charset="2"/>
        <a:buChar char="§"/>
        <a:defRPr>
          <a:solidFill>
            <a:srgbClr val="333333"/>
          </a:solidFill>
          <a:latin typeface="Calibri" pitchFamily="34" charset="0"/>
          <a:ea typeface="+mn-ea"/>
          <a:cs typeface="+mn-cs"/>
        </a:defRPr>
      </a:lvl1pPr>
      <a:lvl2pPr marL="742950" indent="-28575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2pPr>
      <a:lvl3pPr marL="11430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3pPr>
      <a:lvl4pPr marL="1600200" indent="-228600" algn="l" rtl="0" eaLnBrk="0" fontAlgn="base" hangingPunct="0">
        <a:spcBef>
          <a:spcPct val="20000"/>
        </a:spcBef>
        <a:spcAft>
          <a:spcPct val="0"/>
        </a:spcAft>
        <a:buClr>
          <a:schemeClr val="bg2"/>
        </a:buClr>
        <a:buFont typeface="Wingdings" pitchFamily="2" charset="2"/>
        <a:buChar char="§"/>
        <a:defRPr sz="1600">
          <a:solidFill>
            <a:srgbClr val="333333"/>
          </a:solidFill>
          <a:latin typeface="Calibri" pitchFamily="34" charset="0"/>
        </a:defRPr>
      </a:lvl4pPr>
      <a:lvl5pPr marL="2057400" indent="-228600" algn="l" rtl="0" eaLnBrk="0" fontAlgn="base" hangingPunct="0">
        <a:spcBef>
          <a:spcPct val="20000"/>
        </a:spcBef>
        <a:spcAft>
          <a:spcPct val="0"/>
        </a:spcAft>
        <a:buClr>
          <a:schemeClr val="bg2"/>
        </a:buClr>
        <a:buFont typeface="Wingdings" pitchFamily="2" charset="2"/>
        <a:buChar char="§"/>
        <a:defRPr sz="1400">
          <a:solidFill>
            <a:srgbClr val="333333"/>
          </a:solidFill>
          <a:latin typeface="Calibri" pitchFamily="34" charset="0"/>
        </a:defRPr>
      </a:lvl5pPr>
      <a:lvl6pPr marL="25146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6pPr>
      <a:lvl7pPr marL="29718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7pPr>
      <a:lvl8pPr marL="34290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8pPr>
      <a:lvl9pPr marL="3886200" indent="-228600" algn="l" rtl="0" fontAlgn="base">
        <a:spcBef>
          <a:spcPct val="20000"/>
        </a:spcBef>
        <a:spcAft>
          <a:spcPct val="0"/>
        </a:spcAft>
        <a:buClr>
          <a:schemeClr val="bg2"/>
        </a:buClr>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758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8" name="Footer Placeholder 3"/>
          <p:cNvSpPr txBox="1">
            <a:spLocks/>
          </p:cNvSpPr>
          <p:nvPr/>
        </p:nvSpPr>
        <p:spPr>
          <a:xfrm>
            <a:off x="0" y="6492875"/>
            <a:ext cx="3429000" cy="365125"/>
          </a:xfrm>
          <a:prstGeom prst="rect">
            <a:avLst/>
          </a:prstGeom>
        </p:spPr>
        <p:txBody>
          <a:bodyPr anchor="ctr"/>
          <a:lstStyle/>
          <a:p>
            <a:pPr algn="ctr" fontAlgn="auto">
              <a:spcBef>
                <a:spcPts val="0"/>
              </a:spcBef>
              <a:spcAft>
                <a:spcPts val="0"/>
              </a:spcAft>
              <a:defRPr/>
            </a:pPr>
            <a:r>
              <a:rPr lang="en-US" sz="900" dirty="0">
                <a:solidFill>
                  <a:srgbClr val="000000">
                    <a:tint val="75000"/>
                  </a:srgbClr>
                </a:solidFill>
                <a:latin typeface="Calibri" pitchFamily="34" charset="0"/>
              </a:rPr>
              <a:t>Community Health- Public Payer Patient Access</a:t>
            </a:r>
          </a:p>
        </p:txBody>
      </p:sp>
    </p:spTree>
  </p:cSld>
  <p:clrMap bg1="lt1" tx1="dk1" bg2="lt2" tx2="dk2" accent1="accent1" accent2="accent2" accent3="accent3" accent4="accent4" accent5="accent5" accent6="accent6" hlink="hlink" folHlink="folHlink"/>
  <p:sldLayoutIdLst>
    <p:sldLayoutId id="2147484334" r:id="rId1"/>
    <p:sldLayoutId id="2147484335" r:id="rId2"/>
    <p:sldLayoutId id="2147484336" r:id="rId3"/>
    <p:sldLayoutId id="2147484337" r:id="rId4"/>
    <p:sldLayoutId id="2147484338" r:id="rId5"/>
    <p:sldLayoutId id="2147484339" r:id="rId6"/>
    <p:sldLayoutId id="2147484340" r:id="rId7"/>
    <p:sldLayoutId id="2147484341" r:id="rId8"/>
    <p:sldLayoutId id="2147484342" r:id="rId9"/>
    <p:sldLayoutId id="2147484343" r:id="rId10"/>
    <p:sldLayoutId id="2147484344" r:id="rId11"/>
    <p:sldLayoutId id="2147484253" r:id="rId12"/>
  </p:sldLayoutIdLst>
  <p:hf hdr="0" dt="0"/>
  <p:txStyles>
    <p:titleStyle>
      <a:lvl1pPr algn="ctr" rtl="0" fontAlgn="base">
        <a:spcBef>
          <a:spcPct val="0"/>
        </a:spcBef>
        <a:spcAft>
          <a:spcPct val="0"/>
        </a:spcAft>
        <a:defRPr sz="1600" kern="1200">
          <a:solidFill>
            <a:schemeClr val="tx1"/>
          </a:solidFill>
          <a:latin typeface="Calibri" pitchFamily="34" charset="0"/>
          <a:ea typeface="+mj-ea"/>
          <a:cs typeface="+mj-cs"/>
        </a:defRPr>
      </a:lvl1pPr>
      <a:lvl2pPr algn="ctr" rtl="0" fontAlgn="base">
        <a:spcBef>
          <a:spcPct val="0"/>
        </a:spcBef>
        <a:spcAft>
          <a:spcPct val="0"/>
        </a:spcAft>
        <a:defRPr sz="1600">
          <a:solidFill>
            <a:schemeClr val="tx1"/>
          </a:solidFill>
          <a:latin typeface="Calibri" pitchFamily="34" charset="0"/>
        </a:defRPr>
      </a:lvl2pPr>
      <a:lvl3pPr algn="ctr" rtl="0" fontAlgn="base">
        <a:spcBef>
          <a:spcPct val="0"/>
        </a:spcBef>
        <a:spcAft>
          <a:spcPct val="0"/>
        </a:spcAft>
        <a:defRPr sz="1600">
          <a:solidFill>
            <a:schemeClr val="tx1"/>
          </a:solidFill>
          <a:latin typeface="Calibri" pitchFamily="34" charset="0"/>
        </a:defRPr>
      </a:lvl3pPr>
      <a:lvl4pPr algn="ctr" rtl="0" fontAlgn="base">
        <a:spcBef>
          <a:spcPct val="0"/>
        </a:spcBef>
        <a:spcAft>
          <a:spcPct val="0"/>
        </a:spcAft>
        <a:defRPr sz="1600">
          <a:solidFill>
            <a:schemeClr val="tx1"/>
          </a:solidFill>
          <a:latin typeface="Calibri" pitchFamily="34" charset="0"/>
        </a:defRPr>
      </a:lvl4pPr>
      <a:lvl5pPr algn="ctr" rtl="0" fontAlgn="base">
        <a:spcBef>
          <a:spcPct val="0"/>
        </a:spcBef>
        <a:spcAft>
          <a:spcPct val="0"/>
        </a:spcAft>
        <a:defRPr sz="1600">
          <a:solidFill>
            <a:schemeClr val="tx1"/>
          </a:solidFill>
          <a:latin typeface="Calibri" pitchFamily="34" charset="0"/>
        </a:defRPr>
      </a:lvl5pPr>
      <a:lvl6pPr marL="457200" algn="ctr" rtl="0" fontAlgn="base">
        <a:spcBef>
          <a:spcPct val="0"/>
        </a:spcBef>
        <a:spcAft>
          <a:spcPct val="0"/>
        </a:spcAft>
        <a:defRPr sz="1600">
          <a:solidFill>
            <a:schemeClr val="tx1"/>
          </a:solidFill>
          <a:latin typeface="Calibri" pitchFamily="34" charset="0"/>
        </a:defRPr>
      </a:lvl6pPr>
      <a:lvl7pPr marL="914400" algn="ctr" rtl="0" fontAlgn="base">
        <a:spcBef>
          <a:spcPct val="0"/>
        </a:spcBef>
        <a:spcAft>
          <a:spcPct val="0"/>
        </a:spcAft>
        <a:defRPr sz="1600">
          <a:solidFill>
            <a:schemeClr val="tx1"/>
          </a:solidFill>
          <a:latin typeface="Calibri" pitchFamily="34" charset="0"/>
        </a:defRPr>
      </a:lvl7pPr>
      <a:lvl8pPr marL="1371600" algn="ctr" rtl="0" fontAlgn="base">
        <a:spcBef>
          <a:spcPct val="0"/>
        </a:spcBef>
        <a:spcAft>
          <a:spcPct val="0"/>
        </a:spcAft>
        <a:defRPr sz="1600">
          <a:solidFill>
            <a:schemeClr val="tx1"/>
          </a:solidFill>
          <a:latin typeface="Calibri" pitchFamily="34" charset="0"/>
        </a:defRPr>
      </a:lvl8pPr>
      <a:lvl9pPr marL="1828800" algn="ctr" rtl="0" fontAlgn="base">
        <a:spcBef>
          <a:spcPct val="0"/>
        </a:spcBef>
        <a:spcAft>
          <a:spcPct val="0"/>
        </a:spcAft>
        <a:defRPr sz="16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089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8" name="Footer Placeholder 3"/>
          <p:cNvSpPr txBox="1">
            <a:spLocks/>
          </p:cNvSpPr>
          <p:nvPr/>
        </p:nvSpPr>
        <p:spPr>
          <a:xfrm>
            <a:off x="0" y="6492875"/>
            <a:ext cx="3429000" cy="365125"/>
          </a:xfrm>
          <a:prstGeom prst="rect">
            <a:avLst/>
          </a:prstGeom>
        </p:spPr>
        <p:txBody>
          <a:bodyPr anchor="ctr"/>
          <a:lstStyle/>
          <a:p>
            <a:pPr algn="ctr" fontAlgn="auto">
              <a:spcBef>
                <a:spcPts val="0"/>
              </a:spcBef>
              <a:spcAft>
                <a:spcPts val="0"/>
              </a:spcAft>
              <a:defRPr/>
            </a:pPr>
            <a:r>
              <a:rPr lang="en-US" sz="900" dirty="0">
                <a:solidFill>
                  <a:srgbClr val="000000">
                    <a:tint val="75000"/>
                  </a:srgbClr>
                </a:solidFill>
                <a:latin typeface="Calibri" pitchFamily="34" charset="0"/>
              </a:rPr>
              <a:t>Community Health- Public Payer Patient Access</a:t>
            </a:r>
          </a:p>
        </p:txBody>
      </p:sp>
    </p:spTree>
  </p:cSld>
  <p:clrMap bg1="lt1" tx1="dk1" bg2="lt2" tx2="dk2" accent1="accent1" accent2="accent2" accent3="accent3" accent4="accent4" accent5="accent5" accent6="accent6" hlink="hlink" folHlink="folHlink"/>
  <p:sldLayoutIdLst>
    <p:sldLayoutId id="2147484345" r:id="rId1"/>
    <p:sldLayoutId id="2147484346" r:id="rId2"/>
    <p:sldLayoutId id="2147484347" r:id="rId3"/>
    <p:sldLayoutId id="2147484348" r:id="rId4"/>
    <p:sldLayoutId id="2147484349" r:id="rId5"/>
    <p:sldLayoutId id="2147484350" r:id="rId6"/>
    <p:sldLayoutId id="2147484351" r:id="rId7"/>
    <p:sldLayoutId id="2147484352" r:id="rId8"/>
    <p:sldLayoutId id="2147484353" r:id="rId9"/>
    <p:sldLayoutId id="2147484354" r:id="rId10"/>
    <p:sldLayoutId id="2147484355" r:id="rId11"/>
    <p:sldLayoutId id="2147484254" r:id="rId12"/>
  </p:sldLayoutIdLst>
  <p:hf hdr="0" dt="0"/>
  <p:txStyles>
    <p:titleStyle>
      <a:lvl1pPr algn="ctr" rtl="0" fontAlgn="base">
        <a:spcBef>
          <a:spcPct val="0"/>
        </a:spcBef>
        <a:spcAft>
          <a:spcPct val="0"/>
        </a:spcAft>
        <a:defRPr sz="1600" kern="1200">
          <a:solidFill>
            <a:schemeClr val="tx1"/>
          </a:solidFill>
          <a:latin typeface="Calibri" pitchFamily="34" charset="0"/>
          <a:ea typeface="+mj-ea"/>
          <a:cs typeface="+mj-cs"/>
        </a:defRPr>
      </a:lvl1pPr>
      <a:lvl2pPr algn="ctr" rtl="0" fontAlgn="base">
        <a:spcBef>
          <a:spcPct val="0"/>
        </a:spcBef>
        <a:spcAft>
          <a:spcPct val="0"/>
        </a:spcAft>
        <a:defRPr sz="1600">
          <a:solidFill>
            <a:schemeClr val="tx1"/>
          </a:solidFill>
          <a:latin typeface="Calibri" pitchFamily="34" charset="0"/>
        </a:defRPr>
      </a:lvl2pPr>
      <a:lvl3pPr algn="ctr" rtl="0" fontAlgn="base">
        <a:spcBef>
          <a:spcPct val="0"/>
        </a:spcBef>
        <a:spcAft>
          <a:spcPct val="0"/>
        </a:spcAft>
        <a:defRPr sz="1600">
          <a:solidFill>
            <a:schemeClr val="tx1"/>
          </a:solidFill>
          <a:latin typeface="Calibri" pitchFamily="34" charset="0"/>
        </a:defRPr>
      </a:lvl3pPr>
      <a:lvl4pPr algn="ctr" rtl="0" fontAlgn="base">
        <a:spcBef>
          <a:spcPct val="0"/>
        </a:spcBef>
        <a:spcAft>
          <a:spcPct val="0"/>
        </a:spcAft>
        <a:defRPr sz="1600">
          <a:solidFill>
            <a:schemeClr val="tx1"/>
          </a:solidFill>
          <a:latin typeface="Calibri" pitchFamily="34" charset="0"/>
        </a:defRPr>
      </a:lvl4pPr>
      <a:lvl5pPr algn="ctr" rtl="0" fontAlgn="base">
        <a:spcBef>
          <a:spcPct val="0"/>
        </a:spcBef>
        <a:spcAft>
          <a:spcPct val="0"/>
        </a:spcAft>
        <a:defRPr sz="1600">
          <a:solidFill>
            <a:schemeClr val="tx1"/>
          </a:solidFill>
          <a:latin typeface="Calibri" pitchFamily="34" charset="0"/>
        </a:defRPr>
      </a:lvl5pPr>
      <a:lvl6pPr marL="457200" algn="ctr" rtl="0" fontAlgn="base">
        <a:spcBef>
          <a:spcPct val="0"/>
        </a:spcBef>
        <a:spcAft>
          <a:spcPct val="0"/>
        </a:spcAft>
        <a:defRPr sz="1600">
          <a:solidFill>
            <a:schemeClr val="tx1"/>
          </a:solidFill>
          <a:latin typeface="Calibri" pitchFamily="34" charset="0"/>
        </a:defRPr>
      </a:lvl6pPr>
      <a:lvl7pPr marL="914400" algn="ctr" rtl="0" fontAlgn="base">
        <a:spcBef>
          <a:spcPct val="0"/>
        </a:spcBef>
        <a:spcAft>
          <a:spcPct val="0"/>
        </a:spcAft>
        <a:defRPr sz="1600">
          <a:solidFill>
            <a:schemeClr val="tx1"/>
          </a:solidFill>
          <a:latin typeface="Calibri" pitchFamily="34" charset="0"/>
        </a:defRPr>
      </a:lvl7pPr>
      <a:lvl8pPr marL="1371600" algn="ctr" rtl="0" fontAlgn="base">
        <a:spcBef>
          <a:spcPct val="0"/>
        </a:spcBef>
        <a:spcAft>
          <a:spcPct val="0"/>
        </a:spcAft>
        <a:defRPr sz="1600">
          <a:solidFill>
            <a:schemeClr val="tx1"/>
          </a:solidFill>
          <a:latin typeface="Calibri" pitchFamily="34" charset="0"/>
        </a:defRPr>
      </a:lvl8pPr>
      <a:lvl9pPr marL="1828800" algn="ctr" rtl="0" fontAlgn="base">
        <a:spcBef>
          <a:spcPct val="0"/>
        </a:spcBef>
        <a:spcAft>
          <a:spcPct val="0"/>
        </a:spcAft>
        <a:defRPr sz="16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0.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3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3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3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3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3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3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3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3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3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3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3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3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3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3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8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3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3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3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36.xml"/></Relationships>
</file>

<file path=ppt/slides/_rels/slide6.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36.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236.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3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2801" name="Rectangle 9"/>
          <p:cNvSpPr>
            <a:spLocks noGrp="1" noChangeArrowheads="1"/>
          </p:cNvSpPr>
          <p:nvPr>
            <p:ph type="ctrTitle"/>
          </p:nvPr>
        </p:nvSpPr>
        <p:spPr>
          <a:xfrm>
            <a:off x="3124200" y="3124200"/>
            <a:ext cx="5715000" cy="1470025"/>
          </a:xfrm>
        </p:spPr>
        <p:txBody>
          <a:bodyPr/>
          <a:lstStyle/>
          <a:p>
            <a:pPr eaLnBrk="1" hangingPunct="1"/>
            <a:r>
              <a:rPr lang="en-US" dirty="0" smtClean="0"/>
              <a:t>Affordable Care Act Implementation:</a:t>
            </a:r>
            <a:br>
              <a:rPr lang="en-US" dirty="0" smtClean="0"/>
            </a:br>
            <a:r>
              <a:rPr lang="en-US" dirty="0" smtClean="0"/>
              <a:t>State Coverage Changes</a:t>
            </a:r>
            <a:br>
              <a:rPr lang="en-US" dirty="0" smtClean="0"/>
            </a:br>
            <a:endParaRPr lang="en-US" sz="2400" dirty="0" smtClean="0"/>
          </a:p>
        </p:txBody>
      </p:sp>
      <p:sp>
        <p:nvSpPr>
          <p:cNvPr id="332802" name="Subtitle 3"/>
          <p:cNvSpPr>
            <a:spLocks noGrp="1"/>
          </p:cNvSpPr>
          <p:nvPr>
            <p:ph type="subTitle" sz="quarter" idx="1"/>
          </p:nvPr>
        </p:nvSpPr>
        <p:spPr/>
        <p:txBody>
          <a:bodyPr/>
          <a:lstStyle/>
          <a:p>
            <a:pPr eaLnBrk="1" hangingPunct="1"/>
            <a:r>
              <a:rPr lang="en-US" smtClean="0"/>
              <a:t>MGH Case Management and Social Services</a:t>
            </a:r>
          </a:p>
          <a:p>
            <a:pPr eaLnBrk="1" hangingPunct="1"/>
            <a:r>
              <a:rPr lang="en-US" smtClean="0"/>
              <a:t>December 5, 2013</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1233" name="Rectangle 2"/>
          <p:cNvSpPr>
            <a:spLocks noGrp="1" noChangeArrowheads="1"/>
          </p:cNvSpPr>
          <p:nvPr>
            <p:ph type="title" idx="4294967295"/>
          </p:nvPr>
        </p:nvSpPr>
        <p:spPr>
          <a:xfrm>
            <a:off x="457200" y="0"/>
            <a:ext cx="8229600" cy="865188"/>
          </a:xfrm>
        </p:spPr>
        <p:txBody>
          <a:bodyPr/>
          <a:lstStyle/>
          <a:p>
            <a:pPr eaLnBrk="1" hangingPunct="1"/>
            <a:r>
              <a:rPr lang="en-US" sz="2400" smtClean="0"/>
              <a:t>Three key patient groups are transitioning on 1/1/14</a:t>
            </a:r>
          </a:p>
        </p:txBody>
      </p:sp>
      <p:sp>
        <p:nvSpPr>
          <p:cNvPr id="351234" name="Slide Number Placeholder 11"/>
          <p:cNvSpPr>
            <a:spLocks noGrp="1"/>
          </p:cNvSpPr>
          <p:nvPr>
            <p:ph type="sldNum" sz="quarter" idx="10"/>
          </p:nvPr>
        </p:nvSpPr>
        <p:spPr>
          <a:noFill/>
        </p:spPr>
        <p:txBody>
          <a:bodyPr/>
          <a:lstStyle/>
          <a:p>
            <a:pPr fontAlgn="base">
              <a:spcBef>
                <a:spcPct val="0"/>
              </a:spcBef>
              <a:spcAft>
                <a:spcPct val="0"/>
              </a:spcAft>
            </a:pPr>
            <a:fld id="{906E2478-10CA-47E3-92C2-1DD1C446FAA2}" type="slidenum">
              <a:rPr lang="en-US" smtClean="0"/>
              <a:pPr fontAlgn="base">
                <a:spcBef>
                  <a:spcPct val="0"/>
                </a:spcBef>
                <a:spcAft>
                  <a:spcPct val="0"/>
                </a:spcAft>
              </a:pPr>
              <a:t>10</a:t>
            </a:fld>
            <a:endParaRPr lang="en-US" smtClean="0"/>
          </a:p>
        </p:txBody>
      </p:sp>
      <p:sp>
        <p:nvSpPr>
          <p:cNvPr id="6" name="TextBox 5"/>
          <p:cNvSpPr txBox="1"/>
          <p:nvPr/>
        </p:nvSpPr>
        <p:spPr>
          <a:xfrm>
            <a:off x="685800" y="1981200"/>
            <a:ext cx="8305800" cy="2632075"/>
          </a:xfrm>
          <a:prstGeom prst="rect">
            <a:avLst/>
          </a:prstGeom>
          <a:noFill/>
        </p:spPr>
        <p:txBody>
          <a:bodyPr>
            <a:spAutoFit/>
          </a:bodyPr>
          <a:lstStyle/>
          <a:p>
            <a:pPr marL="355600" indent="-342900" fontAlgn="auto">
              <a:lnSpc>
                <a:spcPts val="2200"/>
              </a:lnSpc>
              <a:spcBef>
                <a:spcPts val="0"/>
              </a:spcBef>
              <a:spcAft>
                <a:spcPts val="0"/>
              </a:spcAft>
              <a:buFontTx/>
              <a:buAutoNum type="arabicParenR"/>
              <a:defRPr/>
            </a:pPr>
            <a:r>
              <a:rPr lang="en-US" sz="2400" dirty="0">
                <a:latin typeface="Calibri" pitchFamily="34" charset="0"/>
                <a:cs typeface="Calibri" pitchFamily="34" charset="0"/>
              </a:rPr>
              <a:t>Our Network Health </a:t>
            </a:r>
            <a:r>
              <a:rPr lang="en-US" sz="2400" dirty="0" err="1">
                <a:latin typeface="Calibri" pitchFamily="34" charset="0"/>
                <a:cs typeface="Calibri" pitchFamily="34" charset="0"/>
              </a:rPr>
              <a:t>MassHealth</a:t>
            </a:r>
            <a:r>
              <a:rPr lang="en-US" sz="2400" dirty="0">
                <a:latin typeface="Calibri" pitchFamily="34" charset="0"/>
                <a:cs typeface="Calibri" pitchFamily="34" charset="0"/>
              </a:rPr>
              <a:t> patients</a:t>
            </a:r>
          </a:p>
          <a:p>
            <a:pPr marL="812800" lvl="1" indent="-342900" fontAlgn="auto">
              <a:lnSpc>
                <a:spcPts val="2200"/>
              </a:lnSpc>
              <a:spcBef>
                <a:spcPts val="0"/>
              </a:spcBef>
              <a:spcAft>
                <a:spcPts val="0"/>
              </a:spcAft>
              <a:defRPr/>
            </a:pPr>
            <a:endParaRPr lang="en-US" sz="2400" dirty="0">
              <a:latin typeface="Calibri" pitchFamily="34" charset="0"/>
              <a:cs typeface="Calibri" pitchFamily="34" charset="0"/>
            </a:endParaRPr>
          </a:p>
          <a:p>
            <a:pPr marL="812800" lvl="1" indent="-342900" fontAlgn="auto">
              <a:lnSpc>
                <a:spcPts val="2200"/>
              </a:lnSpc>
              <a:spcBef>
                <a:spcPts val="0"/>
              </a:spcBef>
              <a:spcAft>
                <a:spcPts val="0"/>
              </a:spcAft>
              <a:defRPr/>
            </a:pPr>
            <a:endParaRPr lang="en-US" sz="2400" dirty="0">
              <a:latin typeface="Calibri" pitchFamily="34" charset="0"/>
              <a:cs typeface="Calibri" pitchFamily="34" charset="0"/>
            </a:endParaRPr>
          </a:p>
          <a:p>
            <a:pPr marL="355600" indent="-342900" fontAlgn="auto">
              <a:lnSpc>
                <a:spcPts val="2200"/>
              </a:lnSpc>
              <a:spcBef>
                <a:spcPts val="0"/>
              </a:spcBef>
              <a:spcAft>
                <a:spcPts val="0"/>
              </a:spcAft>
              <a:buFontTx/>
              <a:buAutoNum type="arabicParenR"/>
              <a:defRPr/>
            </a:pPr>
            <a:r>
              <a:rPr lang="en-US" sz="2400" dirty="0">
                <a:latin typeface="Calibri" pitchFamily="34" charset="0"/>
                <a:cs typeface="Calibri" pitchFamily="34" charset="0"/>
              </a:rPr>
              <a:t>Our patients who are becoming eligible for </a:t>
            </a:r>
            <a:r>
              <a:rPr lang="en-US" sz="2400" dirty="0" err="1">
                <a:latin typeface="Calibri" pitchFamily="34" charset="0"/>
                <a:cs typeface="Calibri" pitchFamily="34" charset="0"/>
              </a:rPr>
              <a:t>MassHealth</a:t>
            </a:r>
            <a:r>
              <a:rPr lang="en-US" sz="2400" dirty="0">
                <a:latin typeface="Calibri" pitchFamily="34" charset="0"/>
                <a:cs typeface="Calibri" pitchFamily="34" charset="0"/>
              </a:rPr>
              <a:t> </a:t>
            </a:r>
            <a:r>
              <a:rPr lang="en-US" sz="2400" dirty="0" err="1">
                <a:latin typeface="Calibri" pitchFamily="34" charset="0"/>
                <a:cs typeface="Calibri" pitchFamily="34" charset="0"/>
              </a:rPr>
              <a:t>CarePlus</a:t>
            </a:r>
            <a:endParaRPr lang="en-US" sz="2400" dirty="0">
              <a:latin typeface="Calibri" pitchFamily="34" charset="0"/>
              <a:cs typeface="Calibri" pitchFamily="34" charset="0"/>
            </a:endParaRPr>
          </a:p>
          <a:p>
            <a:pPr marL="355600" indent="-342900" fontAlgn="auto">
              <a:lnSpc>
                <a:spcPts val="2200"/>
              </a:lnSpc>
              <a:spcBef>
                <a:spcPts val="0"/>
              </a:spcBef>
              <a:spcAft>
                <a:spcPts val="0"/>
              </a:spcAft>
              <a:buFontTx/>
              <a:buAutoNum type="arabicParenR"/>
              <a:defRPr/>
            </a:pPr>
            <a:endParaRPr lang="en-US" sz="2400" dirty="0">
              <a:latin typeface="Calibri" pitchFamily="34" charset="0"/>
              <a:cs typeface="Calibri" pitchFamily="34" charset="0"/>
            </a:endParaRPr>
          </a:p>
          <a:p>
            <a:pPr marL="355600" indent="-342900" fontAlgn="auto">
              <a:lnSpc>
                <a:spcPts val="2200"/>
              </a:lnSpc>
              <a:spcBef>
                <a:spcPts val="0"/>
              </a:spcBef>
              <a:spcAft>
                <a:spcPts val="0"/>
              </a:spcAft>
              <a:buFontTx/>
              <a:buAutoNum type="arabicParenR"/>
              <a:defRPr/>
            </a:pPr>
            <a:endParaRPr lang="en-US" sz="2400" dirty="0">
              <a:latin typeface="Calibri" pitchFamily="34" charset="0"/>
              <a:cs typeface="Calibri" pitchFamily="34" charset="0"/>
            </a:endParaRPr>
          </a:p>
          <a:p>
            <a:pPr marL="355600" indent="-342900" fontAlgn="auto">
              <a:lnSpc>
                <a:spcPts val="2200"/>
              </a:lnSpc>
              <a:spcBef>
                <a:spcPts val="0"/>
              </a:spcBef>
              <a:spcAft>
                <a:spcPts val="0"/>
              </a:spcAft>
              <a:buFontTx/>
              <a:buAutoNum type="arabicParenR"/>
              <a:defRPr/>
            </a:pPr>
            <a:r>
              <a:rPr lang="en-US" sz="2400" dirty="0">
                <a:latin typeface="Calibri" pitchFamily="34" charset="0"/>
                <a:cs typeface="Calibri" pitchFamily="34" charset="0"/>
              </a:rPr>
              <a:t>Our patients who are becoming eligible for </a:t>
            </a:r>
            <a:r>
              <a:rPr lang="en-US" sz="2400" dirty="0" err="1">
                <a:latin typeface="Calibri" pitchFamily="34" charset="0"/>
                <a:cs typeface="Calibri" pitchFamily="34" charset="0"/>
              </a:rPr>
              <a:t>ConnectorCare</a:t>
            </a:r>
            <a:endParaRPr lang="en-US" sz="2400" dirty="0">
              <a:latin typeface="Calibri" pitchFamily="34" charset="0"/>
              <a:cs typeface="Calibri" pitchFamily="34" charset="0"/>
            </a:endParaRPr>
          </a:p>
          <a:p>
            <a:pPr marL="285750" indent="-273050" fontAlgn="auto">
              <a:lnSpc>
                <a:spcPts val="2200"/>
              </a:lnSpc>
              <a:spcBef>
                <a:spcPts val="0"/>
              </a:spcBef>
              <a:spcAft>
                <a:spcPts val="0"/>
              </a:spcAft>
              <a:buFont typeface="Wingdings" pitchFamily="2" charset="2"/>
              <a:buChar char="§"/>
              <a:defRPr/>
            </a:pPr>
            <a:endParaRPr lang="en-US" sz="1600" dirty="0">
              <a:latin typeface="Calibri" pitchFamily="34" charset="0"/>
              <a:cs typeface="Calibri" pitchFamily="34" charset="0"/>
            </a:endParaRPr>
          </a:p>
        </p:txBody>
      </p:sp>
      <p:sp>
        <p:nvSpPr>
          <p:cNvPr id="351236" name="Rectangle 4"/>
          <p:cNvSpPr>
            <a:spLocks noChangeArrowheads="1"/>
          </p:cNvSpPr>
          <p:nvPr/>
        </p:nvSpPr>
        <p:spPr bwMode="auto">
          <a:xfrm>
            <a:off x="6324600" y="6477000"/>
            <a:ext cx="2819400" cy="381000"/>
          </a:xfrm>
          <a:prstGeom prst="rect">
            <a:avLst/>
          </a:prstGeom>
          <a:solidFill>
            <a:schemeClr val="bg1"/>
          </a:solidFill>
          <a:ln w="12700" algn="ctr">
            <a:noFill/>
            <a:round/>
            <a:headEnd type="none" w="sm" len="sm"/>
            <a:tailEnd type="none" w="sm" len="sm"/>
          </a:ln>
        </p:spPr>
        <p:txBody>
          <a:bodyPr/>
          <a:lstStyle/>
          <a:p>
            <a:endParaRPr lang="en-US" sz="2800" b="1"/>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3281" name="Text Placeholder 2"/>
          <p:cNvSpPr>
            <a:spLocks noGrp="1"/>
          </p:cNvSpPr>
          <p:nvPr>
            <p:ph type="body" idx="1"/>
          </p:nvPr>
        </p:nvSpPr>
        <p:spPr>
          <a:xfrm>
            <a:off x="762000" y="2209800"/>
            <a:ext cx="7772400" cy="1500188"/>
          </a:xfrm>
        </p:spPr>
        <p:txBody>
          <a:bodyPr/>
          <a:lstStyle/>
          <a:p>
            <a:pPr eaLnBrk="1" hangingPunct="1"/>
            <a:r>
              <a:rPr lang="en-US" sz="3600" b="1" smtClean="0"/>
              <a:t>NETWORK HEALTH MASSHEALTH</a:t>
            </a:r>
          </a:p>
        </p:txBody>
      </p:sp>
      <p:sp>
        <p:nvSpPr>
          <p:cNvPr id="353282" name="Slide Number Placeholder 3"/>
          <p:cNvSpPr>
            <a:spLocks noGrp="1"/>
          </p:cNvSpPr>
          <p:nvPr>
            <p:ph type="sldNum" sz="quarter" idx="10"/>
          </p:nvPr>
        </p:nvSpPr>
        <p:spPr>
          <a:noFill/>
        </p:spPr>
        <p:txBody>
          <a:bodyPr/>
          <a:lstStyle/>
          <a:p>
            <a:pPr fontAlgn="base">
              <a:spcBef>
                <a:spcPct val="0"/>
              </a:spcBef>
              <a:spcAft>
                <a:spcPct val="0"/>
              </a:spcAft>
            </a:pPr>
            <a:fld id="{B7BB5F27-C688-485F-9BEB-BD43AE6C972F}" type="slidenum">
              <a:rPr lang="en-US" smtClean="0"/>
              <a:pPr fontAlgn="base">
                <a:spcBef>
                  <a:spcPct val="0"/>
                </a:spcBef>
                <a:spcAft>
                  <a:spcPct val="0"/>
                </a:spcAft>
              </a:pPr>
              <a:t>11</a:t>
            </a:fld>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4305" name="Rectangle 2"/>
          <p:cNvSpPr>
            <a:spLocks noGrp="1" noChangeArrowheads="1"/>
          </p:cNvSpPr>
          <p:nvPr>
            <p:ph type="title" idx="4294967295"/>
          </p:nvPr>
        </p:nvSpPr>
        <p:spPr>
          <a:xfrm>
            <a:off x="457200" y="0"/>
            <a:ext cx="8229600" cy="865188"/>
          </a:xfrm>
        </p:spPr>
        <p:txBody>
          <a:bodyPr/>
          <a:lstStyle/>
          <a:p>
            <a:pPr eaLnBrk="1" hangingPunct="1"/>
            <a:r>
              <a:rPr lang="en-US" sz="2400" smtClean="0"/>
              <a:t>Our Network Health MassHealth Patients:  Process</a:t>
            </a:r>
          </a:p>
        </p:txBody>
      </p:sp>
      <p:sp>
        <p:nvSpPr>
          <p:cNvPr id="354306" name="Slide Number Placeholder 11"/>
          <p:cNvSpPr>
            <a:spLocks noGrp="1"/>
          </p:cNvSpPr>
          <p:nvPr>
            <p:ph type="sldNum" sz="quarter" idx="10"/>
          </p:nvPr>
        </p:nvSpPr>
        <p:spPr>
          <a:noFill/>
        </p:spPr>
        <p:txBody>
          <a:bodyPr/>
          <a:lstStyle/>
          <a:p>
            <a:pPr fontAlgn="base">
              <a:spcBef>
                <a:spcPct val="0"/>
              </a:spcBef>
              <a:spcAft>
                <a:spcPct val="0"/>
              </a:spcAft>
            </a:pPr>
            <a:fld id="{30A3BC23-F201-4D6E-B829-97836E41FEB9}" type="slidenum">
              <a:rPr lang="en-US" smtClean="0"/>
              <a:pPr fontAlgn="base">
                <a:spcBef>
                  <a:spcPct val="0"/>
                </a:spcBef>
                <a:spcAft>
                  <a:spcPct val="0"/>
                </a:spcAft>
              </a:pPr>
              <a:t>12</a:t>
            </a:fld>
            <a:endParaRPr lang="en-US" smtClean="0"/>
          </a:p>
        </p:txBody>
      </p:sp>
      <p:sp>
        <p:nvSpPr>
          <p:cNvPr id="354307" name="TextBox 5"/>
          <p:cNvSpPr txBox="1">
            <a:spLocks noChangeArrowheads="1"/>
          </p:cNvSpPr>
          <p:nvPr/>
        </p:nvSpPr>
        <p:spPr bwMode="auto">
          <a:xfrm>
            <a:off x="457200" y="1219200"/>
            <a:ext cx="8458200" cy="3195638"/>
          </a:xfrm>
          <a:prstGeom prst="rect">
            <a:avLst/>
          </a:prstGeom>
          <a:noFill/>
          <a:ln w="9525">
            <a:noFill/>
            <a:miter lim="800000"/>
            <a:headEnd/>
            <a:tailEnd/>
          </a:ln>
        </p:spPr>
        <p:txBody>
          <a:bodyPr>
            <a:spAutoFit/>
          </a:bodyPr>
          <a:lstStyle/>
          <a:p>
            <a:pPr marL="285750" indent="-273050">
              <a:lnSpc>
                <a:spcPts val="2200"/>
              </a:lnSpc>
              <a:buFont typeface="Wingdings" pitchFamily="2" charset="2"/>
              <a:buChar char="§"/>
            </a:pPr>
            <a:endParaRPr lang="en-US" sz="1600">
              <a:latin typeface="Calibri" pitchFamily="34" charset="0"/>
              <a:cs typeface="Calibri" pitchFamily="34" charset="0"/>
            </a:endParaRPr>
          </a:p>
          <a:p>
            <a:pPr marL="285750" lvl="1" indent="-273050">
              <a:lnSpc>
                <a:spcPts val="2200"/>
              </a:lnSpc>
              <a:buFont typeface="Wingdings" pitchFamily="2" charset="2"/>
              <a:buChar char="§"/>
            </a:pPr>
            <a:r>
              <a:rPr lang="en-US">
                <a:latin typeface="Calibri" pitchFamily="34" charset="0"/>
                <a:cs typeface="Calibri" pitchFamily="34" charset="0"/>
              </a:rPr>
              <a:t>MGH patients on Network Health MassHealth will need to switch their health plan to MassHealth PCC Plan or NHP to keep coming here</a:t>
            </a:r>
          </a:p>
          <a:p>
            <a:pPr marL="742950" lvl="2" indent="-273050">
              <a:lnSpc>
                <a:spcPts val="2200"/>
              </a:lnSpc>
              <a:buFont typeface="Wingdings" pitchFamily="2" charset="2"/>
              <a:buChar char="§"/>
            </a:pPr>
            <a:r>
              <a:rPr lang="en-US">
                <a:latin typeface="Calibri" pitchFamily="34" charset="0"/>
                <a:cs typeface="Calibri" pitchFamily="34" charset="0"/>
              </a:rPr>
              <a:t>If they are on Network Health MassHealth Essential or Basic, they are moving to MassHealth CarePlus where MassHealth PCC Plan is not an option</a:t>
            </a:r>
          </a:p>
          <a:p>
            <a:pPr marL="285750" indent="-273050">
              <a:lnSpc>
                <a:spcPts val="2200"/>
              </a:lnSpc>
              <a:buFont typeface="Wingdings" pitchFamily="2" charset="2"/>
              <a:buChar char="§"/>
            </a:pPr>
            <a:endParaRPr lang="en-US">
              <a:latin typeface="Calibri" pitchFamily="34" charset="0"/>
              <a:cs typeface="Calibri" pitchFamily="34" charset="0"/>
            </a:endParaRPr>
          </a:p>
          <a:p>
            <a:pPr marL="285750" indent="-273050">
              <a:lnSpc>
                <a:spcPts val="2200"/>
              </a:lnSpc>
              <a:buFont typeface="Wingdings" pitchFamily="2" charset="2"/>
              <a:buChar char="§"/>
            </a:pPr>
            <a:r>
              <a:rPr lang="en-US">
                <a:latin typeface="Calibri" pitchFamily="34" charset="0"/>
                <a:cs typeface="Calibri" pitchFamily="34" charset="0"/>
              </a:rPr>
              <a:t>Patients can switch plans at any time and the change takes effect within 24 – 48 hours</a:t>
            </a:r>
          </a:p>
          <a:p>
            <a:pPr marL="285750" indent="-273050">
              <a:lnSpc>
                <a:spcPts val="2200"/>
              </a:lnSpc>
              <a:buFont typeface="Wingdings" pitchFamily="2" charset="2"/>
              <a:buChar char="§"/>
            </a:pPr>
            <a:endParaRPr lang="en-US">
              <a:latin typeface="Calibri" pitchFamily="34" charset="0"/>
              <a:cs typeface="Calibri" pitchFamily="34" charset="0"/>
            </a:endParaRPr>
          </a:p>
          <a:p>
            <a:pPr marL="285750" indent="-273050">
              <a:lnSpc>
                <a:spcPts val="2200"/>
              </a:lnSpc>
              <a:buFont typeface="Wingdings" pitchFamily="2" charset="2"/>
              <a:buChar char="§"/>
            </a:pPr>
            <a:r>
              <a:rPr lang="en-US">
                <a:latin typeface="Calibri" pitchFamily="34" charset="0"/>
                <a:cs typeface="Calibri" pitchFamily="34" charset="0"/>
              </a:rPr>
              <a:t>Continuity of care provisions</a:t>
            </a:r>
          </a:p>
          <a:p>
            <a:pPr marL="285750" indent="-273050">
              <a:lnSpc>
                <a:spcPts val="2200"/>
              </a:lnSpc>
            </a:pPr>
            <a:r>
              <a:rPr lang="en-US">
                <a:latin typeface="Calibri" pitchFamily="34" charset="0"/>
                <a:cs typeface="Calibri" pitchFamily="34" charset="0"/>
              </a:rPr>
              <a:t> </a:t>
            </a:r>
          </a:p>
          <a:p>
            <a:pPr marL="285750" indent="-273050">
              <a:lnSpc>
                <a:spcPts val="2200"/>
              </a:lnSpc>
              <a:buFont typeface="Wingdings" pitchFamily="2" charset="2"/>
              <a:buChar char="§"/>
            </a:pPr>
            <a:endParaRPr lang="en-US">
              <a:latin typeface="Calibri" pitchFamily="34" charset="0"/>
              <a:cs typeface="Calibri" pitchFamily="34" charset="0"/>
            </a:endParaRPr>
          </a:p>
        </p:txBody>
      </p:sp>
      <p:sp>
        <p:nvSpPr>
          <p:cNvPr id="354308" name="Rectangle 4"/>
          <p:cNvSpPr>
            <a:spLocks noChangeArrowheads="1"/>
          </p:cNvSpPr>
          <p:nvPr/>
        </p:nvSpPr>
        <p:spPr bwMode="auto">
          <a:xfrm>
            <a:off x="6324600" y="6477000"/>
            <a:ext cx="2819400" cy="381000"/>
          </a:xfrm>
          <a:prstGeom prst="rect">
            <a:avLst/>
          </a:prstGeom>
          <a:solidFill>
            <a:schemeClr val="bg1"/>
          </a:solidFill>
          <a:ln w="12700" algn="ctr">
            <a:noFill/>
            <a:round/>
            <a:headEnd type="none" w="sm" len="sm"/>
            <a:tailEnd type="none" w="sm" len="sm"/>
          </a:ln>
        </p:spPr>
        <p:txBody>
          <a:bodyPr/>
          <a:lstStyle/>
          <a:p>
            <a:endParaRPr lang="en-US" sz="2800" b="1"/>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353" name="Rectangle 2"/>
          <p:cNvSpPr>
            <a:spLocks noGrp="1" noChangeArrowheads="1"/>
          </p:cNvSpPr>
          <p:nvPr>
            <p:ph type="title" idx="4294967295"/>
          </p:nvPr>
        </p:nvSpPr>
        <p:spPr>
          <a:xfrm>
            <a:off x="457200" y="0"/>
            <a:ext cx="8229600" cy="865188"/>
          </a:xfrm>
        </p:spPr>
        <p:txBody>
          <a:bodyPr/>
          <a:lstStyle/>
          <a:p>
            <a:pPr eaLnBrk="1" hangingPunct="1"/>
            <a:r>
              <a:rPr lang="en-US" sz="2400" smtClean="0"/>
              <a:t>Our Network Health MassHealth Patients:  Communications</a:t>
            </a:r>
          </a:p>
        </p:txBody>
      </p:sp>
      <p:sp>
        <p:nvSpPr>
          <p:cNvPr id="356354" name="Slide Number Placeholder 11"/>
          <p:cNvSpPr>
            <a:spLocks noGrp="1"/>
          </p:cNvSpPr>
          <p:nvPr>
            <p:ph type="sldNum" sz="quarter" idx="10"/>
          </p:nvPr>
        </p:nvSpPr>
        <p:spPr>
          <a:noFill/>
        </p:spPr>
        <p:txBody>
          <a:bodyPr/>
          <a:lstStyle/>
          <a:p>
            <a:pPr fontAlgn="base">
              <a:spcBef>
                <a:spcPct val="0"/>
              </a:spcBef>
              <a:spcAft>
                <a:spcPct val="0"/>
              </a:spcAft>
            </a:pPr>
            <a:fld id="{9EE46058-7FFF-4B61-851E-40D97E979097}" type="slidenum">
              <a:rPr lang="en-US" smtClean="0"/>
              <a:pPr fontAlgn="base">
                <a:spcBef>
                  <a:spcPct val="0"/>
                </a:spcBef>
                <a:spcAft>
                  <a:spcPct val="0"/>
                </a:spcAft>
              </a:pPr>
              <a:t>13</a:t>
            </a:fld>
            <a:endParaRPr lang="en-US" smtClean="0"/>
          </a:p>
        </p:txBody>
      </p:sp>
      <p:sp>
        <p:nvSpPr>
          <p:cNvPr id="356355" name="TextBox 5"/>
          <p:cNvSpPr txBox="1">
            <a:spLocks noChangeArrowheads="1"/>
          </p:cNvSpPr>
          <p:nvPr/>
        </p:nvSpPr>
        <p:spPr bwMode="auto">
          <a:xfrm>
            <a:off x="533400" y="838200"/>
            <a:ext cx="8458200" cy="4887913"/>
          </a:xfrm>
          <a:prstGeom prst="rect">
            <a:avLst/>
          </a:prstGeom>
          <a:noFill/>
          <a:ln w="9525">
            <a:noFill/>
            <a:miter lim="800000"/>
            <a:headEnd/>
            <a:tailEnd/>
          </a:ln>
        </p:spPr>
        <p:txBody>
          <a:bodyPr>
            <a:spAutoFit/>
          </a:bodyPr>
          <a:lstStyle/>
          <a:p>
            <a:pPr marL="285750" indent="-273050">
              <a:lnSpc>
                <a:spcPts val="2200"/>
              </a:lnSpc>
              <a:buFont typeface="Wingdings" pitchFamily="2" charset="2"/>
              <a:buChar char="§"/>
            </a:pPr>
            <a:endParaRPr lang="en-US" sz="1600">
              <a:latin typeface="Calibri" pitchFamily="34" charset="0"/>
              <a:cs typeface="Calibri" pitchFamily="34" charset="0"/>
            </a:endParaRPr>
          </a:p>
          <a:p>
            <a:pPr marL="285750" indent="-273050">
              <a:lnSpc>
                <a:spcPts val="2200"/>
              </a:lnSpc>
              <a:buFont typeface="Wingdings" pitchFamily="2" charset="2"/>
              <a:buChar char="§"/>
            </a:pPr>
            <a:r>
              <a:rPr lang="en-US">
                <a:latin typeface="Calibri" pitchFamily="34" charset="0"/>
                <a:cs typeface="Calibri" pitchFamily="34" charset="0"/>
              </a:rPr>
              <a:t>Network Health mailed notice to members – late Nov</a:t>
            </a:r>
          </a:p>
          <a:p>
            <a:pPr marL="285750" indent="-273050">
              <a:lnSpc>
                <a:spcPts val="2200"/>
              </a:lnSpc>
              <a:buFont typeface="Wingdings" pitchFamily="2" charset="2"/>
              <a:buChar char="§"/>
            </a:pPr>
            <a:r>
              <a:rPr lang="en-US">
                <a:latin typeface="Calibri" pitchFamily="34" charset="0"/>
                <a:cs typeface="Calibri" pitchFamily="34" charset="0"/>
              </a:rPr>
              <a:t>We are mailing letter to all primary care patients on Network Health – early Dec</a:t>
            </a:r>
          </a:p>
          <a:p>
            <a:pPr marL="285750" indent="-273050">
              <a:lnSpc>
                <a:spcPts val="2200"/>
              </a:lnSpc>
              <a:buFont typeface="Wingdings" pitchFamily="2" charset="2"/>
              <a:buChar char="§"/>
            </a:pPr>
            <a:r>
              <a:rPr lang="en-US">
                <a:latin typeface="Calibri" pitchFamily="34" charset="0"/>
                <a:cs typeface="Calibri" pitchFamily="34" charset="0"/>
              </a:rPr>
              <a:t>We gave primary care sites their lists if they wanted them</a:t>
            </a:r>
          </a:p>
          <a:p>
            <a:pPr marL="285750" indent="-273050">
              <a:lnSpc>
                <a:spcPts val="2200"/>
              </a:lnSpc>
              <a:buFont typeface="Wingdings" pitchFamily="2" charset="2"/>
              <a:buChar char="§"/>
            </a:pPr>
            <a:r>
              <a:rPr lang="en-US">
                <a:latin typeface="Calibri" pitchFamily="34" charset="0"/>
                <a:cs typeface="Calibri" pitchFamily="34" charset="0"/>
              </a:rPr>
              <a:t>Specialty practices may run lists of scheduled patients and reach out to them in advance of their appt.  </a:t>
            </a:r>
          </a:p>
          <a:p>
            <a:pPr marL="285750" indent="-273050">
              <a:lnSpc>
                <a:spcPts val="2200"/>
              </a:lnSpc>
              <a:buFont typeface="Wingdings" pitchFamily="2" charset="2"/>
              <a:buChar char="§"/>
            </a:pPr>
            <a:r>
              <a:rPr lang="en-US" b="1">
                <a:solidFill>
                  <a:srgbClr val="FF0000"/>
                </a:solidFill>
                <a:latin typeface="Calibri" pitchFamily="34" charset="0"/>
                <a:cs typeface="Calibri" pitchFamily="34" charset="0"/>
              </a:rPr>
              <a:t>How to reach patients in beds?</a:t>
            </a:r>
          </a:p>
          <a:p>
            <a:pPr marL="742950" lvl="1" indent="-273050">
              <a:lnSpc>
                <a:spcPts val="2200"/>
              </a:lnSpc>
              <a:buFont typeface="Wingdings" pitchFamily="2" charset="2"/>
              <a:buChar char="§"/>
            </a:pPr>
            <a:endParaRPr lang="en-US">
              <a:latin typeface="Calibri" pitchFamily="34" charset="0"/>
              <a:cs typeface="Calibri" pitchFamily="34" charset="0"/>
            </a:endParaRPr>
          </a:p>
          <a:p>
            <a:pPr marL="285750" indent="-273050">
              <a:lnSpc>
                <a:spcPts val="2200"/>
              </a:lnSpc>
              <a:buFont typeface="Wingdings" pitchFamily="2" charset="2"/>
              <a:buChar char="§"/>
            </a:pPr>
            <a:r>
              <a:rPr lang="en-US">
                <a:latin typeface="Calibri" pitchFamily="34" charset="0"/>
                <a:cs typeface="Calibri" pitchFamily="34" charset="0"/>
              </a:rPr>
              <a:t>Staff should start informing patients now that they will need to switch plans</a:t>
            </a:r>
          </a:p>
          <a:p>
            <a:pPr marL="742950" lvl="1" indent="-273050">
              <a:lnSpc>
                <a:spcPts val="2200"/>
              </a:lnSpc>
              <a:buFont typeface="Wingdings" pitchFamily="2" charset="2"/>
              <a:buChar char="§"/>
            </a:pPr>
            <a:r>
              <a:rPr lang="en-US">
                <a:latin typeface="Calibri" pitchFamily="34" charset="0"/>
                <a:cs typeface="Calibri" pitchFamily="34" charset="0"/>
              </a:rPr>
              <a:t>Direct patients to call MassHealth to switch their plan, 1-800-841-2900, or direct them to a patient financial counselor</a:t>
            </a:r>
          </a:p>
          <a:p>
            <a:pPr marL="742950" lvl="1" indent="-273050">
              <a:lnSpc>
                <a:spcPts val="2200"/>
              </a:lnSpc>
              <a:buFont typeface="Wingdings" pitchFamily="2" charset="2"/>
              <a:buChar char="§"/>
            </a:pPr>
            <a:endParaRPr lang="en-US">
              <a:latin typeface="Calibri" pitchFamily="34" charset="0"/>
              <a:cs typeface="Calibri" pitchFamily="34" charset="0"/>
            </a:endParaRPr>
          </a:p>
          <a:p>
            <a:pPr marL="285750" indent="-273050">
              <a:lnSpc>
                <a:spcPts val="2200"/>
              </a:lnSpc>
              <a:buFont typeface="Wingdings" pitchFamily="2" charset="2"/>
              <a:buChar char="§"/>
            </a:pPr>
            <a:r>
              <a:rPr lang="en-US">
                <a:latin typeface="Calibri" pitchFamily="34" charset="0"/>
                <a:cs typeface="Calibri" pitchFamily="34" charset="0"/>
              </a:rPr>
              <a:t>RESOURCES on our ACA Sharepoint Site:</a:t>
            </a:r>
            <a:endParaRPr lang="en-US" i="1">
              <a:latin typeface="Calibri" pitchFamily="34" charset="0"/>
              <a:cs typeface="Calibri" pitchFamily="34" charset="0"/>
            </a:endParaRPr>
          </a:p>
          <a:p>
            <a:pPr marL="742950" lvl="1" indent="-273050">
              <a:lnSpc>
                <a:spcPts val="2200"/>
              </a:lnSpc>
              <a:buFont typeface="Wingdings" pitchFamily="2" charset="2"/>
              <a:buChar char="§"/>
            </a:pPr>
            <a:r>
              <a:rPr lang="en-US">
                <a:latin typeface="Calibri" pitchFamily="34" charset="0"/>
                <a:cs typeface="Calibri" pitchFamily="34" charset="0"/>
              </a:rPr>
              <a:t>Practice notices</a:t>
            </a:r>
          </a:p>
          <a:p>
            <a:pPr marL="742950" lvl="1" indent="-273050">
              <a:lnSpc>
                <a:spcPts val="2200"/>
              </a:lnSpc>
              <a:buFont typeface="Wingdings" pitchFamily="2" charset="2"/>
              <a:buChar char="§"/>
            </a:pPr>
            <a:r>
              <a:rPr lang="en-US">
                <a:latin typeface="Calibri" pitchFamily="34" charset="0"/>
                <a:cs typeface="Calibri" pitchFamily="34" charset="0"/>
              </a:rPr>
              <a:t>Practice scripts</a:t>
            </a:r>
          </a:p>
          <a:p>
            <a:pPr marL="742950" lvl="1" indent="-273050">
              <a:lnSpc>
                <a:spcPts val="2200"/>
              </a:lnSpc>
              <a:buFont typeface="Wingdings" pitchFamily="2" charset="2"/>
              <a:buChar char="§"/>
            </a:pPr>
            <a:r>
              <a:rPr lang="en-US">
                <a:latin typeface="Calibri" pitchFamily="34" charset="0"/>
                <a:cs typeface="Calibri" pitchFamily="34" charset="0"/>
              </a:rPr>
              <a:t>Letter to primary care patients</a:t>
            </a:r>
            <a:endParaRPr lang="en-US"/>
          </a:p>
          <a:p>
            <a:pPr marL="742950" lvl="1" indent="-273050">
              <a:lnSpc>
                <a:spcPts val="2200"/>
              </a:lnSpc>
              <a:buFont typeface="Wingdings" pitchFamily="2" charset="2"/>
              <a:buChar char="§"/>
            </a:pPr>
            <a:endParaRPr lang="en-US">
              <a:latin typeface="Calibri" pitchFamily="34" charset="0"/>
              <a:cs typeface="Calibri" pitchFamily="34" charset="0"/>
            </a:endParaRPr>
          </a:p>
        </p:txBody>
      </p:sp>
      <p:sp>
        <p:nvSpPr>
          <p:cNvPr id="356356" name="Rectangle 4"/>
          <p:cNvSpPr>
            <a:spLocks noChangeArrowheads="1"/>
          </p:cNvSpPr>
          <p:nvPr/>
        </p:nvSpPr>
        <p:spPr bwMode="auto">
          <a:xfrm>
            <a:off x="6324600" y="6477000"/>
            <a:ext cx="2819400" cy="381000"/>
          </a:xfrm>
          <a:prstGeom prst="rect">
            <a:avLst/>
          </a:prstGeom>
          <a:solidFill>
            <a:schemeClr val="bg1"/>
          </a:solidFill>
          <a:ln w="12700" algn="ctr">
            <a:noFill/>
            <a:round/>
            <a:headEnd type="none" w="sm" len="sm"/>
            <a:tailEnd type="none" w="sm" len="sm"/>
          </a:ln>
        </p:spPr>
        <p:txBody>
          <a:bodyPr/>
          <a:lstStyle/>
          <a:p>
            <a:endParaRPr lang="en-US" sz="2800" b="1"/>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01" name="Text Placeholder 2"/>
          <p:cNvSpPr>
            <a:spLocks noGrp="1"/>
          </p:cNvSpPr>
          <p:nvPr>
            <p:ph type="body" idx="1"/>
          </p:nvPr>
        </p:nvSpPr>
        <p:spPr>
          <a:xfrm>
            <a:off x="762000" y="2209800"/>
            <a:ext cx="7772400" cy="1500188"/>
          </a:xfrm>
        </p:spPr>
        <p:txBody>
          <a:bodyPr/>
          <a:lstStyle/>
          <a:p>
            <a:pPr eaLnBrk="1" hangingPunct="1"/>
            <a:r>
              <a:rPr lang="en-US" sz="3600" b="1" smtClean="0"/>
              <a:t>MASSHEALTH CAREPLUS ELIGIBLE</a:t>
            </a:r>
          </a:p>
        </p:txBody>
      </p:sp>
      <p:sp>
        <p:nvSpPr>
          <p:cNvPr id="358402" name="Slide Number Placeholder 3"/>
          <p:cNvSpPr>
            <a:spLocks noGrp="1"/>
          </p:cNvSpPr>
          <p:nvPr>
            <p:ph type="sldNum" sz="quarter" idx="10"/>
          </p:nvPr>
        </p:nvSpPr>
        <p:spPr>
          <a:noFill/>
        </p:spPr>
        <p:txBody>
          <a:bodyPr/>
          <a:lstStyle/>
          <a:p>
            <a:pPr fontAlgn="base">
              <a:spcBef>
                <a:spcPct val="0"/>
              </a:spcBef>
              <a:spcAft>
                <a:spcPct val="0"/>
              </a:spcAft>
            </a:pPr>
            <a:fld id="{203EB264-8C5E-468F-8627-F7E0E4F69E47}" type="slidenum">
              <a:rPr lang="en-US" smtClean="0"/>
              <a:pPr fontAlgn="base">
                <a:spcBef>
                  <a:spcPct val="0"/>
                </a:spcBef>
                <a:spcAft>
                  <a:spcPct val="0"/>
                </a:spcAft>
              </a:pPr>
              <a:t>14</a:t>
            </a:fld>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425" name="Rectangle 2"/>
          <p:cNvSpPr>
            <a:spLocks noGrp="1" noChangeArrowheads="1"/>
          </p:cNvSpPr>
          <p:nvPr>
            <p:ph type="title" idx="4294967295"/>
          </p:nvPr>
        </p:nvSpPr>
        <p:spPr>
          <a:xfrm>
            <a:off x="457200" y="0"/>
            <a:ext cx="8229600" cy="865188"/>
          </a:xfrm>
        </p:spPr>
        <p:txBody>
          <a:bodyPr/>
          <a:lstStyle/>
          <a:p>
            <a:pPr eaLnBrk="1" hangingPunct="1"/>
            <a:r>
              <a:rPr lang="en-US" sz="2400" smtClean="0"/>
              <a:t>MassHealth CarePlus Eligible Patients</a:t>
            </a:r>
          </a:p>
        </p:txBody>
      </p:sp>
      <p:sp>
        <p:nvSpPr>
          <p:cNvPr id="359426" name="Slide Number Placeholder 11"/>
          <p:cNvSpPr>
            <a:spLocks noGrp="1"/>
          </p:cNvSpPr>
          <p:nvPr>
            <p:ph type="sldNum" sz="quarter" idx="10"/>
          </p:nvPr>
        </p:nvSpPr>
        <p:spPr>
          <a:noFill/>
        </p:spPr>
        <p:txBody>
          <a:bodyPr/>
          <a:lstStyle/>
          <a:p>
            <a:pPr fontAlgn="base">
              <a:spcBef>
                <a:spcPct val="0"/>
              </a:spcBef>
              <a:spcAft>
                <a:spcPct val="0"/>
              </a:spcAft>
            </a:pPr>
            <a:fld id="{67FE72AB-F1D9-45BC-93CD-1337D721CFF8}" type="slidenum">
              <a:rPr lang="en-US" smtClean="0"/>
              <a:pPr fontAlgn="base">
                <a:spcBef>
                  <a:spcPct val="0"/>
                </a:spcBef>
                <a:spcAft>
                  <a:spcPct val="0"/>
                </a:spcAft>
              </a:pPr>
              <a:t>15</a:t>
            </a:fld>
            <a:endParaRPr lang="en-US" smtClean="0"/>
          </a:p>
        </p:txBody>
      </p:sp>
      <p:sp>
        <p:nvSpPr>
          <p:cNvPr id="359427" name="TextBox 5"/>
          <p:cNvSpPr txBox="1">
            <a:spLocks noChangeArrowheads="1"/>
          </p:cNvSpPr>
          <p:nvPr/>
        </p:nvSpPr>
        <p:spPr bwMode="auto">
          <a:xfrm>
            <a:off x="685800" y="1143000"/>
            <a:ext cx="8001000" cy="4324350"/>
          </a:xfrm>
          <a:prstGeom prst="rect">
            <a:avLst/>
          </a:prstGeom>
          <a:noFill/>
          <a:ln w="9525">
            <a:noFill/>
            <a:miter lim="800000"/>
            <a:headEnd/>
            <a:tailEnd/>
          </a:ln>
        </p:spPr>
        <p:txBody>
          <a:bodyPr>
            <a:spAutoFit/>
          </a:bodyPr>
          <a:lstStyle/>
          <a:p>
            <a:pPr marL="285750" indent="-273050">
              <a:lnSpc>
                <a:spcPts val="2200"/>
              </a:lnSpc>
              <a:buFont typeface="Arial" charset="0"/>
              <a:buChar char="•"/>
            </a:pPr>
            <a:r>
              <a:rPr lang="en-US" sz="2400">
                <a:latin typeface="Calibri" pitchFamily="34" charset="0"/>
                <a:cs typeface="Calibri" pitchFamily="34" charset="0"/>
              </a:rPr>
              <a:t>REMINDER:  Who is becoming eligible for MassHealth CarePlus?</a:t>
            </a:r>
          </a:p>
          <a:p>
            <a:pPr marL="742950" lvl="1" indent="-273050">
              <a:lnSpc>
                <a:spcPts val="2200"/>
              </a:lnSpc>
              <a:buFont typeface="Arial" charset="0"/>
              <a:buChar char="•"/>
            </a:pPr>
            <a:endParaRPr lang="en-US" sz="2400">
              <a:latin typeface="Calibri" pitchFamily="34" charset="0"/>
              <a:cs typeface="Calibri" pitchFamily="34" charset="0"/>
            </a:endParaRPr>
          </a:p>
          <a:p>
            <a:pPr marL="742950" lvl="1" indent="-273050">
              <a:lnSpc>
                <a:spcPts val="2200"/>
              </a:lnSpc>
              <a:buFont typeface="Arial" charset="0"/>
              <a:buChar char="•"/>
            </a:pPr>
            <a:r>
              <a:rPr lang="en-US" sz="2400">
                <a:latin typeface="Calibri" pitchFamily="34" charset="0"/>
                <a:cs typeface="Calibri" pitchFamily="34" charset="0"/>
              </a:rPr>
              <a:t>About half of everyone on Commonwealth Care (those with incomes up to 133% FPL)</a:t>
            </a:r>
          </a:p>
          <a:p>
            <a:pPr marL="742950" lvl="1" indent="-273050">
              <a:lnSpc>
                <a:spcPts val="2200"/>
              </a:lnSpc>
              <a:buFont typeface="Arial" charset="0"/>
              <a:buChar char="•"/>
            </a:pPr>
            <a:endParaRPr lang="en-US" sz="2400">
              <a:latin typeface="Calibri" pitchFamily="34" charset="0"/>
              <a:cs typeface="Calibri" pitchFamily="34" charset="0"/>
            </a:endParaRPr>
          </a:p>
          <a:p>
            <a:pPr marL="742950" lvl="1" indent="-273050">
              <a:lnSpc>
                <a:spcPts val="2200"/>
              </a:lnSpc>
              <a:buFont typeface="Arial" charset="0"/>
              <a:buChar char="•"/>
            </a:pPr>
            <a:r>
              <a:rPr lang="en-US" sz="2400">
                <a:latin typeface="Calibri" pitchFamily="34" charset="0"/>
                <a:cs typeface="Calibri" pitchFamily="34" charset="0"/>
              </a:rPr>
              <a:t>Everyone on MassHealth Essential</a:t>
            </a:r>
          </a:p>
          <a:p>
            <a:pPr marL="742950" lvl="1" indent="-273050">
              <a:lnSpc>
                <a:spcPts val="2200"/>
              </a:lnSpc>
              <a:buFont typeface="Arial" charset="0"/>
              <a:buChar char="•"/>
            </a:pPr>
            <a:endParaRPr lang="en-US" sz="2400">
              <a:latin typeface="Calibri" pitchFamily="34" charset="0"/>
              <a:cs typeface="Calibri" pitchFamily="34" charset="0"/>
            </a:endParaRPr>
          </a:p>
          <a:p>
            <a:pPr marL="742950" lvl="1" indent="-273050">
              <a:lnSpc>
                <a:spcPts val="2200"/>
              </a:lnSpc>
              <a:buFont typeface="Arial" charset="0"/>
              <a:buChar char="•"/>
            </a:pPr>
            <a:r>
              <a:rPr lang="en-US" sz="2400">
                <a:latin typeface="Calibri" pitchFamily="34" charset="0"/>
                <a:cs typeface="Calibri" pitchFamily="34" charset="0"/>
              </a:rPr>
              <a:t>Most people on MassHealth Basic</a:t>
            </a:r>
          </a:p>
          <a:p>
            <a:pPr marL="742950" lvl="1" indent="-273050">
              <a:lnSpc>
                <a:spcPts val="2200"/>
              </a:lnSpc>
              <a:buFont typeface="Arial" charset="0"/>
              <a:buChar char="•"/>
            </a:pPr>
            <a:endParaRPr lang="en-US" sz="2400">
              <a:latin typeface="Calibri" pitchFamily="34" charset="0"/>
              <a:cs typeface="Calibri" pitchFamily="34" charset="0"/>
            </a:endParaRPr>
          </a:p>
          <a:p>
            <a:pPr marL="742950" lvl="1" indent="-273050">
              <a:lnSpc>
                <a:spcPts val="2200"/>
              </a:lnSpc>
              <a:buFont typeface="Arial" charset="0"/>
              <a:buChar char="•"/>
            </a:pPr>
            <a:r>
              <a:rPr lang="en-US" sz="2400">
                <a:latin typeface="Calibri" pitchFamily="34" charset="0"/>
                <a:cs typeface="Calibri" pitchFamily="34" charset="0"/>
              </a:rPr>
              <a:t>Some other individuals under 133% FPL:</a:t>
            </a:r>
          </a:p>
          <a:p>
            <a:pPr marL="1200150" lvl="2" indent="-273050">
              <a:lnSpc>
                <a:spcPts val="2200"/>
              </a:lnSpc>
              <a:buFont typeface="Arial" charset="0"/>
              <a:buChar char="•"/>
            </a:pPr>
            <a:r>
              <a:rPr lang="en-US" sz="2400">
                <a:latin typeface="Calibri" pitchFamily="34" charset="0"/>
                <a:cs typeface="Calibri" pitchFamily="34" charset="0"/>
              </a:rPr>
              <a:t>Medical Security Program (MSP) </a:t>
            </a:r>
          </a:p>
          <a:p>
            <a:pPr marL="1200150" lvl="2" indent="-273050">
              <a:lnSpc>
                <a:spcPts val="2200"/>
              </a:lnSpc>
              <a:buFont typeface="Arial" charset="0"/>
              <a:buChar char="•"/>
            </a:pPr>
            <a:r>
              <a:rPr lang="en-US" sz="2400">
                <a:latin typeface="Calibri" pitchFamily="34" charset="0"/>
                <a:cs typeface="Calibri" pitchFamily="34" charset="0"/>
              </a:rPr>
              <a:t>HSN with access to employer coverage that’s unaffordable</a:t>
            </a:r>
          </a:p>
          <a:p>
            <a:pPr marL="285750" indent="-273050">
              <a:lnSpc>
                <a:spcPts val="2200"/>
              </a:lnSpc>
              <a:buFont typeface="Arial" charset="0"/>
              <a:buChar char="•"/>
            </a:pPr>
            <a:endParaRPr lang="en-US" sz="1600">
              <a:latin typeface="Calibri" pitchFamily="34" charset="0"/>
              <a:cs typeface="Calibri" pitchFamily="34" charset="0"/>
            </a:endParaRPr>
          </a:p>
        </p:txBody>
      </p:sp>
      <p:sp>
        <p:nvSpPr>
          <p:cNvPr id="359428" name="Rectangle 4"/>
          <p:cNvSpPr>
            <a:spLocks noChangeArrowheads="1"/>
          </p:cNvSpPr>
          <p:nvPr/>
        </p:nvSpPr>
        <p:spPr bwMode="auto">
          <a:xfrm>
            <a:off x="6324600" y="6477000"/>
            <a:ext cx="2819400" cy="381000"/>
          </a:xfrm>
          <a:prstGeom prst="rect">
            <a:avLst/>
          </a:prstGeom>
          <a:solidFill>
            <a:schemeClr val="bg1"/>
          </a:solidFill>
          <a:ln w="12700" algn="ctr">
            <a:noFill/>
            <a:round/>
            <a:headEnd type="none" w="sm" len="sm"/>
            <a:tailEnd type="none" w="sm" len="sm"/>
          </a:ln>
        </p:spPr>
        <p:txBody>
          <a:bodyPr/>
          <a:lstStyle/>
          <a:p>
            <a:endParaRPr lang="en-US" sz="2800" b="1"/>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1473" name="Rectangle 2"/>
          <p:cNvSpPr>
            <a:spLocks noGrp="1" noChangeArrowheads="1"/>
          </p:cNvSpPr>
          <p:nvPr>
            <p:ph type="title" idx="4294967295"/>
          </p:nvPr>
        </p:nvSpPr>
        <p:spPr>
          <a:xfrm>
            <a:off x="457200" y="0"/>
            <a:ext cx="8229600" cy="865188"/>
          </a:xfrm>
        </p:spPr>
        <p:txBody>
          <a:bodyPr/>
          <a:lstStyle/>
          <a:p>
            <a:pPr eaLnBrk="1" hangingPunct="1"/>
            <a:r>
              <a:rPr lang="en-US" sz="2400" smtClean="0"/>
              <a:t>MassHealth CarePlus Eligible Patients: Process</a:t>
            </a:r>
          </a:p>
        </p:txBody>
      </p:sp>
      <p:sp>
        <p:nvSpPr>
          <p:cNvPr id="361474" name="Slide Number Placeholder 11"/>
          <p:cNvSpPr>
            <a:spLocks noGrp="1"/>
          </p:cNvSpPr>
          <p:nvPr>
            <p:ph type="sldNum" sz="quarter" idx="10"/>
          </p:nvPr>
        </p:nvSpPr>
        <p:spPr>
          <a:noFill/>
        </p:spPr>
        <p:txBody>
          <a:bodyPr/>
          <a:lstStyle/>
          <a:p>
            <a:pPr fontAlgn="base">
              <a:spcBef>
                <a:spcPct val="0"/>
              </a:spcBef>
              <a:spcAft>
                <a:spcPct val="0"/>
              </a:spcAft>
            </a:pPr>
            <a:fld id="{B7D2BC0E-B7E6-4FFC-A67A-FC948222C8AE}" type="slidenum">
              <a:rPr lang="en-US" smtClean="0"/>
              <a:pPr fontAlgn="base">
                <a:spcBef>
                  <a:spcPct val="0"/>
                </a:spcBef>
                <a:spcAft>
                  <a:spcPct val="0"/>
                </a:spcAft>
              </a:pPr>
              <a:t>16</a:t>
            </a:fld>
            <a:endParaRPr lang="en-US" smtClean="0"/>
          </a:p>
        </p:txBody>
      </p:sp>
      <p:sp>
        <p:nvSpPr>
          <p:cNvPr id="361475" name="TextBox 5"/>
          <p:cNvSpPr txBox="1">
            <a:spLocks noChangeArrowheads="1"/>
          </p:cNvSpPr>
          <p:nvPr/>
        </p:nvSpPr>
        <p:spPr bwMode="auto">
          <a:xfrm>
            <a:off x="533400" y="1066800"/>
            <a:ext cx="8458200" cy="5170488"/>
          </a:xfrm>
          <a:prstGeom prst="rect">
            <a:avLst/>
          </a:prstGeom>
          <a:noFill/>
          <a:ln w="9525">
            <a:noFill/>
            <a:miter lim="800000"/>
            <a:headEnd/>
            <a:tailEnd/>
          </a:ln>
        </p:spPr>
        <p:txBody>
          <a:bodyPr>
            <a:spAutoFit/>
          </a:bodyPr>
          <a:lstStyle/>
          <a:p>
            <a:pPr marL="285750" indent="-273050">
              <a:lnSpc>
                <a:spcPts val="2200"/>
              </a:lnSpc>
              <a:buFont typeface="Wingdings" pitchFamily="2" charset="2"/>
              <a:buChar char="§"/>
            </a:pPr>
            <a:r>
              <a:rPr lang="en-US" sz="2400">
                <a:latin typeface="Calibri" pitchFamily="34" charset="0"/>
                <a:cs typeface="Calibri" pitchFamily="34" charset="0"/>
              </a:rPr>
              <a:t>Communications from MassHealth:</a:t>
            </a:r>
          </a:p>
          <a:p>
            <a:pPr marL="285750" indent="-273050">
              <a:lnSpc>
                <a:spcPts val="2200"/>
              </a:lnSpc>
            </a:pPr>
            <a:endParaRPr lang="en-US" sz="2400">
              <a:latin typeface="Calibri" pitchFamily="34" charset="0"/>
              <a:cs typeface="Calibri" pitchFamily="34" charset="0"/>
            </a:endParaRPr>
          </a:p>
          <a:p>
            <a:pPr marL="742950" lvl="1" indent="-273050">
              <a:lnSpc>
                <a:spcPts val="2200"/>
              </a:lnSpc>
              <a:buFont typeface="Wingdings" pitchFamily="2" charset="2"/>
              <a:buChar char="§"/>
            </a:pPr>
            <a:r>
              <a:rPr lang="en-US" sz="2400">
                <a:latin typeface="Calibri" pitchFamily="34" charset="0"/>
                <a:cs typeface="Calibri" pitchFamily="34" charset="0"/>
              </a:rPr>
              <a:t>11/1:  MassHealth mailed a PINK notice to those who are being automatically transitioned to MassHealth CarePlus on 1/1/14.</a:t>
            </a:r>
          </a:p>
          <a:p>
            <a:pPr marL="742950" lvl="1" indent="-273050">
              <a:lnSpc>
                <a:spcPts val="2200"/>
              </a:lnSpc>
              <a:buFont typeface="Wingdings" pitchFamily="2" charset="2"/>
              <a:buChar char="§"/>
            </a:pPr>
            <a:endParaRPr lang="en-US" sz="2400">
              <a:latin typeface="Calibri" pitchFamily="34" charset="0"/>
              <a:cs typeface="Calibri" pitchFamily="34" charset="0"/>
            </a:endParaRPr>
          </a:p>
          <a:p>
            <a:pPr marL="742950" lvl="1" indent="-273050">
              <a:lnSpc>
                <a:spcPts val="2200"/>
              </a:lnSpc>
              <a:buFont typeface="Wingdings" pitchFamily="2" charset="2"/>
              <a:buChar char="§"/>
            </a:pPr>
            <a:r>
              <a:rPr lang="en-US" sz="2400">
                <a:latin typeface="Calibri" pitchFamily="34" charset="0"/>
                <a:cs typeface="Calibri" pitchFamily="34" charset="0"/>
              </a:rPr>
              <a:t>12/14:  MassHealth mailing another notice to this group to give them 2 weeks to pick a health plan or be autoassigned 1/1/14.  </a:t>
            </a:r>
          </a:p>
          <a:p>
            <a:pPr marL="285750" indent="-273050">
              <a:lnSpc>
                <a:spcPts val="2200"/>
              </a:lnSpc>
              <a:buFont typeface="Wingdings" pitchFamily="2" charset="2"/>
              <a:buChar char="§"/>
            </a:pPr>
            <a:endParaRPr lang="en-US" sz="2400">
              <a:latin typeface="Calibri" pitchFamily="34" charset="0"/>
              <a:cs typeface="Calibri" pitchFamily="34" charset="0"/>
            </a:endParaRPr>
          </a:p>
          <a:p>
            <a:pPr marL="285750" indent="-273050">
              <a:lnSpc>
                <a:spcPts val="2200"/>
              </a:lnSpc>
              <a:buFont typeface="Wingdings" pitchFamily="2" charset="2"/>
              <a:buChar char="§"/>
            </a:pPr>
            <a:r>
              <a:rPr lang="en-US" sz="2400">
                <a:latin typeface="Calibri" pitchFamily="34" charset="0"/>
                <a:cs typeface="Calibri" pitchFamily="34" charset="0"/>
              </a:rPr>
              <a:t>MGH/MGPO accepts only NHP CarePlus.  We need to encourage these individuals to select NHP, </a:t>
            </a:r>
            <a:r>
              <a:rPr lang="en-US" sz="2400" b="1" u="sng">
                <a:solidFill>
                  <a:srgbClr val="FF0000"/>
                </a:solidFill>
                <a:latin typeface="Calibri" pitchFamily="34" charset="0"/>
                <a:cs typeface="Calibri" pitchFamily="34" charset="0"/>
              </a:rPr>
              <a:t>BUT</a:t>
            </a:r>
          </a:p>
          <a:p>
            <a:pPr marL="742950" lvl="1" indent="-273050">
              <a:lnSpc>
                <a:spcPts val="2200"/>
              </a:lnSpc>
              <a:buFont typeface="Wingdings" pitchFamily="2" charset="2"/>
              <a:buChar char="§"/>
            </a:pPr>
            <a:endParaRPr lang="en-US" sz="2400">
              <a:latin typeface="Calibri" pitchFamily="34" charset="0"/>
              <a:cs typeface="Calibri" pitchFamily="34" charset="0"/>
            </a:endParaRPr>
          </a:p>
          <a:p>
            <a:pPr marL="742950" lvl="1" indent="-273050">
              <a:lnSpc>
                <a:spcPts val="2200"/>
              </a:lnSpc>
              <a:buFont typeface="Wingdings" pitchFamily="2" charset="2"/>
              <a:buChar char="§"/>
            </a:pPr>
            <a:r>
              <a:rPr lang="en-US" sz="2400">
                <a:latin typeface="Calibri" pitchFamily="34" charset="0"/>
                <a:cs typeface="Calibri" pitchFamily="34" charset="0"/>
              </a:rPr>
              <a:t>They can’t do that until they get their notice in mid December.</a:t>
            </a:r>
          </a:p>
          <a:p>
            <a:pPr marL="742950" lvl="1" indent="-273050">
              <a:lnSpc>
                <a:spcPts val="2200"/>
              </a:lnSpc>
              <a:buFont typeface="Wingdings" pitchFamily="2" charset="2"/>
              <a:buChar char="§"/>
            </a:pPr>
            <a:endParaRPr lang="en-US" sz="2400">
              <a:latin typeface="Calibri" pitchFamily="34" charset="0"/>
              <a:cs typeface="Calibri" pitchFamily="34" charset="0"/>
            </a:endParaRPr>
          </a:p>
          <a:p>
            <a:pPr marL="742950" lvl="1" indent="-273050">
              <a:lnSpc>
                <a:spcPts val="2200"/>
              </a:lnSpc>
              <a:buFont typeface="Wingdings" pitchFamily="2" charset="2"/>
              <a:buChar char="§"/>
            </a:pPr>
            <a:r>
              <a:rPr lang="en-US" sz="2400">
                <a:latin typeface="Calibri" pitchFamily="34" charset="0"/>
                <a:cs typeface="Calibri" pitchFamily="34" charset="0"/>
              </a:rPr>
              <a:t>We don’t have a list of who is getting this notice </a:t>
            </a:r>
          </a:p>
          <a:p>
            <a:pPr marL="285750" indent="-273050">
              <a:lnSpc>
                <a:spcPts val="2200"/>
              </a:lnSpc>
            </a:pPr>
            <a:endParaRPr lang="en-US" sz="1600">
              <a:latin typeface="Calibri" pitchFamily="34" charset="0"/>
              <a:cs typeface="Calibri" pitchFamily="34" charset="0"/>
            </a:endParaRPr>
          </a:p>
        </p:txBody>
      </p:sp>
      <p:sp>
        <p:nvSpPr>
          <p:cNvPr id="361476" name="Rectangle 4"/>
          <p:cNvSpPr>
            <a:spLocks noChangeArrowheads="1"/>
          </p:cNvSpPr>
          <p:nvPr/>
        </p:nvSpPr>
        <p:spPr bwMode="auto">
          <a:xfrm>
            <a:off x="6324600" y="6477000"/>
            <a:ext cx="2819400" cy="381000"/>
          </a:xfrm>
          <a:prstGeom prst="rect">
            <a:avLst/>
          </a:prstGeom>
          <a:solidFill>
            <a:schemeClr val="bg1"/>
          </a:solidFill>
          <a:ln w="12700" algn="ctr">
            <a:noFill/>
            <a:round/>
            <a:headEnd type="none" w="sm" len="sm"/>
            <a:tailEnd type="none" w="sm" len="sm"/>
          </a:ln>
        </p:spPr>
        <p:txBody>
          <a:bodyPr/>
          <a:lstStyle/>
          <a:p>
            <a:endParaRPr lang="en-US" sz="2800" b="1"/>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1" name="Rectangle 2"/>
          <p:cNvSpPr>
            <a:spLocks noGrp="1" noChangeArrowheads="1"/>
          </p:cNvSpPr>
          <p:nvPr>
            <p:ph type="title" idx="4294967295"/>
          </p:nvPr>
        </p:nvSpPr>
        <p:spPr>
          <a:xfrm>
            <a:off x="457200" y="0"/>
            <a:ext cx="8229600" cy="865188"/>
          </a:xfrm>
        </p:spPr>
        <p:txBody>
          <a:bodyPr/>
          <a:lstStyle/>
          <a:p>
            <a:pPr eaLnBrk="1" hangingPunct="1"/>
            <a:r>
              <a:rPr lang="en-US" sz="2400" smtClean="0"/>
              <a:t>MassHealth CarePlus Eligible Patients: Process (continued)</a:t>
            </a:r>
          </a:p>
        </p:txBody>
      </p:sp>
      <p:sp>
        <p:nvSpPr>
          <p:cNvPr id="363522" name="Slide Number Placeholder 11"/>
          <p:cNvSpPr>
            <a:spLocks noGrp="1"/>
          </p:cNvSpPr>
          <p:nvPr>
            <p:ph type="sldNum" sz="quarter" idx="10"/>
          </p:nvPr>
        </p:nvSpPr>
        <p:spPr>
          <a:noFill/>
        </p:spPr>
        <p:txBody>
          <a:bodyPr/>
          <a:lstStyle/>
          <a:p>
            <a:pPr fontAlgn="base">
              <a:spcBef>
                <a:spcPct val="0"/>
              </a:spcBef>
              <a:spcAft>
                <a:spcPct val="0"/>
              </a:spcAft>
            </a:pPr>
            <a:fld id="{9A6AE07D-8306-45BC-9903-2E5E0B825D94}" type="slidenum">
              <a:rPr lang="en-US" smtClean="0"/>
              <a:pPr fontAlgn="base">
                <a:spcBef>
                  <a:spcPct val="0"/>
                </a:spcBef>
                <a:spcAft>
                  <a:spcPct val="0"/>
                </a:spcAft>
              </a:pPr>
              <a:t>17</a:t>
            </a:fld>
            <a:endParaRPr lang="en-US" smtClean="0"/>
          </a:p>
        </p:txBody>
      </p:sp>
      <p:sp>
        <p:nvSpPr>
          <p:cNvPr id="363523" name="TextBox 5"/>
          <p:cNvSpPr txBox="1">
            <a:spLocks noChangeArrowheads="1"/>
          </p:cNvSpPr>
          <p:nvPr/>
        </p:nvSpPr>
        <p:spPr bwMode="auto">
          <a:xfrm>
            <a:off x="533400" y="838200"/>
            <a:ext cx="8458200" cy="5170488"/>
          </a:xfrm>
          <a:prstGeom prst="rect">
            <a:avLst/>
          </a:prstGeom>
          <a:noFill/>
          <a:ln w="9525">
            <a:noFill/>
            <a:miter lim="800000"/>
            <a:headEnd/>
            <a:tailEnd/>
          </a:ln>
        </p:spPr>
        <p:txBody>
          <a:bodyPr>
            <a:spAutoFit/>
          </a:bodyPr>
          <a:lstStyle/>
          <a:p>
            <a:pPr marL="285750" indent="-273050">
              <a:lnSpc>
                <a:spcPts val="2200"/>
              </a:lnSpc>
            </a:pPr>
            <a:endParaRPr lang="en-US" sz="1600">
              <a:latin typeface="Calibri" pitchFamily="34" charset="0"/>
              <a:cs typeface="Calibri" pitchFamily="34" charset="0"/>
            </a:endParaRPr>
          </a:p>
          <a:p>
            <a:pPr marL="285750" indent="-273050">
              <a:lnSpc>
                <a:spcPts val="2200"/>
              </a:lnSpc>
              <a:buFont typeface="Wingdings" pitchFamily="2" charset="2"/>
              <a:buChar char="§"/>
            </a:pPr>
            <a:r>
              <a:rPr lang="en-US" sz="2400">
                <a:latin typeface="Calibri" pitchFamily="34" charset="0"/>
                <a:cs typeface="Calibri" pitchFamily="34" charset="0"/>
              </a:rPr>
              <a:t>If someone is already on a health plan with their current coverage, they will stay on that plan and just move to CarePlus</a:t>
            </a:r>
          </a:p>
          <a:p>
            <a:pPr marL="285750" indent="-273050">
              <a:lnSpc>
                <a:spcPts val="2200"/>
              </a:lnSpc>
            </a:pPr>
            <a:endParaRPr lang="en-US" sz="2400">
              <a:latin typeface="Calibri" pitchFamily="34" charset="0"/>
              <a:cs typeface="Calibri" pitchFamily="34" charset="0"/>
            </a:endParaRPr>
          </a:p>
          <a:p>
            <a:pPr marL="742950" lvl="1" indent="-273050">
              <a:lnSpc>
                <a:spcPts val="2200"/>
              </a:lnSpc>
              <a:buFont typeface="Wingdings" pitchFamily="2" charset="2"/>
              <a:buChar char="§"/>
            </a:pPr>
            <a:r>
              <a:rPr lang="en-US" sz="2400">
                <a:latin typeface="Calibri" pitchFamily="34" charset="0"/>
                <a:cs typeface="Calibri" pitchFamily="34" charset="0"/>
              </a:rPr>
              <a:t>Ex: patient on NHP with Commonwealth Care &lt;133% FPL will move to NHP CarePlus – OK!</a:t>
            </a:r>
          </a:p>
          <a:p>
            <a:pPr marL="742950" lvl="1" indent="-273050">
              <a:lnSpc>
                <a:spcPts val="2200"/>
              </a:lnSpc>
              <a:buFont typeface="Wingdings" pitchFamily="2" charset="2"/>
              <a:buChar char="§"/>
            </a:pPr>
            <a:endParaRPr lang="en-US" sz="2400">
              <a:latin typeface="Calibri" pitchFamily="34" charset="0"/>
              <a:cs typeface="Calibri" pitchFamily="34" charset="0"/>
            </a:endParaRPr>
          </a:p>
          <a:p>
            <a:pPr marL="742950" lvl="1" indent="-273050">
              <a:lnSpc>
                <a:spcPts val="2200"/>
              </a:lnSpc>
              <a:buFont typeface="Wingdings" pitchFamily="2" charset="2"/>
              <a:buChar char="§"/>
            </a:pPr>
            <a:r>
              <a:rPr lang="en-US" sz="2400">
                <a:latin typeface="Calibri" pitchFamily="34" charset="0"/>
                <a:cs typeface="Calibri" pitchFamily="34" charset="0"/>
              </a:rPr>
              <a:t>Ex: patient on Network Health Essential will move to Network Health CarePlus - PROBLEM</a:t>
            </a:r>
          </a:p>
          <a:p>
            <a:pPr marL="742950" lvl="1" indent="-273050">
              <a:lnSpc>
                <a:spcPts val="2200"/>
              </a:lnSpc>
              <a:buFont typeface="Wingdings" pitchFamily="2" charset="2"/>
              <a:buChar char="§"/>
            </a:pPr>
            <a:endParaRPr lang="en-US" sz="2400">
              <a:latin typeface="Calibri" pitchFamily="34" charset="0"/>
              <a:cs typeface="Calibri" pitchFamily="34" charset="0"/>
            </a:endParaRPr>
          </a:p>
          <a:p>
            <a:pPr marL="742950" lvl="1" indent="-273050">
              <a:lnSpc>
                <a:spcPts val="2200"/>
              </a:lnSpc>
              <a:buFont typeface="Wingdings" pitchFamily="2" charset="2"/>
              <a:buChar char="§"/>
            </a:pPr>
            <a:r>
              <a:rPr lang="en-US" sz="2400">
                <a:latin typeface="Calibri" pitchFamily="34" charset="0"/>
                <a:cs typeface="Calibri" pitchFamily="34" charset="0"/>
              </a:rPr>
              <a:t>Ex: patient on MassHealth PCC Plan with Essential will need to pick a plan or be auto-assigned - PROBLEM</a:t>
            </a:r>
          </a:p>
          <a:p>
            <a:pPr marL="285750" indent="-273050">
              <a:lnSpc>
                <a:spcPts val="2200"/>
              </a:lnSpc>
              <a:buFont typeface="Wingdings" pitchFamily="2" charset="2"/>
              <a:buChar char="§"/>
            </a:pPr>
            <a:endParaRPr lang="en-US" sz="2400">
              <a:latin typeface="Calibri" pitchFamily="34" charset="0"/>
              <a:cs typeface="Calibri" pitchFamily="34" charset="0"/>
            </a:endParaRPr>
          </a:p>
          <a:p>
            <a:pPr marL="285750" indent="-273050">
              <a:lnSpc>
                <a:spcPts val="2200"/>
              </a:lnSpc>
              <a:buFont typeface="Wingdings" pitchFamily="2" charset="2"/>
              <a:buChar char="§"/>
            </a:pPr>
            <a:r>
              <a:rPr lang="en-US" sz="2400">
                <a:latin typeface="Calibri" pitchFamily="34" charset="0"/>
                <a:cs typeface="Calibri" pitchFamily="34" charset="0"/>
              </a:rPr>
              <a:t>MassHealth CarePlus members </a:t>
            </a:r>
            <a:r>
              <a:rPr lang="en-US" sz="2400" b="1">
                <a:solidFill>
                  <a:srgbClr val="FF0000"/>
                </a:solidFill>
                <a:latin typeface="Calibri" pitchFamily="34" charset="0"/>
                <a:cs typeface="Calibri" pitchFamily="34" charset="0"/>
              </a:rPr>
              <a:t>may switch plans at any time for any reason</a:t>
            </a:r>
            <a:r>
              <a:rPr lang="en-US" sz="2400">
                <a:latin typeface="Calibri" pitchFamily="34" charset="0"/>
                <a:cs typeface="Calibri" pitchFamily="34" charset="0"/>
              </a:rPr>
              <a:t>; change takes effect first day of following month.</a:t>
            </a:r>
          </a:p>
          <a:p>
            <a:pPr marL="285750" indent="-273050">
              <a:lnSpc>
                <a:spcPts val="2200"/>
              </a:lnSpc>
              <a:buFont typeface="Wingdings" pitchFamily="2" charset="2"/>
              <a:buChar char="§"/>
            </a:pPr>
            <a:endParaRPr lang="en-US" sz="2400">
              <a:latin typeface="Calibri" pitchFamily="34" charset="0"/>
              <a:cs typeface="Calibri" pitchFamily="34" charset="0"/>
            </a:endParaRPr>
          </a:p>
          <a:p>
            <a:pPr marL="285750" indent="-273050">
              <a:lnSpc>
                <a:spcPts val="2200"/>
              </a:lnSpc>
              <a:buFont typeface="Wingdings" pitchFamily="2" charset="2"/>
              <a:buChar char="§"/>
            </a:pPr>
            <a:r>
              <a:rPr lang="en-US" sz="2400">
                <a:latin typeface="Calibri" pitchFamily="34" charset="0"/>
                <a:cs typeface="Calibri" pitchFamily="34" charset="0"/>
              </a:rPr>
              <a:t>Will be a plan code for CarePlus products.  </a:t>
            </a:r>
          </a:p>
          <a:p>
            <a:pPr marL="285750" indent="-273050">
              <a:lnSpc>
                <a:spcPts val="2200"/>
              </a:lnSpc>
            </a:pPr>
            <a:endParaRPr lang="en-US" sz="1600">
              <a:latin typeface="Calibri" pitchFamily="34" charset="0"/>
              <a:cs typeface="Calibri" pitchFamily="34" charset="0"/>
            </a:endParaRPr>
          </a:p>
        </p:txBody>
      </p:sp>
      <p:sp>
        <p:nvSpPr>
          <p:cNvPr id="363524" name="Rectangle 4"/>
          <p:cNvSpPr>
            <a:spLocks noChangeArrowheads="1"/>
          </p:cNvSpPr>
          <p:nvPr/>
        </p:nvSpPr>
        <p:spPr bwMode="auto">
          <a:xfrm>
            <a:off x="6324600" y="6477000"/>
            <a:ext cx="2819400" cy="381000"/>
          </a:xfrm>
          <a:prstGeom prst="rect">
            <a:avLst/>
          </a:prstGeom>
          <a:solidFill>
            <a:schemeClr val="bg1"/>
          </a:solidFill>
          <a:ln w="12700" algn="ctr">
            <a:noFill/>
            <a:round/>
            <a:headEnd type="none" w="sm" len="sm"/>
            <a:tailEnd type="none" w="sm" len="sm"/>
          </a:ln>
        </p:spPr>
        <p:txBody>
          <a:bodyPr/>
          <a:lstStyle/>
          <a:p>
            <a:endParaRPr lang="en-US" sz="2800" b="1"/>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69" name="Text Placeholder 2"/>
          <p:cNvSpPr>
            <a:spLocks noGrp="1"/>
          </p:cNvSpPr>
          <p:nvPr>
            <p:ph type="body" idx="1"/>
          </p:nvPr>
        </p:nvSpPr>
        <p:spPr>
          <a:xfrm>
            <a:off x="762000" y="2209800"/>
            <a:ext cx="7772400" cy="1500188"/>
          </a:xfrm>
        </p:spPr>
        <p:txBody>
          <a:bodyPr/>
          <a:lstStyle/>
          <a:p>
            <a:pPr eaLnBrk="1" hangingPunct="1"/>
            <a:r>
              <a:rPr lang="en-US" sz="3600" b="1" smtClean="0"/>
              <a:t>CONNECTORCARE ELIGIBLE</a:t>
            </a:r>
          </a:p>
        </p:txBody>
      </p:sp>
      <p:sp>
        <p:nvSpPr>
          <p:cNvPr id="365570" name="Slide Number Placeholder 3"/>
          <p:cNvSpPr>
            <a:spLocks noGrp="1"/>
          </p:cNvSpPr>
          <p:nvPr>
            <p:ph type="sldNum" sz="quarter" idx="10"/>
          </p:nvPr>
        </p:nvSpPr>
        <p:spPr>
          <a:noFill/>
        </p:spPr>
        <p:txBody>
          <a:bodyPr/>
          <a:lstStyle/>
          <a:p>
            <a:pPr fontAlgn="base">
              <a:spcBef>
                <a:spcPct val="0"/>
              </a:spcBef>
              <a:spcAft>
                <a:spcPct val="0"/>
              </a:spcAft>
            </a:pPr>
            <a:fld id="{B3BCCE3B-F755-4671-B642-5ECE8616C611}" type="slidenum">
              <a:rPr lang="en-US" smtClean="0"/>
              <a:pPr fontAlgn="base">
                <a:spcBef>
                  <a:spcPct val="0"/>
                </a:spcBef>
                <a:spcAft>
                  <a:spcPct val="0"/>
                </a:spcAft>
              </a:pPr>
              <a:t>18</a:t>
            </a:fld>
            <a:endParaRPr lang="en-US"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6593" name="Rectangle 2"/>
          <p:cNvSpPr>
            <a:spLocks noGrp="1" noChangeArrowheads="1"/>
          </p:cNvSpPr>
          <p:nvPr>
            <p:ph type="title" idx="4294967295"/>
          </p:nvPr>
        </p:nvSpPr>
        <p:spPr>
          <a:xfrm>
            <a:off x="457200" y="0"/>
            <a:ext cx="8229600" cy="865188"/>
          </a:xfrm>
        </p:spPr>
        <p:txBody>
          <a:bodyPr/>
          <a:lstStyle/>
          <a:p>
            <a:pPr eaLnBrk="1" hangingPunct="1"/>
            <a:r>
              <a:rPr lang="en-US" sz="2400" smtClean="0"/>
              <a:t>ConnectorCare Eligible Patients</a:t>
            </a:r>
          </a:p>
        </p:txBody>
      </p:sp>
      <p:sp>
        <p:nvSpPr>
          <p:cNvPr id="366594" name="Slide Number Placeholder 11"/>
          <p:cNvSpPr>
            <a:spLocks noGrp="1"/>
          </p:cNvSpPr>
          <p:nvPr>
            <p:ph type="sldNum" sz="quarter" idx="10"/>
          </p:nvPr>
        </p:nvSpPr>
        <p:spPr>
          <a:noFill/>
        </p:spPr>
        <p:txBody>
          <a:bodyPr/>
          <a:lstStyle/>
          <a:p>
            <a:pPr fontAlgn="base">
              <a:spcBef>
                <a:spcPct val="0"/>
              </a:spcBef>
              <a:spcAft>
                <a:spcPct val="0"/>
              </a:spcAft>
            </a:pPr>
            <a:fld id="{C7ECB82E-7477-463B-834C-B5B98BD233EE}" type="slidenum">
              <a:rPr lang="en-US" smtClean="0"/>
              <a:pPr fontAlgn="base">
                <a:spcBef>
                  <a:spcPct val="0"/>
                </a:spcBef>
                <a:spcAft>
                  <a:spcPct val="0"/>
                </a:spcAft>
              </a:pPr>
              <a:t>19</a:t>
            </a:fld>
            <a:endParaRPr lang="en-US" smtClean="0"/>
          </a:p>
        </p:txBody>
      </p:sp>
      <p:sp>
        <p:nvSpPr>
          <p:cNvPr id="366595" name="TextBox 5"/>
          <p:cNvSpPr txBox="1">
            <a:spLocks noChangeArrowheads="1"/>
          </p:cNvSpPr>
          <p:nvPr/>
        </p:nvSpPr>
        <p:spPr bwMode="auto">
          <a:xfrm>
            <a:off x="685800" y="1143000"/>
            <a:ext cx="8001000" cy="3478213"/>
          </a:xfrm>
          <a:prstGeom prst="rect">
            <a:avLst/>
          </a:prstGeom>
          <a:noFill/>
          <a:ln w="9525">
            <a:noFill/>
            <a:miter lim="800000"/>
            <a:headEnd/>
            <a:tailEnd/>
          </a:ln>
        </p:spPr>
        <p:txBody>
          <a:bodyPr>
            <a:spAutoFit/>
          </a:bodyPr>
          <a:lstStyle/>
          <a:p>
            <a:pPr marL="285750" indent="-273050">
              <a:lnSpc>
                <a:spcPts val="2200"/>
              </a:lnSpc>
              <a:buFont typeface="Arial" charset="0"/>
              <a:buChar char="•"/>
            </a:pPr>
            <a:r>
              <a:rPr lang="en-US" sz="2400">
                <a:latin typeface="Calibri" pitchFamily="34" charset="0"/>
                <a:cs typeface="Calibri" pitchFamily="34" charset="0"/>
              </a:rPr>
              <a:t>REMINDER:  Who is becoming eligible for ConnectorCare?</a:t>
            </a:r>
          </a:p>
          <a:p>
            <a:pPr marL="742950" lvl="1" indent="-273050">
              <a:lnSpc>
                <a:spcPts val="2200"/>
              </a:lnSpc>
              <a:buFont typeface="Arial" charset="0"/>
              <a:buChar char="•"/>
            </a:pPr>
            <a:endParaRPr lang="en-US" sz="2400">
              <a:latin typeface="Calibri" pitchFamily="34" charset="0"/>
              <a:cs typeface="Calibri" pitchFamily="34" charset="0"/>
            </a:endParaRPr>
          </a:p>
          <a:p>
            <a:pPr marL="742950" lvl="1" indent="-273050">
              <a:lnSpc>
                <a:spcPts val="2200"/>
              </a:lnSpc>
              <a:buFont typeface="Arial" charset="0"/>
              <a:buChar char="•"/>
            </a:pPr>
            <a:r>
              <a:rPr lang="en-US" sz="2400">
                <a:latin typeface="Calibri" pitchFamily="34" charset="0"/>
                <a:cs typeface="Calibri" pitchFamily="34" charset="0"/>
              </a:rPr>
              <a:t>About half of everyone on Commonwealth Care (those with incomes 133% - 300% FPL)</a:t>
            </a:r>
          </a:p>
          <a:p>
            <a:pPr marL="742950" lvl="1" indent="-273050">
              <a:lnSpc>
                <a:spcPts val="2200"/>
              </a:lnSpc>
            </a:pPr>
            <a:endParaRPr lang="en-US" sz="2400">
              <a:latin typeface="Calibri" pitchFamily="34" charset="0"/>
              <a:cs typeface="Calibri" pitchFamily="34" charset="0"/>
            </a:endParaRPr>
          </a:p>
          <a:p>
            <a:pPr marL="742950" lvl="1" indent="-273050">
              <a:lnSpc>
                <a:spcPts val="2200"/>
              </a:lnSpc>
              <a:buFont typeface="Arial" charset="0"/>
              <a:buChar char="•"/>
            </a:pPr>
            <a:r>
              <a:rPr lang="en-US" sz="2400">
                <a:latin typeface="Calibri" pitchFamily="34" charset="0"/>
                <a:cs typeface="Calibri" pitchFamily="34" charset="0"/>
              </a:rPr>
              <a:t>All the legal immigrants on Commonwealth Care</a:t>
            </a:r>
          </a:p>
          <a:p>
            <a:pPr marL="742950" lvl="1" indent="-273050">
              <a:lnSpc>
                <a:spcPts val="2200"/>
              </a:lnSpc>
            </a:pPr>
            <a:endParaRPr lang="en-US" sz="2400">
              <a:latin typeface="Calibri" pitchFamily="34" charset="0"/>
              <a:cs typeface="Calibri" pitchFamily="34" charset="0"/>
            </a:endParaRPr>
          </a:p>
          <a:p>
            <a:pPr marL="742950" lvl="1" indent="-273050">
              <a:lnSpc>
                <a:spcPts val="2200"/>
              </a:lnSpc>
              <a:buFont typeface="Arial" charset="0"/>
              <a:buChar char="•"/>
            </a:pPr>
            <a:r>
              <a:rPr lang="en-US" sz="2400">
                <a:latin typeface="Calibri" pitchFamily="34" charset="0"/>
                <a:cs typeface="Calibri" pitchFamily="34" charset="0"/>
              </a:rPr>
              <a:t>Some other individuals 133% - 300% FPL:</a:t>
            </a:r>
          </a:p>
          <a:p>
            <a:pPr marL="1200150" lvl="2" indent="-273050">
              <a:lnSpc>
                <a:spcPts val="2200"/>
              </a:lnSpc>
              <a:buFont typeface="Arial" charset="0"/>
              <a:buChar char="•"/>
            </a:pPr>
            <a:r>
              <a:rPr lang="en-US" sz="2400">
                <a:latin typeface="Calibri" pitchFamily="34" charset="0"/>
                <a:cs typeface="Calibri" pitchFamily="34" charset="0"/>
              </a:rPr>
              <a:t>Medical Security Program (MSP) </a:t>
            </a:r>
          </a:p>
          <a:p>
            <a:pPr marL="1200150" lvl="2" indent="-273050">
              <a:lnSpc>
                <a:spcPts val="2200"/>
              </a:lnSpc>
              <a:buFont typeface="Arial" charset="0"/>
              <a:buChar char="•"/>
            </a:pPr>
            <a:r>
              <a:rPr lang="en-US" sz="2400">
                <a:latin typeface="Calibri" pitchFamily="34" charset="0"/>
                <a:cs typeface="Calibri" pitchFamily="34" charset="0"/>
              </a:rPr>
              <a:t>HSN with access to employer coverage that’s unaffordable</a:t>
            </a:r>
          </a:p>
          <a:p>
            <a:pPr marL="285750" indent="-273050">
              <a:lnSpc>
                <a:spcPts val="2200"/>
              </a:lnSpc>
              <a:buFont typeface="Arial" charset="0"/>
              <a:buChar char="•"/>
            </a:pPr>
            <a:endParaRPr lang="en-US" sz="1600">
              <a:latin typeface="Calibri" pitchFamily="34" charset="0"/>
              <a:cs typeface="Calibri" pitchFamily="34" charset="0"/>
            </a:endParaRPr>
          </a:p>
        </p:txBody>
      </p:sp>
      <p:sp>
        <p:nvSpPr>
          <p:cNvPr id="366596" name="Rectangle 4"/>
          <p:cNvSpPr>
            <a:spLocks noChangeArrowheads="1"/>
          </p:cNvSpPr>
          <p:nvPr/>
        </p:nvSpPr>
        <p:spPr bwMode="auto">
          <a:xfrm>
            <a:off x="6324600" y="6477000"/>
            <a:ext cx="2819400" cy="381000"/>
          </a:xfrm>
          <a:prstGeom prst="rect">
            <a:avLst/>
          </a:prstGeom>
          <a:solidFill>
            <a:schemeClr val="bg1"/>
          </a:solidFill>
          <a:ln w="12700" algn="ctr">
            <a:noFill/>
            <a:round/>
            <a:headEnd type="none" w="sm" len="sm"/>
            <a:tailEnd type="none" w="sm" len="sm"/>
          </a:ln>
        </p:spPr>
        <p:txBody>
          <a:bodyPr/>
          <a:lstStyle/>
          <a:p>
            <a:endParaRPr lang="en-US" sz="2800" b="1"/>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849" name="Rectangle 2"/>
          <p:cNvSpPr>
            <a:spLocks noGrp="1" noChangeArrowheads="1"/>
          </p:cNvSpPr>
          <p:nvPr>
            <p:ph type="title" idx="4294967295"/>
          </p:nvPr>
        </p:nvSpPr>
        <p:spPr>
          <a:xfrm>
            <a:off x="304800" y="0"/>
            <a:ext cx="8839200" cy="865188"/>
          </a:xfrm>
        </p:spPr>
        <p:txBody>
          <a:bodyPr/>
          <a:lstStyle/>
          <a:p>
            <a:pPr eaLnBrk="1" hangingPunct="1"/>
            <a:r>
              <a:rPr lang="en-US" sz="2000" smtClean="0"/>
              <a:t>Where you end up in 2014 depends on your income level and immigration status</a:t>
            </a:r>
          </a:p>
        </p:txBody>
      </p:sp>
      <p:sp>
        <p:nvSpPr>
          <p:cNvPr id="334850" name="Slide Number Placeholder 11"/>
          <p:cNvSpPr>
            <a:spLocks noGrp="1"/>
          </p:cNvSpPr>
          <p:nvPr>
            <p:ph type="sldNum" sz="quarter" idx="10"/>
          </p:nvPr>
        </p:nvSpPr>
        <p:spPr>
          <a:noFill/>
        </p:spPr>
        <p:txBody>
          <a:bodyPr/>
          <a:lstStyle/>
          <a:p>
            <a:pPr fontAlgn="base">
              <a:spcBef>
                <a:spcPct val="0"/>
              </a:spcBef>
              <a:spcAft>
                <a:spcPct val="0"/>
              </a:spcAft>
            </a:pPr>
            <a:fld id="{14BDB886-B58A-4A6A-B761-1EF50BFBC42D}" type="slidenum">
              <a:rPr lang="en-US" smtClean="0"/>
              <a:pPr fontAlgn="base">
                <a:spcBef>
                  <a:spcPct val="0"/>
                </a:spcBef>
                <a:spcAft>
                  <a:spcPct val="0"/>
                </a:spcAft>
              </a:pPr>
              <a:t>2</a:t>
            </a:fld>
            <a:endParaRPr lang="en-US" smtClean="0"/>
          </a:p>
        </p:txBody>
      </p:sp>
      <p:sp>
        <p:nvSpPr>
          <p:cNvPr id="334851" name="Rectangle 9"/>
          <p:cNvSpPr>
            <a:spLocks noChangeArrowheads="1"/>
          </p:cNvSpPr>
          <p:nvPr/>
        </p:nvSpPr>
        <p:spPr bwMode="auto">
          <a:xfrm>
            <a:off x="914400" y="1447800"/>
            <a:ext cx="2057400" cy="609600"/>
          </a:xfrm>
          <a:prstGeom prst="rect">
            <a:avLst/>
          </a:prstGeom>
          <a:solidFill>
            <a:schemeClr val="accent1">
              <a:alpha val="61176"/>
            </a:schemeClr>
          </a:solidFill>
          <a:ln w="12700" algn="ctr">
            <a:solidFill>
              <a:schemeClr val="bg2"/>
            </a:solidFill>
            <a:round/>
            <a:headEnd type="none" w="sm" len="sm"/>
            <a:tailEnd type="none" w="sm" len="sm"/>
          </a:ln>
        </p:spPr>
        <p:txBody>
          <a:bodyPr tIns="91440" anchor="ctr"/>
          <a:lstStyle/>
          <a:p>
            <a:pPr algn="ctr"/>
            <a:r>
              <a:rPr lang="en-US" sz="1600">
                <a:latin typeface="Calibri" pitchFamily="34" charset="0"/>
                <a:cs typeface="Calibri" pitchFamily="34" charset="0"/>
              </a:rPr>
              <a:t>MassHealth</a:t>
            </a:r>
          </a:p>
        </p:txBody>
      </p:sp>
      <p:sp>
        <p:nvSpPr>
          <p:cNvPr id="334852" name="Rectangle 10"/>
          <p:cNvSpPr>
            <a:spLocks noChangeArrowheads="1"/>
          </p:cNvSpPr>
          <p:nvPr/>
        </p:nvSpPr>
        <p:spPr bwMode="auto">
          <a:xfrm>
            <a:off x="914400" y="2895600"/>
            <a:ext cx="2133600" cy="685800"/>
          </a:xfrm>
          <a:prstGeom prst="rect">
            <a:avLst/>
          </a:prstGeom>
          <a:solidFill>
            <a:schemeClr val="accent1">
              <a:alpha val="61176"/>
            </a:schemeClr>
          </a:solidFill>
          <a:ln w="12700" algn="ctr">
            <a:solidFill>
              <a:schemeClr val="bg2"/>
            </a:solidFill>
            <a:round/>
            <a:headEnd type="none" w="sm" len="sm"/>
            <a:tailEnd type="none" w="sm" len="sm"/>
          </a:ln>
        </p:spPr>
        <p:txBody>
          <a:bodyPr tIns="91440" anchor="ctr"/>
          <a:lstStyle/>
          <a:p>
            <a:pPr algn="ctr"/>
            <a:r>
              <a:rPr lang="en-US" sz="1600">
                <a:latin typeface="Calibri" pitchFamily="34" charset="0"/>
                <a:cs typeface="Calibri" pitchFamily="34" charset="0"/>
              </a:rPr>
              <a:t>Commonwealth Care</a:t>
            </a:r>
          </a:p>
        </p:txBody>
      </p:sp>
      <p:sp>
        <p:nvSpPr>
          <p:cNvPr id="334853" name="Rectangle 13"/>
          <p:cNvSpPr>
            <a:spLocks noChangeArrowheads="1"/>
          </p:cNvSpPr>
          <p:nvPr/>
        </p:nvSpPr>
        <p:spPr bwMode="auto">
          <a:xfrm>
            <a:off x="914400" y="4267200"/>
            <a:ext cx="2133600" cy="685800"/>
          </a:xfrm>
          <a:prstGeom prst="rect">
            <a:avLst/>
          </a:prstGeom>
          <a:solidFill>
            <a:schemeClr val="accent1">
              <a:alpha val="61176"/>
            </a:schemeClr>
          </a:solidFill>
          <a:ln w="12700" algn="ctr">
            <a:solidFill>
              <a:schemeClr val="bg2"/>
            </a:solidFill>
            <a:round/>
            <a:headEnd type="none" w="sm" len="sm"/>
            <a:tailEnd type="none" w="sm" len="sm"/>
          </a:ln>
        </p:spPr>
        <p:txBody>
          <a:bodyPr tIns="91440" anchor="ctr"/>
          <a:lstStyle/>
          <a:p>
            <a:pPr algn="ctr"/>
            <a:r>
              <a:rPr lang="en-US" sz="1600">
                <a:latin typeface="Calibri" pitchFamily="34" charset="0"/>
                <a:cs typeface="Calibri" pitchFamily="34" charset="0"/>
              </a:rPr>
              <a:t>Commonwealth Choice</a:t>
            </a:r>
          </a:p>
        </p:txBody>
      </p:sp>
      <p:sp>
        <p:nvSpPr>
          <p:cNvPr id="334854" name="Rectangle 14"/>
          <p:cNvSpPr>
            <a:spLocks noChangeArrowheads="1"/>
          </p:cNvSpPr>
          <p:nvPr/>
        </p:nvSpPr>
        <p:spPr bwMode="auto">
          <a:xfrm>
            <a:off x="914400" y="5486400"/>
            <a:ext cx="2133600" cy="685800"/>
          </a:xfrm>
          <a:prstGeom prst="rect">
            <a:avLst/>
          </a:prstGeom>
          <a:solidFill>
            <a:schemeClr val="accent1">
              <a:alpha val="61176"/>
            </a:schemeClr>
          </a:solidFill>
          <a:ln w="12700" algn="ctr">
            <a:solidFill>
              <a:schemeClr val="bg2"/>
            </a:solidFill>
            <a:round/>
            <a:headEnd type="none" w="sm" len="sm"/>
            <a:tailEnd type="none" w="sm" len="sm"/>
          </a:ln>
        </p:spPr>
        <p:txBody>
          <a:bodyPr tIns="91440" anchor="ctr"/>
          <a:lstStyle/>
          <a:p>
            <a:pPr algn="ctr"/>
            <a:r>
              <a:rPr lang="en-US" sz="1600">
                <a:latin typeface="Calibri" pitchFamily="34" charset="0"/>
                <a:cs typeface="Calibri" pitchFamily="34" charset="0"/>
              </a:rPr>
              <a:t>Health Safety Net</a:t>
            </a:r>
          </a:p>
        </p:txBody>
      </p:sp>
      <p:sp>
        <p:nvSpPr>
          <p:cNvPr id="334855" name="Rectangle 15"/>
          <p:cNvSpPr>
            <a:spLocks noChangeArrowheads="1"/>
          </p:cNvSpPr>
          <p:nvPr/>
        </p:nvSpPr>
        <p:spPr bwMode="auto">
          <a:xfrm>
            <a:off x="5638800" y="914400"/>
            <a:ext cx="2286000" cy="685800"/>
          </a:xfrm>
          <a:prstGeom prst="rect">
            <a:avLst/>
          </a:prstGeom>
          <a:solidFill>
            <a:schemeClr val="accent1">
              <a:alpha val="59999"/>
            </a:schemeClr>
          </a:solidFill>
          <a:ln w="12700" algn="ctr">
            <a:solidFill>
              <a:schemeClr val="bg2"/>
            </a:solidFill>
            <a:round/>
            <a:headEnd type="none" w="sm" len="sm"/>
            <a:tailEnd type="none" w="sm" len="sm"/>
          </a:ln>
        </p:spPr>
        <p:txBody>
          <a:bodyPr/>
          <a:lstStyle/>
          <a:p>
            <a:pPr algn="ctr"/>
            <a:endParaRPr lang="en-US" sz="1600">
              <a:latin typeface="Calibri" pitchFamily="34" charset="0"/>
              <a:cs typeface="Calibri" pitchFamily="34" charset="0"/>
            </a:endParaRPr>
          </a:p>
          <a:p>
            <a:pPr algn="ctr"/>
            <a:r>
              <a:rPr lang="en-US" sz="1600">
                <a:latin typeface="Calibri" pitchFamily="34" charset="0"/>
                <a:cs typeface="Calibri" pitchFamily="34" charset="0"/>
              </a:rPr>
              <a:t>MassHealth Standard</a:t>
            </a:r>
          </a:p>
        </p:txBody>
      </p:sp>
      <p:sp>
        <p:nvSpPr>
          <p:cNvPr id="334856" name="Rectangle 16"/>
          <p:cNvSpPr>
            <a:spLocks noChangeArrowheads="1"/>
          </p:cNvSpPr>
          <p:nvPr/>
        </p:nvSpPr>
        <p:spPr bwMode="auto">
          <a:xfrm>
            <a:off x="5638800" y="1752600"/>
            <a:ext cx="2362200" cy="838200"/>
          </a:xfrm>
          <a:prstGeom prst="rect">
            <a:avLst/>
          </a:prstGeom>
          <a:solidFill>
            <a:schemeClr val="accent1">
              <a:alpha val="61176"/>
            </a:schemeClr>
          </a:solidFill>
          <a:ln w="12700" algn="ctr">
            <a:solidFill>
              <a:schemeClr val="bg2"/>
            </a:solidFill>
            <a:round/>
            <a:headEnd type="none" w="sm" len="sm"/>
            <a:tailEnd type="none" w="sm" len="sm"/>
          </a:ln>
        </p:spPr>
        <p:txBody>
          <a:bodyPr tIns="91440" anchor="ctr"/>
          <a:lstStyle/>
          <a:p>
            <a:endParaRPr lang="en-US" sz="1600">
              <a:latin typeface="Calibri" pitchFamily="34" charset="0"/>
              <a:cs typeface="Calibri" pitchFamily="34" charset="0"/>
            </a:endParaRPr>
          </a:p>
          <a:p>
            <a:r>
              <a:rPr lang="en-US" sz="1600">
                <a:solidFill>
                  <a:schemeClr val="tx2"/>
                </a:solidFill>
                <a:latin typeface="Calibri" pitchFamily="34" charset="0"/>
                <a:cs typeface="Calibri" pitchFamily="34" charset="0"/>
              </a:rPr>
              <a:t>MassHealth </a:t>
            </a:r>
            <a:r>
              <a:rPr lang="en-US" sz="1600">
                <a:solidFill>
                  <a:schemeClr val="tx2"/>
                </a:solidFill>
                <a:latin typeface="Calibri" pitchFamily="34" charset="0"/>
              </a:rPr>
              <a:t>CarePlus</a:t>
            </a:r>
          </a:p>
          <a:p>
            <a:endParaRPr lang="en-US" sz="1600">
              <a:latin typeface="Calibri" pitchFamily="34" charset="0"/>
              <a:cs typeface="Calibri" pitchFamily="34" charset="0"/>
            </a:endParaRPr>
          </a:p>
        </p:txBody>
      </p:sp>
      <p:sp>
        <p:nvSpPr>
          <p:cNvPr id="334857" name="Rectangle 17"/>
          <p:cNvSpPr>
            <a:spLocks noChangeArrowheads="1"/>
          </p:cNvSpPr>
          <p:nvPr/>
        </p:nvSpPr>
        <p:spPr bwMode="auto">
          <a:xfrm>
            <a:off x="5638800" y="5410200"/>
            <a:ext cx="2362200" cy="685800"/>
          </a:xfrm>
          <a:prstGeom prst="rect">
            <a:avLst/>
          </a:prstGeom>
          <a:solidFill>
            <a:schemeClr val="accent1">
              <a:alpha val="61176"/>
            </a:schemeClr>
          </a:solidFill>
          <a:ln w="12700" algn="ctr">
            <a:solidFill>
              <a:schemeClr val="bg2"/>
            </a:solidFill>
            <a:round/>
            <a:headEnd type="none" w="sm" len="sm"/>
            <a:tailEnd type="none" w="sm" len="sm"/>
          </a:ln>
        </p:spPr>
        <p:txBody>
          <a:bodyPr tIns="91440" anchor="ctr"/>
          <a:lstStyle/>
          <a:p>
            <a:pPr algn="ctr"/>
            <a:r>
              <a:rPr lang="en-US" sz="1600">
                <a:latin typeface="Calibri" pitchFamily="34" charset="0"/>
                <a:cs typeface="Calibri" pitchFamily="34" charset="0"/>
              </a:rPr>
              <a:t>Health Safety Net</a:t>
            </a:r>
          </a:p>
        </p:txBody>
      </p:sp>
      <p:sp>
        <p:nvSpPr>
          <p:cNvPr id="334858" name="Rectangle 19"/>
          <p:cNvSpPr>
            <a:spLocks noChangeArrowheads="1"/>
          </p:cNvSpPr>
          <p:nvPr/>
        </p:nvSpPr>
        <p:spPr bwMode="auto">
          <a:xfrm>
            <a:off x="5638800" y="4572000"/>
            <a:ext cx="2362200" cy="762000"/>
          </a:xfrm>
          <a:prstGeom prst="rect">
            <a:avLst/>
          </a:prstGeom>
          <a:solidFill>
            <a:schemeClr val="accent1">
              <a:alpha val="61176"/>
            </a:schemeClr>
          </a:solidFill>
          <a:ln w="12700" algn="ctr">
            <a:solidFill>
              <a:schemeClr val="bg2"/>
            </a:solidFill>
            <a:round/>
            <a:headEnd type="none" w="sm" len="sm"/>
            <a:tailEnd type="none" w="sm" len="sm"/>
          </a:ln>
        </p:spPr>
        <p:txBody>
          <a:bodyPr tIns="91440" anchor="ctr"/>
          <a:lstStyle/>
          <a:p>
            <a:pPr algn="ctr"/>
            <a:r>
              <a:rPr lang="en-US" sz="1600">
                <a:latin typeface="Calibri" pitchFamily="34" charset="0"/>
                <a:cs typeface="Calibri" pitchFamily="34" charset="0"/>
              </a:rPr>
              <a:t>Health plans on the Connector with no subsidy</a:t>
            </a:r>
          </a:p>
        </p:txBody>
      </p:sp>
      <p:sp>
        <p:nvSpPr>
          <p:cNvPr id="334859" name="Rectangle 20"/>
          <p:cNvSpPr>
            <a:spLocks noChangeArrowheads="1"/>
          </p:cNvSpPr>
          <p:nvPr/>
        </p:nvSpPr>
        <p:spPr bwMode="auto">
          <a:xfrm>
            <a:off x="5638800" y="2743200"/>
            <a:ext cx="2362200" cy="685800"/>
          </a:xfrm>
          <a:prstGeom prst="rect">
            <a:avLst/>
          </a:prstGeom>
          <a:solidFill>
            <a:schemeClr val="accent1">
              <a:alpha val="61176"/>
            </a:schemeClr>
          </a:solidFill>
          <a:ln w="12700" algn="ctr">
            <a:solidFill>
              <a:schemeClr val="bg2"/>
            </a:solidFill>
            <a:round/>
            <a:headEnd type="none" w="sm" len="sm"/>
            <a:tailEnd type="none" w="sm" len="sm"/>
          </a:ln>
        </p:spPr>
        <p:txBody>
          <a:bodyPr tIns="91440" anchor="ctr"/>
          <a:lstStyle/>
          <a:p>
            <a:pPr algn="ctr"/>
            <a:r>
              <a:rPr lang="en-US" sz="1600">
                <a:latin typeface="Calibri" pitchFamily="34" charset="0"/>
                <a:cs typeface="Calibri" pitchFamily="34" charset="0"/>
              </a:rPr>
              <a:t>ConnectorCare</a:t>
            </a:r>
          </a:p>
        </p:txBody>
      </p:sp>
      <p:sp>
        <p:nvSpPr>
          <p:cNvPr id="334860" name="Rectangle 21"/>
          <p:cNvSpPr>
            <a:spLocks noChangeArrowheads="1"/>
          </p:cNvSpPr>
          <p:nvPr/>
        </p:nvSpPr>
        <p:spPr bwMode="auto">
          <a:xfrm>
            <a:off x="5638800" y="3657600"/>
            <a:ext cx="2362200" cy="762000"/>
          </a:xfrm>
          <a:prstGeom prst="rect">
            <a:avLst/>
          </a:prstGeom>
          <a:solidFill>
            <a:schemeClr val="accent1">
              <a:alpha val="61176"/>
            </a:schemeClr>
          </a:solidFill>
          <a:ln w="12700" algn="ctr">
            <a:solidFill>
              <a:schemeClr val="bg2"/>
            </a:solidFill>
            <a:round/>
            <a:headEnd type="none" w="sm" len="sm"/>
            <a:tailEnd type="none" w="sm" len="sm"/>
          </a:ln>
        </p:spPr>
        <p:txBody>
          <a:bodyPr tIns="91440" anchor="ctr"/>
          <a:lstStyle/>
          <a:p>
            <a:pPr algn="ctr"/>
            <a:r>
              <a:rPr lang="en-US" sz="1600">
                <a:latin typeface="Calibri" pitchFamily="34" charset="0"/>
                <a:cs typeface="Calibri" pitchFamily="34" charset="0"/>
              </a:rPr>
              <a:t>Health plans on the Connector with federal subsidy</a:t>
            </a:r>
          </a:p>
        </p:txBody>
      </p:sp>
      <p:cxnSp>
        <p:nvCxnSpPr>
          <p:cNvPr id="334861" name="Straight Arrow Connector 27"/>
          <p:cNvCxnSpPr>
            <a:cxnSpLocks noChangeShapeType="1"/>
            <a:stCxn id="334851" idx="3"/>
            <a:endCxn id="334855" idx="1"/>
          </p:cNvCxnSpPr>
          <p:nvPr/>
        </p:nvCxnSpPr>
        <p:spPr bwMode="auto">
          <a:xfrm flipV="1">
            <a:off x="2971800" y="1257300"/>
            <a:ext cx="2667000" cy="495300"/>
          </a:xfrm>
          <a:prstGeom prst="straightConnector1">
            <a:avLst/>
          </a:prstGeom>
          <a:noFill/>
          <a:ln w="12700" algn="ctr">
            <a:solidFill>
              <a:schemeClr val="bg2"/>
            </a:solidFill>
            <a:round/>
            <a:headEnd type="none" w="sm" len="sm"/>
            <a:tailEnd type="arrow" w="med" len="med"/>
          </a:ln>
        </p:spPr>
      </p:cxnSp>
      <p:cxnSp>
        <p:nvCxnSpPr>
          <p:cNvPr id="334862" name="Straight Arrow Connector 29"/>
          <p:cNvCxnSpPr>
            <a:cxnSpLocks noChangeShapeType="1"/>
          </p:cNvCxnSpPr>
          <p:nvPr/>
        </p:nvCxnSpPr>
        <p:spPr bwMode="auto">
          <a:xfrm>
            <a:off x="2971800" y="1828800"/>
            <a:ext cx="2590800" cy="304800"/>
          </a:xfrm>
          <a:prstGeom prst="straightConnector1">
            <a:avLst/>
          </a:prstGeom>
          <a:noFill/>
          <a:ln w="12700" algn="ctr">
            <a:solidFill>
              <a:schemeClr val="bg2"/>
            </a:solidFill>
            <a:round/>
            <a:headEnd type="none" w="sm" len="sm"/>
            <a:tailEnd type="arrow" w="med" len="med"/>
          </a:ln>
        </p:spPr>
      </p:cxnSp>
      <p:cxnSp>
        <p:nvCxnSpPr>
          <p:cNvPr id="334863" name="Straight Arrow Connector 31"/>
          <p:cNvCxnSpPr>
            <a:cxnSpLocks noChangeShapeType="1"/>
            <a:stCxn id="334852" idx="3"/>
          </p:cNvCxnSpPr>
          <p:nvPr/>
        </p:nvCxnSpPr>
        <p:spPr bwMode="auto">
          <a:xfrm flipV="1">
            <a:off x="3048000" y="2286000"/>
            <a:ext cx="2438400" cy="952500"/>
          </a:xfrm>
          <a:prstGeom prst="straightConnector1">
            <a:avLst/>
          </a:prstGeom>
          <a:noFill/>
          <a:ln w="12700" algn="ctr">
            <a:solidFill>
              <a:schemeClr val="bg2"/>
            </a:solidFill>
            <a:round/>
            <a:headEnd type="none" w="sm" len="sm"/>
            <a:tailEnd type="arrow" w="med" len="med"/>
          </a:ln>
        </p:spPr>
      </p:cxnSp>
      <p:cxnSp>
        <p:nvCxnSpPr>
          <p:cNvPr id="334864" name="Straight Arrow Connector 33"/>
          <p:cNvCxnSpPr>
            <a:cxnSpLocks noChangeShapeType="1"/>
          </p:cNvCxnSpPr>
          <p:nvPr/>
        </p:nvCxnSpPr>
        <p:spPr bwMode="auto">
          <a:xfrm flipV="1">
            <a:off x="3124200" y="3124200"/>
            <a:ext cx="2438400" cy="152400"/>
          </a:xfrm>
          <a:prstGeom prst="straightConnector1">
            <a:avLst/>
          </a:prstGeom>
          <a:noFill/>
          <a:ln w="12700" algn="ctr">
            <a:solidFill>
              <a:schemeClr val="bg2"/>
            </a:solidFill>
            <a:round/>
            <a:headEnd type="none" w="sm" len="sm"/>
            <a:tailEnd type="arrow" w="med" len="med"/>
          </a:ln>
        </p:spPr>
      </p:cxnSp>
      <p:cxnSp>
        <p:nvCxnSpPr>
          <p:cNvPr id="334865" name="Straight Arrow Connector 35"/>
          <p:cNvCxnSpPr>
            <a:cxnSpLocks noChangeShapeType="1"/>
            <a:stCxn id="334853" idx="3"/>
          </p:cNvCxnSpPr>
          <p:nvPr/>
        </p:nvCxnSpPr>
        <p:spPr bwMode="auto">
          <a:xfrm flipV="1">
            <a:off x="3048000" y="4038600"/>
            <a:ext cx="2514600" cy="571500"/>
          </a:xfrm>
          <a:prstGeom prst="straightConnector1">
            <a:avLst/>
          </a:prstGeom>
          <a:noFill/>
          <a:ln w="12700" algn="ctr">
            <a:solidFill>
              <a:schemeClr val="bg2"/>
            </a:solidFill>
            <a:round/>
            <a:headEnd type="none" w="sm" len="sm"/>
            <a:tailEnd type="arrow" w="med" len="med"/>
          </a:ln>
        </p:spPr>
      </p:cxnSp>
      <p:cxnSp>
        <p:nvCxnSpPr>
          <p:cNvPr id="334866" name="Straight Arrow Connector 37"/>
          <p:cNvCxnSpPr>
            <a:cxnSpLocks noChangeShapeType="1"/>
            <a:stCxn id="334853" idx="3"/>
          </p:cNvCxnSpPr>
          <p:nvPr/>
        </p:nvCxnSpPr>
        <p:spPr bwMode="auto">
          <a:xfrm>
            <a:off x="3048000" y="4610100"/>
            <a:ext cx="2514600" cy="266700"/>
          </a:xfrm>
          <a:prstGeom prst="straightConnector1">
            <a:avLst/>
          </a:prstGeom>
          <a:noFill/>
          <a:ln w="12700" algn="ctr">
            <a:solidFill>
              <a:schemeClr val="bg2"/>
            </a:solidFill>
            <a:round/>
            <a:headEnd type="none" w="sm" len="sm"/>
            <a:tailEnd type="arrow" w="med" len="med"/>
          </a:ln>
        </p:spPr>
      </p:cxnSp>
      <p:cxnSp>
        <p:nvCxnSpPr>
          <p:cNvPr id="334867" name="Straight Arrow Connector 39"/>
          <p:cNvCxnSpPr>
            <a:cxnSpLocks noChangeShapeType="1"/>
            <a:stCxn id="334854" idx="3"/>
          </p:cNvCxnSpPr>
          <p:nvPr/>
        </p:nvCxnSpPr>
        <p:spPr bwMode="auto">
          <a:xfrm flipV="1">
            <a:off x="3048000" y="2514600"/>
            <a:ext cx="2514600" cy="3314700"/>
          </a:xfrm>
          <a:prstGeom prst="straightConnector1">
            <a:avLst/>
          </a:prstGeom>
          <a:noFill/>
          <a:ln w="12700" algn="ctr">
            <a:solidFill>
              <a:schemeClr val="bg2"/>
            </a:solidFill>
            <a:round/>
            <a:headEnd type="none" w="sm" len="sm"/>
            <a:tailEnd type="arrow" w="med" len="med"/>
          </a:ln>
        </p:spPr>
      </p:cxnSp>
      <p:cxnSp>
        <p:nvCxnSpPr>
          <p:cNvPr id="334868" name="Straight Arrow Connector 41"/>
          <p:cNvCxnSpPr>
            <a:cxnSpLocks noChangeShapeType="1"/>
            <a:stCxn id="334854" idx="3"/>
          </p:cNvCxnSpPr>
          <p:nvPr/>
        </p:nvCxnSpPr>
        <p:spPr bwMode="auto">
          <a:xfrm flipV="1">
            <a:off x="3048000" y="3276600"/>
            <a:ext cx="2514600" cy="2552700"/>
          </a:xfrm>
          <a:prstGeom prst="straightConnector1">
            <a:avLst/>
          </a:prstGeom>
          <a:noFill/>
          <a:ln w="12700" algn="ctr">
            <a:solidFill>
              <a:schemeClr val="bg2"/>
            </a:solidFill>
            <a:round/>
            <a:headEnd type="none" w="sm" len="sm"/>
            <a:tailEnd type="arrow" w="med" len="med"/>
          </a:ln>
        </p:spPr>
      </p:cxnSp>
      <p:cxnSp>
        <p:nvCxnSpPr>
          <p:cNvPr id="334869" name="Straight Arrow Connector 43"/>
          <p:cNvCxnSpPr>
            <a:cxnSpLocks noChangeShapeType="1"/>
            <a:stCxn id="334854" idx="3"/>
          </p:cNvCxnSpPr>
          <p:nvPr/>
        </p:nvCxnSpPr>
        <p:spPr bwMode="auto">
          <a:xfrm flipV="1">
            <a:off x="3048000" y="5715000"/>
            <a:ext cx="2438400" cy="114300"/>
          </a:xfrm>
          <a:prstGeom prst="straightConnector1">
            <a:avLst/>
          </a:prstGeom>
          <a:noFill/>
          <a:ln w="12700" algn="ctr">
            <a:solidFill>
              <a:schemeClr val="bg2"/>
            </a:solidFill>
            <a:round/>
            <a:headEnd type="none" w="sm" len="sm"/>
            <a:tailEnd type="arrow" w="med" len="med"/>
          </a:ln>
        </p:spPr>
      </p:cxn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41" name="Rectangle 2"/>
          <p:cNvSpPr>
            <a:spLocks noGrp="1" noChangeArrowheads="1"/>
          </p:cNvSpPr>
          <p:nvPr>
            <p:ph type="title" idx="4294967295"/>
          </p:nvPr>
        </p:nvSpPr>
        <p:spPr>
          <a:xfrm>
            <a:off x="457200" y="0"/>
            <a:ext cx="8229600" cy="865188"/>
          </a:xfrm>
        </p:spPr>
        <p:txBody>
          <a:bodyPr/>
          <a:lstStyle/>
          <a:p>
            <a:pPr eaLnBrk="1" hangingPunct="1"/>
            <a:r>
              <a:rPr lang="en-US" sz="2400" smtClean="0"/>
              <a:t>ConnectorCare Eligible Patients: Process</a:t>
            </a:r>
          </a:p>
        </p:txBody>
      </p:sp>
      <p:sp>
        <p:nvSpPr>
          <p:cNvPr id="368642" name="Slide Number Placeholder 11"/>
          <p:cNvSpPr>
            <a:spLocks noGrp="1"/>
          </p:cNvSpPr>
          <p:nvPr>
            <p:ph type="sldNum" sz="quarter" idx="10"/>
          </p:nvPr>
        </p:nvSpPr>
        <p:spPr>
          <a:noFill/>
        </p:spPr>
        <p:txBody>
          <a:bodyPr/>
          <a:lstStyle/>
          <a:p>
            <a:pPr fontAlgn="base">
              <a:spcBef>
                <a:spcPct val="0"/>
              </a:spcBef>
              <a:spcAft>
                <a:spcPct val="0"/>
              </a:spcAft>
            </a:pPr>
            <a:fld id="{865D7674-2AD1-4B70-88F2-DD72E770AEA9}" type="slidenum">
              <a:rPr lang="en-US" smtClean="0"/>
              <a:pPr fontAlgn="base">
                <a:spcBef>
                  <a:spcPct val="0"/>
                </a:spcBef>
                <a:spcAft>
                  <a:spcPct val="0"/>
                </a:spcAft>
              </a:pPr>
              <a:t>20</a:t>
            </a:fld>
            <a:endParaRPr lang="en-US" smtClean="0"/>
          </a:p>
        </p:txBody>
      </p:sp>
      <p:sp>
        <p:nvSpPr>
          <p:cNvPr id="368643" name="TextBox 5"/>
          <p:cNvSpPr txBox="1">
            <a:spLocks noChangeArrowheads="1"/>
          </p:cNvSpPr>
          <p:nvPr/>
        </p:nvSpPr>
        <p:spPr bwMode="auto">
          <a:xfrm>
            <a:off x="685800" y="685800"/>
            <a:ext cx="8153400" cy="4887913"/>
          </a:xfrm>
          <a:prstGeom prst="rect">
            <a:avLst/>
          </a:prstGeom>
          <a:noFill/>
          <a:ln w="9525">
            <a:noFill/>
            <a:miter lim="800000"/>
            <a:headEnd/>
            <a:tailEnd/>
          </a:ln>
        </p:spPr>
        <p:txBody>
          <a:bodyPr>
            <a:spAutoFit/>
          </a:bodyPr>
          <a:lstStyle/>
          <a:p>
            <a:pPr marL="285750" indent="-273050">
              <a:lnSpc>
                <a:spcPts val="2200"/>
              </a:lnSpc>
              <a:buFont typeface="Arial" charset="0"/>
              <a:buChar char="•"/>
            </a:pPr>
            <a:endParaRPr lang="en-US" sz="1600">
              <a:latin typeface="Calibri" pitchFamily="34" charset="0"/>
              <a:cs typeface="Calibri" pitchFamily="34" charset="0"/>
            </a:endParaRPr>
          </a:p>
          <a:p>
            <a:pPr marL="285750" indent="-273050">
              <a:lnSpc>
                <a:spcPts val="2200"/>
              </a:lnSpc>
              <a:buFont typeface="Wingdings" pitchFamily="2" charset="2"/>
              <a:buChar char="§"/>
            </a:pPr>
            <a:r>
              <a:rPr lang="en-US">
                <a:latin typeface="Calibri" pitchFamily="34" charset="0"/>
                <a:cs typeface="Calibri" pitchFamily="34" charset="0"/>
              </a:rPr>
              <a:t>No one will automatically transition.  Everyone needs to reapply.</a:t>
            </a:r>
          </a:p>
          <a:p>
            <a:pPr marL="285750" indent="-273050">
              <a:lnSpc>
                <a:spcPts val="2200"/>
              </a:lnSpc>
            </a:pPr>
            <a:endParaRPr lang="en-US">
              <a:latin typeface="Calibri" pitchFamily="34" charset="0"/>
              <a:cs typeface="Calibri" pitchFamily="34" charset="0"/>
            </a:endParaRPr>
          </a:p>
          <a:p>
            <a:pPr marL="285750" indent="-273050">
              <a:lnSpc>
                <a:spcPts val="2200"/>
              </a:lnSpc>
              <a:buFont typeface="Wingdings" pitchFamily="2" charset="2"/>
              <a:buChar char="§"/>
            </a:pPr>
            <a:r>
              <a:rPr lang="en-US">
                <a:latin typeface="Calibri" pitchFamily="34" charset="0"/>
                <a:cs typeface="Calibri" pitchFamily="34" charset="0"/>
              </a:rPr>
              <a:t>Communications from Connector:</a:t>
            </a:r>
          </a:p>
          <a:p>
            <a:pPr marL="742950" lvl="1" indent="-273050">
              <a:lnSpc>
                <a:spcPts val="2200"/>
              </a:lnSpc>
              <a:buFont typeface="Wingdings" pitchFamily="2" charset="2"/>
              <a:buChar char="§"/>
            </a:pPr>
            <a:r>
              <a:rPr lang="en-US">
                <a:latin typeface="Calibri" pitchFamily="34" charset="0"/>
                <a:cs typeface="Calibri" pitchFamily="34" charset="0"/>
              </a:rPr>
              <a:t>Connector sent packets to those who need to “take action” and get on ConnectorCare for coverage 1/1/14 (take action means an application on new system – PFS, online, or Connector Customer Service can help – LOTS OF GLITCHES)</a:t>
            </a:r>
          </a:p>
          <a:p>
            <a:pPr marL="742950" lvl="1" indent="-273050">
              <a:lnSpc>
                <a:spcPts val="2200"/>
              </a:lnSpc>
              <a:buFont typeface="Wingdings" pitchFamily="2" charset="2"/>
              <a:buChar char="§"/>
            </a:pPr>
            <a:r>
              <a:rPr lang="en-US" b="1">
                <a:solidFill>
                  <a:srgbClr val="FF0000"/>
                </a:solidFill>
                <a:latin typeface="Calibri" pitchFamily="34" charset="0"/>
                <a:cs typeface="Calibri" pitchFamily="34" charset="0"/>
              </a:rPr>
              <a:t>NEW!  Comm Care will be extended until 3/31 to give patients a chance to reapply</a:t>
            </a:r>
          </a:p>
          <a:p>
            <a:pPr marL="742950" lvl="1" indent="-273050">
              <a:lnSpc>
                <a:spcPts val="2200"/>
              </a:lnSpc>
              <a:buFont typeface="Wingdings" pitchFamily="2" charset="2"/>
              <a:buChar char="§"/>
            </a:pPr>
            <a:r>
              <a:rPr lang="en-US">
                <a:latin typeface="Calibri" pitchFamily="34" charset="0"/>
                <a:cs typeface="Calibri" pitchFamily="34" charset="0"/>
              </a:rPr>
              <a:t>October - March:  Connector making outbound phonecalls to this group</a:t>
            </a:r>
          </a:p>
          <a:p>
            <a:pPr marL="285750" indent="-273050">
              <a:lnSpc>
                <a:spcPts val="2200"/>
              </a:lnSpc>
              <a:buFont typeface="Wingdings" pitchFamily="2" charset="2"/>
              <a:buChar char="§"/>
            </a:pPr>
            <a:endParaRPr lang="en-US">
              <a:latin typeface="Calibri" pitchFamily="34" charset="0"/>
              <a:cs typeface="Calibri" pitchFamily="34" charset="0"/>
            </a:endParaRPr>
          </a:p>
          <a:p>
            <a:pPr marL="285750" indent="-273050">
              <a:lnSpc>
                <a:spcPts val="2200"/>
              </a:lnSpc>
              <a:buFont typeface="Wingdings" pitchFamily="2" charset="2"/>
              <a:buChar char="§"/>
            </a:pPr>
            <a:r>
              <a:rPr lang="en-US">
                <a:latin typeface="Calibri" pitchFamily="34" charset="0"/>
                <a:cs typeface="Calibri" pitchFamily="34" charset="0"/>
              </a:rPr>
              <a:t>Open enrollment for the Health Connector plans: 10/1/13 – 3/31/14 (future years: 10/15 – 12/7).  Locked into plan choice for rest of year.</a:t>
            </a:r>
          </a:p>
          <a:p>
            <a:pPr marL="285750" indent="-273050">
              <a:lnSpc>
                <a:spcPts val="2200"/>
              </a:lnSpc>
            </a:pPr>
            <a:endParaRPr lang="en-US">
              <a:latin typeface="Calibri" pitchFamily="34" charset="0"/>
              <a:cs typeface="Calibri" pitchFamily="34" charset="0"/>
            </a:endParaRPr>
          </a:p>
          <a:p>
            <a:pPr marL="285750" indent="-273050">
              <a:lnSpc>
                <a:spcPts val="2200"/>
              </a:lnSpc>
              <a:buFont typeface="Wingdings" pitchFamily="2" charset="2"/>
              <a:buChar char="§"/>
            </a:pPr>
            <a:r>
              <a:rPr lang="en-US">
                <a:latin typeface="Calibri" pitchFamily="34" charset="0"/>
                <a:cs typeface="Calibri" pitchFamily="34" charset="0"/>
              </a:rPr>
              <a:t>Will be a plan code for ConnectorCare products.  </a:t>
            </a:r>
          </a:p>
          <a:p>
            <a:pPr marL="285750" indent="-273050">
              <a:lnSpc>
                <a:spcPts val="2200"/>
              </a:lnSpc>
            </a:pPr>
            <a:endParaRPr lang="en-US">
              <a:latin typeface="Calibri" pitchFamily="34" charset="0"/>
              <a:cs typeface="Calibri" pitchFamily="34" charset="0"/>
            </a:endParaRPr>
          </a:p>
        </p:txBody>
      </p:sp>
      <p:sp>
        <p:nvSpPr>
          <p:cNvPr id="368644" name="Rectangle 4"/>
          <p:cNvSpPr>
            <a:spLocks noChangeArrowheads="1"/>
          </p:cNvSpPr>
          <p:nvPr/>
        </p:nvSpPr>
        <p:spPr bwMode="auto">
          <a:xfrm>
            <a:off x="6324600" y="6477000"/>
            <a:ext cx="2819400" cy="381000"/>
          </a:xfrm>
          <a:prstGeom prst="rect">
            <a:avLst/>
          </a:prstGeom>
          <a:solidFill>
            <a:schemeClr val="bg1"/>
          </a:solidFill>
          <a:ln w="12700" algn="ctr">
            <a:noFill/>
            <a:round/>
            <a:headEnd type="none" w="sm" len="sm"/>
            <a:tailEnd type="none" w="sm" len="sm"/>
          </a:ln>
        </p:spPr>
        <p:txBody>
          <a:bodyPr/>
          <a:lstStyle/>
          <a:p>
            <a:endParaRPr lang="en-US" sz="2800" b="1"/>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89" name="Rectangle 2"/>
          <p:cNvSpPr>
            <a:spLocks noGrp="1" noChangeArrowheads="1"/>
          </p:cNvSpPr>
          <p:nvPr>
            <p:ph type="title" idx="4294967295"/>
          </p:nvPr>
        </p:nvSpPr>
        <p:spPr>
          <a:xfrm>
            <a:off x="457200" y="0"/>
            <a:ext cx="8229600" cy="865188"/>
          </a:xfrm>
        </p:spPr>
        <p:txBody>
          <a:bodyPr/>
          <a:lstStyle/>
          <a:p>
            <a:pPr eaLnBrk="1" hangingPunct="1"/>
            <a:r>
              <a:rPr lang="en-US" sz="2400" smtClean="0"/>
              <a:t>ConnectorCare Eligible Patients: Process (continued)</a:t>
            </a:r>
          </a:p>
        </p:txBody>
      </p:sp>
      <p:sp>
        <p:nvSpPr>
          <p:cNvPr id="370690" name="Slide Number Placeholder 11"/>
          <p:cNvSpPr>
            <a:spLocks noGrp="1"/>
          </p:cNvSpPr>
          <p:nvPr>
            <p:ph type="sldNum" sz="quarter" idx="10"/>
          </p:nvPr>
        </p:nvSpPr>
        <p:spPr>
          <a:noFill/>
        </p:spPr>
        <p:txBody>
          <a:bodyPr/>
          <a:lstStyle/>
          <a:p>
            <a:pPr fontAlgn="base">
              <a:spcBef>
                <a:spcPct val="0"/>
              </a:spcBef>
              <a:spcAft>
                <a:spcPct val="0"/>
              </a:spcAft>
            </a:pPr>
            <a:fld id="{53C1B02B-A76A-4871-821D-CBBDE6009287}" type="slidenum">
              <a:rPr lang="en-US" smtClean="0"/>
              <a:pPr fontAlgn="base">
                <a:spcBef>
                  <a:spcPct val="0"/>
                </a:spcBef>
                <a:spcAft>
                  <a:spcPct val="0"/>
                </a:spcAft>
              </a:pPr>
              <a:t>21</a:t>
            </a:fld>
            <a:endParaRPr lang="en-US" smtClean="0"/>
          </a:p>
        </p:txBody>
      </p:sp>
      <p:sp>
        <p:nvSpPr>
          <p:cNvPr id="370691" name="TextBox 5"/>
          <p:cNvSpPr txBox="1">
            <a:spLocks noChangeArrowheads="1"/>
          </p:cNvSpPr>
          <p:nvPr/>
        </p:nvSpPr>
        <p:spPr bwMode="auto">
          <a:xfrm>
            <a:off x="685800" y="685800"/>
            <a:ext cx="8458200" cy="5735638"/>
          </a:xfrm>
          <a:prstGeom prst="rect">
            <a:avLst/>
          </a:prstGeom>
          <a:noFill/>
          <a:ln w="9525">
            <a:noFill/>
            <a:miter lim="800000"/>
            <a:headEnd/>
            <a:tailEnd/>
          </a:ln>
        </p:spPr>
        <p:txBody>
          <a:bodyPr>
            <a:spAutoFit/>
          </a:bodyPr>
          <a:lstStyle/>
          <a:p>
            <a:pPr marL="285750" indent="-273050">
              <a:lnSpc>
                <a:spcPts val="2200"/>
              </a:lnSpc>
              <a:buFont typeface="Arial" charset="0"/>
              <a:buChar char="•"/>
            </a:pPr>
            <a:endParaRPr lang="en-US" sz="1600">
              <a:latin typeface="Calibri" pitchFamily="34" charset="0"/>
              <a:cs typeface="Calibri" pitchFamily="34" charset="0"/>
            </a:endParaRPr>
          </a:p>
          <a:p>
            <a:pPr marL="285750" indent="-273050">
              <a:lnSpc>
                <a:spcPts val="2200"/>
              </a:lnSpc>
            </a:pPr>
            <a:endParaRPr lang="en-US">
              <a:latin typeface="Calibri" pitchFamily="34" charset="0"/>
              <a:cs typeface="Calibri" pitchFamily="34" charset="0"/>
            </a:endParaRPr>
          </a:p>
          <a:p>
            <a:pPr marL="285750" indent="-273050">
              <a:lnSpc>
                <a:spcPts val="2200"/>
              </a:lnSpc>
              <a:buFont typeface="Wingdings" pitchFamily="2" charset="2"/>
              <a:buChar char="§"/>
            </a:pPr>
            <a:r>
              <a:rPr lang="en-US" sz="2400">
                <a:latin typeface="Calibri" pitchFamily="34" charset="0"/>
                <a:cs typeface="Calibri" pitchFamily="34" charset="0"/>
              </a:rPr>
              <a:t>Patients who show up on a ConnectorCare plan that is NOT NHP can’t be seen.  They need to be directed to their plan for assistance with finding a provider in their plan network.</a:t>
            </a:r>
          </a:p>
          <a:p>
            <a:pPr marL="742950" lvl="1" indent="-273050">
              <a:lnSpc>
                <a:spcPts val="2200"/>
              </a:lnSpc>
              <a:buFont typeface="Wingdings" pitchFamily="2" charset="2"/>
              <a:buChar char="§"/>
            </a:pPr>
            <a:endParaRPr lang="en-US" sz="2400">
              <a:latin typeface="Calibri" pitchFamily="34" charset="0"/>
              <a:cs typeface="Calibri" pitchFamily="34" charset="0"/>
            </a:endParaRPr>
          </a:p>
          <a:p>
            <a:pPr marL="742950" lvl="1" indent="-273050">
              <a:lnSpc>
                <a:spcPts val="2200"/>
              </a:lnSpc>
              <a:buFont typeface="Wingdings" pitchFamily="2" charset="2"/>
              <a:buChar char="§"/>
            </a:pPr>
            <a:r>
              <a:rPr lang="en-US" sz="2400">
                <a:latin typeface="Calibri" pitchFamily="34" charset="0"/>
                <a:cs typeface="Calibri" pitchFamily="34" charset="0"/>
              </a:rPr>
              <a:t>Exception:  If it’s during an open enrollment period, they may switch plans.</a:t>
            </a:r>
          </a:p>
          <a:p>
            <a:pPr marL="285750" indent="-273050">
              <a:lnSpc>
                <a:spcPts val="2200"/>
              </a:lnSpc>
              <a:buFont typeface="Wingdings" pitchFamily="2" charset="2"/>
              <a:buChar char="§"/>
            </a:pPr>
            <a:endParaRPr lang="en-US" sz="2400">
              <a:latin typeface="Calibri" pitchFamily="34" charset="0"/>
              <a:cs typeface="Calibri" pitchFamily="34" charset="0"/>
            </a:endParaRPr>
          </a:p>
          <a:p>
            <a:pPr marL="285750" indent="-273050">
              <a:lnSpc>
                <a:spcPts val="2200"/>
              </a:lnSpc>
              <a:buFont typeface="Wingdings" pitchFamily="2" charset="2"/>
              <a:buChar char="§"/>
            </a:pPr>
            <a:r>
              <a:rPr lang="en-US" sz="2400">
                <a:latin typeface="Calibri" pitchFamily="34" charset="0"/>
                <a:cs typeface="Calibri" pitchFamily="34" charset="0"/>
              </a:rPr>
              <a:t>Again, ability to do outreach is limited – we don’t have lists of patients becoming ConnectorCare eligible</a:t>
            </a:r>
          </a:p>
          <a:p>
            <a:pPr marL="285750" indent="-273050">
              <a:lnSpc>
                <a:spcPts val="2200"/>
              </a:lnSpc>
              <a:buFont typeface="Wingdings" pitchFamily="2" charset="2"/>
              <a:buChar char="§"/>
            </a:pPr>
            <a:endParaRPr lang="en-US" sz="2400">
              <a:latin typeface="Calibri" pitchFamily="34" charset="0"/>
              <a:cs typeface="Calibri" pitchFamily="34" charset="0"/>
            </a:endParaRPr>
          </a:p>
          <a:p>
            <a:pPr marL="285750" indent="-273050">
              <a:lnSpc>
                <a:spcPts val="2200"/>
              </a:lnSpc>
              <a:buFont typeface="Wingdings" pitchFamily="2" charset="2"/>
              <a:buChar char="§"/>
            </a:pPr>
            <a:r>
              <a:rPr lang="en-US" sz="2400">
                <a:latin typeface="Calibri" pitchFamily="34" charset="0"/>
                <a:cs typeface="Calibri" pitchFamily="34" charset="0"/>
              </a:rPr>
              <a:t>ONLY OPTION FOR PRACTICES:  </a:t>
            </a:r>
          </a:p>
          <a:p>
            <a:pPr marL="742950" lvl="1" indent="-273050">
              <a:lnSpc>
                <a:spcPts val="2200"/>
              </a:lnSpc>
              <a:buFont typeface="Wingdings" pitchFamily="2" charset="2"/>
              <a:buChar char="§"/>
            </a:pPr>
            <a:r>
              <a:rPr lang="en-US" sz="2400">
                <a:latin typeface="Calibri" pitchFamily="34" charset="0"/>
                <a:cs typeface="Calibri" pitchFamily="34" charset="0"/>
              </a:rPr>
              <a:t>Look ahead at patients scheduled with Commonwealth Care</a:t>
            </a:r>
          </a:p>
          <a:p>
            <a:pPr marL="742950" lvl="1" indent="-273050">
              <a:lnSpc>
                <a:spcPts val="2200"/>
              </a:lnSpc>
              <a:buFont typeface="Wingdings" pitchFamily="2" charset="2"/>
              <a:buChar char="§"/>
            </a:pPr>
            <a:r>
              <a:rPr lang="en-US" sz="2400">
                <a:latin typeface="Calibri" pitchFamily="34" charset="0"/>
                <a:cs typeface="Calibri" pitchFamily="34" charset="0"/>
              </a:rPr>
              <a:t>Let them know Commonwealth Care is ending (notices for practices to use on Sharepoint)</a:t>
            </a:r>
          </a:p>
          <a:p>
            <a:pPr marL="742950" lvl="1" indent="-273050">
              <a:lnSpc>
                <a:spcPts val="2200"/>
              </a:lnSpc>
              <a:buFont typeface="Wingdings" pitchFamily="2" charset="2"/>
              <a:buChar char="§"/>
            </a:pPr>
            <a:r>
              <a:rPr lang="en-US" sz="2400">
                <a:latin typeface="Calibri" pitchFamily="34" charset="0"/>
                <a:cs typeface="Calibri" pitchFamily="34" charset="0"/>
              </a:rPr>
              <a:t>Tell them to watch their mail</a:t>
            </a:r>
          </a:p>
          <a:p>
            <a:pPr marL="742950" lvl="1" indent="-273050">
              <a:lnSpc>
                <a:spcPts val="2200"/>
              </a:lnSpc>
              <a:buFont typeface="Wingdings" pitchFamily="2" charset="2"/>
              <a:buChar char="§"/>
            </a:pPr>
            <a:r>
              <a:rPr lang="en-US" sz="2400">
                <a:latin typeface="Calibri" pitchFamily="34" charset="0"/>
                <a:cs typeface="Calibri" pitchFamily="34" charset="0"/>
              </a:rPr>
              <a:t>Refer to Patient Financial Services</a:t>
            </a:r>
          </a:p>
          <a:p>
            <a:pPr marL="742950" lvl="1" indent="-273050">
              <a:lnSpc>
                <a:spcPts val="2200"/>
              </a:lnSpc>
              <a:buFont typeface="Wingdings" pitchFamily="2" charset="2"/>
              <a:buChar char="§"/>
            </a:pPr>
            <a:endParaRPr lang="en-US" sz="2400">
              <a:latin typeface="Calibri" pitchFamily="34" charset="0"/>
              <a:cs typeface="Calibri" pitchFamily="34" charset="0"/>
            </a:endParaRPr>
          </a:p>
          <a:p>
            <a:pPr marL="285750" indent="-273050">
              <a:lnSpc>
                <a:spcPts val="2200"/>
              </a:lnSpc>
            </a:pPr>
            <a:endParaRPr lang="en-US" sz="1600">
              <a:latin typeface="Calibri" pitchFamily="34" charset="0"/>
              <a:cs typeface="Calibri" pitchFamily="34" charset="0"/>
            </a:endParaRPr>
          </a:p>
        </p:txBody>
      </p:sp>
      <p:sp>
        <p:nvSpPr>
          <p:cNvPr id="370692" name="Rectangle 4"/>
          <p:cNvSpPr>
            <a:spLocks noChangeArrowheads="1"/>
          </p:cNvSpPr>
          <p:nvPr/>
        </p:nvSpPr>
        <p:spPr bwMode="auto">
          <a:xfrm>
            <a:off x="6324600" y="6477000"/>
            <a:ext cx="2819400" cy="381000"/>
          </a:xfrm>
          <a:prstGeom prst="rect">
            <a:avLst/>
          </a:prstGeom>
          <a:solidFill>
            <a:schemeClr val="bg1"/>
          </a:solidFill>
          <a:ln w="12700" algn="ctr">
            <a:noFill/>
            <a:round/>
            <a:headEnd type="none" w="sm" len="sm"/>
            <a:tailEnd type="none" w="sm" len="sm"/>
          </a:ln>
        </p:spPr>
        <p:txBody>
          <a:bodyPr/>
          <a:lstStyle/>
          <a:p>
            <a:endParaRPr lang="en-US" sz="2800" b="1"/>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2737" name="Rectangle 2"/>
          <p:cNvSpPr>
            <a:spLocks noGrp="1" noChangeArrowheads="1"/>
          </p:cNvSpPr>
          <p:nvPr>
            <p:ph type="title" idx="4294967295"/>
          </p:nvPr>
        </p:nvSpPr>
        <p:spPr>
          <a:xfrm>
            <a:off x="457200" y="0"/>
            <a:ext cx="8229600" cy="865188"/>
          </a:xfrm>
        </p:spPr>
        <p:txBody>
          <a:bodyPr/>
          <a:lstStyle/>
          <a:p>
            <a:pPr eaLnBrk="1" hangingPunct="1"/>
            <a:r>
              <a:rPr lang="en-US" sz="2400" smtClean="0"/>
              <a:t>Patient Groups in Transition 1/1/14 at MGH</a:t>
            </a:r>
          </a:p>
        </p:txBody>
      </p:sp>
      <p:sp>
        <p:nvSpPr>
          <p:cNvPr id="372738" name="Slide Number Placeholder 11"/>
          <p:cNvSpPr>
            <a:spLocks noGrp="1"/>
          </p:cNvSpPr>
          <p:nvPr>
            <p:ph type="sldNum" sz="quarter" idx="10"/>
          </p:nvPr>
        </p:nvSpPr>
        <p:spPr>
          <a:noFill/>
        </p:spPr>
        <p:txBody>
          <a:bodyPr/>
          <a:lstStyle/>
          <a:p>
            <a:pPr fontAlgn="base">
              <a:spcBef>
                <a:spcPct val="0"/>
              </a:spcBef>
              <a:spcAft>
                <a:spcPct val="0"/>
              </a:spcAft>
            </a:pPr>
            <a:fld id="{9D5E1B8A-433E-402C-BE9A-40F4B483899F}" type="slidenum">
              <a:rPr lang="en-US" smtClean="0"/>
              <a:pPr fontAlgn="base">
                <a:spcBef>
                  <a:spcPct val="0"/>
                </a:spcBef>
                <a:spcAft>
                  <a:spcPct val="0"/>
                </a:spcAft>
              </a:pPr>
              <a:t>22</a:t>
            </a:fld>
            <a:endParaRPr lang="en-US" smtClean="0"/>
          </a:p>
        </p:txBody>
      </p:sp>
      <p:sp>
        <p:nvSpPr>
          <p:cNvPr id="372739" name="TextBox 5"/>
          <p:cNvSpPr txBox="1">
            <a:spLocks noChangeArrowheads="1"/>
          </p:cNvSpPr>
          <p:nvPr/>
        </p:nvSpPr>
        <p:spPr bwMode="auto">
          <a:xfrm>
            <a:off x="533400" y="838200"/>
            <a:ext cx="8458200" cy="657225"/>
          </a:xfrm>
          <a:prstGeom prst="rect">
            <a:avLst/>
          </a:prstGeom>
          <a:noFill/>
          <a:ln w="9525">
            <a:noFill/>
            <a:miter lim="800000"/>
            <a:headEnd/>
            <a:tailEnd/>
          </a:ln>
        </p:spPr>
        <p:txBody>
          <a:bodyPr>
            <a:spAutoFit/>
          </a:bodyPr>
          <a:lstStyle/>
          <a:p>
            <a:pPr marL="285750" indent="-273050">
              <a:lnSpc>
                <a:spcPts val="2200"/>
              </a:lnSpc>
              <a:buFont typeface="Arial" charset="0"/>
              <a:buChar char="•"/>
            </a:pPr>
            <a:endParaRPr lang="en-US" sz="1600">
              <a:latin typeface="Calibri" pitchFamily="34" charset="0"/>
              <a:cs typeface="Calibri" pitchFamily="34" charset="0"/>
            </a:endParaRPr>
          </a:p>
          <a:p>
            <a:pPr marL="285750" indent="-273050">
              <a:lnSpc>
                <a:spcPts val="2200"/>
              </a:lnSpc>
            </a:pPr>
            <a:endParaRPr lang="en-US" sz="1600">
              <a:latin typeface="Calibri" pitchFamily="34" charset="0"/>
              <a:cs typeface="Calibri" pitchFamily="34" charset="0"/>
            </a:endParaRPr>
          </a:p>
        </p:txBody>
      </p:sp>
      <p:sp>
        <p:nvSpPr>
          <p:cNvPr id="372740" name="Rectangle 4"/>
          <p:cNvSpPr>
            <a:spLocks noChangeArrowheads="1"/>
          </p:cNvSpPr>
          <p:nvPr/>
        </p:nvSpPr>
        <p:spPr bwMode="auto">
          <a:xfrm>
            <a:off x="6324600" y="6477000"/>
            <a:ext cx="2819400" cy="381000"/>
          </a:xfrm>
          <a:prstGeom prst="rect">
            <a:avLst/>
          </a:prstGeom>
          <a:solidFill>
            <a:schemeClr val="bg1"/>
          </a:solidFill>
          <a:ln w="12700" algn="ctr">
            <a:noFill/>
            <a:round/>
            <a:headEnd type="none" w="sm" len="sm"/>
            <a:tailEnd type="none" w="sm" len="sm"/>
          </a:ln>
        </p:spPr>
        <p:txBody>
          <a:bodyPr/>
          <a:lstStyle/>
          <a:p>
            <a:endParaRPr lang="en-US" sz="2800" b="1"/>
          </a:p>
        </p:txBody>
      </p:sp>
      <p:graphicFrame>
        <p:nvGraphicFramePr>
          <p:cNvPr id="7" name="Table 6"/>
          <p:cNvGraphicFramePr>
            <a:graphicFrameLocks noGrp="1"/>
          </p:cNvGraphicFramePr>
          <p:nvPr/>
        </p:nvGraphicFramePr>
        <p:xfrm>
          <a:off x="533400" y="914400"/>
          <a:ext cx="8229600" cy="5013325"/>
        </p:xfrm>
        <a:graphic>
          <a:graphicData uri="http://schemas.openxmlformats.org/drawingml/2006/table">
            <a:tbl>
              <a:tblPr firstRow="1" bandRow="1">
                <a:tableStyleId>{5C22544A-7EE6-4342-B048-85BDC9FD1C3A}</a:tableStyleId>
              </a:tblPr>
              <a:tblGrid>
                <a:gridCol w="1524000"/>
                <a:gridCol w="2590800"/>
                <a:gridCol w="2057400"/>
                <a:gridCol w="2057400"/>
              </a:tblGrid>
              <a:tr h="762000">
                <a:tc>
                  <a:txBody>
                    <a:bodyPr/>
                    <a:lstStyle/>
                    <a:p>
                      <a:endParaRPr lang="en-US" sz="1400" dirty="0"/>
                    </a:p>
                  </a:txBody>
                  <a:tcPr/>
                </a:tc>
                <a:tc>
                  <a:txBody>
                    <a:bodyPr/>
                    <a:lstStyle/>
                    <a:p>
                      <a:pPr algn="ctr"/>
                      <a:r>
                        <a:rPr lang="en-US" sz="1400" b="1" dirty="0" smtClean="0">
                          <a:solidFill>
                            <a:schemeClr val="tx1"/>
                          </a:solidFill>
                          <a:latin typeface="Calibri" pitchFamily="34" charset="0"/>
                          <a:cs typeface="Calibri" pitchFamily="34" charset="0"/>
                        </a:rPr>
                        <a:t>Network Health </a:t>
                      </a:r>
                    </a:p>
                    <a:p>
                      <a:pPr algn="ctr"/>
                      <a:r>
                        <a:rPr lang="en-US" sz="1400" b="1" dirty="0" smtClean="0">
                          <a:solidFill>
                            <a:schemeClr val="tx1"/>
                          </a:solidFill>
                          <a:latin typeface="Calibri" pitchFamily="34" charset="0"/>
                          <a:cs typeface="Calibri" pitchFamily="34" charset="0"/>
                        </a:rPr>
                        <a:t>MassHealth patients</a:t>
                      </a:r>
                      <a:endParaRPr lang="en-US" sz="1400" b="1" dirty="0">
                        <a:solidFill>
                          <a:schemeClr val="tx1"/>
                        </a:solidFill>
                        <a:latin typeface="Calibri" pitchFamily="34" charset="0"/>
                        <a:cs typeface="Calibri" pitchFamily="34" charset="0"/>
                      </a:endParaRPr>
                    </a:p>
                  </a:txBody>
                  <a:tcPr/>
                </a:tc>
                <a:tc>
                  <a:txBody>
                    <a:bodyPr/>
                    <a:lstStyle/>
                    <a:p>
                      <a:pPr algn="ctr"/>
                      <a:r>
                        <a:rPr lang="en-US" sz="1400" b="1" dirty="0" smtClean="0">
                          <a:solidFill>
                            <a:schemeClr val="tx1"/>
                          </a:solidFill>
                          <a:latin typeface="Calibri" pitchFamily="34" charset="0"/>
                          <a:cs typeface="Calibri" pitchFamily="34" charset="0"/>
                        </a:rPr>
                        <a:t>Patients</a:t>
                      </a:r>
                      <a:r>
                        <a:rPr lang="en-US" sz="1400" b="1" baseline="0" dirty="0" smtClean="0">
                          <a:solidFill>
                            <a:schemeClr val="tx1"/>
                          </a:solidFill>
                          <a:latin typeface="Calibri" pitchFamily="34" charset="0"/>
                          <a:cs typeface="Calibri" pitchFamily="34" charset="0"/>
                        </a:rPr>
                        <a:t>  becoming eligible for MassHealth CarePlus</a:t>
                      </a:r>
                      <a:endParaRPr lang="en-US" sz="1400" b="1" dirty="0">
                        <a:solidFill>
                          <a:schemeClr val="tx1"/>
                        </a:solidFill>
                        <a:latin typeface="Calibri" pitchFamily="34" charset="0"/>
                        <a:cs typeface="Calibri" pitchFamily="34" charset="0"/>
                      </a:endParaRPr>
                    </a:p>
                  </a:txBody>
                  <a:tcPr/>
                </a:tc>
                <a:tc>
                  <a:txBody>
                    <a:bodyPr/>
                    <a:lstStyle/>
                    <a:p>
                      <a:pPr algn="ctr"/>
                      <a:r>
                        <a:rPr lang="en-US" sz="1400" b="1" dirty="0" smtClean="0">
                          <a:solidFill>
                            <a:schemeClr val="tx1"/>
                          </a:solidFill>
                          <a:latin typeface="Calibri" pitchFamily="34" charset="0"/>
                          <a:cs typeface="Calibri" pitchFamily="34" charset="0"/>
                        </a:rPr>
                        <a:t>Patients becoming eligible for ConnectorCare</a:t>
                      </a:r>
                      <a:endParaRPr lang="en-US" sz="1400" b="1" dirty="0">
                        <a:solidFill>
                          <a:schemeClr val="tx1"/>
                        </a:solidFill>
                        <a:latin typeface="Calibri" pitchFamily="34" charset="0"/>
                        <a:cs typeface="Calibri" pitchFamily="34" charset="0"/>
                      </a:endParaRPr>
                    </a:p>
                  </a:txBody>
                  <a:tcPr/>
                </a:tc>
              </a:tr>
              <a:tr h="441380">
                <a:tc>
                  <a:txBody>
                    <a:bodyPr/>
                    <a:lstStyle/>
                    <a:p>
                      <a:r>
                        <a:rPr lang="en-US" sz="1400" dirty="0" smtClean="0">
                          <a:latin typeface="Calibri" pitchFamily="34" charset="0"/>
                          <a:cs typeface="Calibri" pitchFamily="34" charset="0"/>
                        </a:rPr>
                        <a:t>Effective date</a:t>
                      </a:r>
                      <a:endParaRPr lang="en-US" sz="1400" dirty="0">
                        <a:latin typeface="Calibri" pitchFamily="34" charset="0"/>
                        <a:cs typeface="Calibri" pitchFamily="34" charset="0"/>
                      </a:endParaRPr>
                    </a:p>
                  </a:txBody>
                  <a:tcPr/>
                </a:tc>
                <a:tc>
                  <a:txBody>
                    <a:bodyPr/>
                    <a:lstStyle/>
                    <a:p>
                      <a:r>
                        <a:rPr lang="en-US" sz="1400" dirty="0" smtClean="0">
                          <a:latin typeface="Calibri" pitchFamily="34" charset="0"/>
                          <a:cs typeface="Calibri" pitchFamily="34" charset="0"/>
                        </a:rPr>
                        <a:t>Contract</a:t>
                      </a:r>
                      <a:r>
                        <a:rPr lang="en-US" sz="1400" baseline="0" dirty="0" smtClean="0">
                          <a:latin typeface="Calibri" pitchFamily="34" charset="0"/>
                          <a:cs typeface="Calibri" pitchFamily="34" charset="0"/>
                        </a:rPr>
                        <a:t> ends 1/1/14</a:t>
                      </a:r>
                      <a:endParaRPr lang="en-US" sz="1400" dirty="0">
                        <a:latin typeface="Calibri" pitchFamily="34" charset="0"/>
                        <a:cs typeface="Calibri" pitchFamily="34" charset="0"/>
                      </a:endParaRPr>
                    </a:p>
                  </a:txBody>
                  <a:tcPr/>
                </a:tc>
                <a:tc>
                  <a:txBody>
                    <a:bodyPr/>
                    <a:lstStyle/>
                    <a:p>
                      <a:r>
                        <a:rPr lang="en-US" sz="1400" dirty="0" smtClean="0">
                          <a:latin typeface="Calibri" pitchFamily="34" charset="0"/>
                          <a:cs typeface="Calibri" pitchFamily="34" charset="0"/>
                        </a:rPr>
                        <a:t>1/1/14</a:t>
                      </a:r>
                      <a:endParaRPr lang="en-US" sz="1400" dirty="0">
                        <a:latin typeface="Calibri" pitchFamily="34" charset="0"/>
                        <a:cs typeface="Calibri" pitchFamily="34" charset="0"/>
                      </a:endParaRPr>
                    </a:p>
                  </a:txBody>
                  <a:tcPr/>
                </a:tc>
                <a:tc>
                  <a:txBody>
                    <a:bodyPr/>
                    <a:lstStyle/>
                    <a:p>
                      <a:r>
                        <a:rPr lang="en-US" sz="1400" dirty="0" smtClean="0">
                          <a:latin typeface="Calibri" pitchFamily="34" charset="0"/>
                          <a:cs typeface="Calibri" pitchFamily="34" charset="0"/>
                        </a:rPr>
                        <a:t>1/1/14</a:t>
                      </a:r>
                      <a:endParaRPr lang="en-US" sz="1400" dirty="0">
                        <a:latin typeface="Calibri" pitchFamily="34" charset="0"/>
                        <a:cs typeface="Calibri" pitchFamily="34" charset="0"/>
                      </a:endParaRPr>
                    </a:p>
                  </a:txBody>
                  <a:tcPr/>
                </a:tc>
              </a:tr>
              <a:tr h="1250260">
                <a:tc>
                  <a:txBody>
                    <a:bodyPr/>
                    <a:lstStyle/>
                    <a:p>
                      <a:r>
                        <a:rPr lang="en-US" sz="1400" dirty="0" smtClean="0">
                          <a:latin typeface="Calibri" pitchFamily="34" charset="0"/>
                          <a:cs typeface="Calibri" pitchFamily="34" charset="0"/>
                        </a:rPr>
                        <a:t>Transition</a:t>
                      </a:r>
                      <a:r>
                        <a:rPr lang="en-US" sz="1400" baseline="0" dirty="0" smtClean="0">
                          <a:latin typeface="Calibri" pitchFamily="34" charset="0"/>
                          <a:cs typeface="Calibri" pitchFamily="34" charset="0"/>
                        </a:rPr>
                        <a:t> process</a:t>
                      </a:r>
                      <a:endParaRPr lang="en-US" sz="1400" dirty="0">
                        <a:latin typeface="Calibri" pitchFamily="34" charset="0"/>
                        <a:cs typeface="Calibri" pitchFamily="34" charset="0"/>
                      </a:endParaRPr>
                    </a:p>
                  </a:txBody>
                  <a:tcPr/>
                </a:tc>
                <a:tc>
                  <a:txBody>
                    <a:bodyPr/>
                    <a:lstStyle/>
                    <a:p>
                      <a:r>
                        <a:rPr lang="en-US" sz="1400" dirty="0" smtClean="0">
                          <a:latin typeface="Calibri" pitchFamily="34" charset="0"/>
                          <a:cs typeface="Calibri" pitchFamily="34" charset="0"/>
                        </a:rPr>
                        <a:t>Network</a:t>
                      </a:r>
                      <a:r>
                        <a:rPr lang="en-US" sz="1400" baseline="0" dirty="0" smtClean="0">
                          <a:latin typeface="Calibri" pitchFamily="34" charset="0"/>
                          <a:cs typeface="Calibri" pitchFamily="34" charset="0"/>
                        </a:rPr>
                        <a:t> Health </a:t>
                      </a:r>
                      <a:r>
                        <a:rPr lang="en-US" sz="1400" dirty="0" smtClean="0">
                          <a:latin typeface="Calibri" pitchFamily="34" charset="0"/>
                          <a:cs typeface="Calibri" pitchFamily="34" charset="0"/>
                        </a:rPr>
                        <a:t>will reassign members to new PCPs or patients</a:t>
                      </a:r>
                      <a:r>
                        <a:rPr lang="en-US" sz="1400" baseline="0" dirty="0" smtClean="0">
                          <a:latin typeface="Calibri" pitchFamily="34" charset="0"/>
                          <a:cs typeface="Calibri" pitchFamily="34" charset="0"/>
                        </a:rPr>
                        <a:t> can switch to PCC Plan or </a:t>
                      </a:r>
                      <a:r>
                        <a:rPr lang="en-US" sz="1400" baseline="0" smtClean="0">
                          <a:latin typeface="Calibri" pitchFamily="34" charset="0"/>
                          <a:cs typeface="Calibri" pitchFamily="34" charset="0"/>
                        </a:rPr>
                        <a:t>NHP starting </a:t>
                      </a:r>
                      <a:r>
                        <a:rPr lang="en-US" sz="1400" baseline="0" dirty="0" smtClean="0">
                          <a:latin typeface="Calibri" pitchFamily="34" charset="0"/>
                          <a:cs typeface="Calibri" pitchFamily="34" charset="0"/>
                        </a:rPr>
                        <a:t>now</a:t>
                      </a:r>
                      <a:endParaRPr lang="en-US" sz="1400" dirty="0">
                        <a:latin typeface="Calibri" pitchFamily="34" charset="0"/>
                        <a:cs typeface="Calibri" pitchFamily="34" charset="0"/>
                      </a:endParaRPr>
                    </a:p>
                  </a:txBody>
                  <a:tcPr/>
                </a:tc>
                <a:tc>
                  <a:txBody>
                    <a:bodyPr/>
                    <a:lstStyle/>
                    <a:p>
                      <a:r>
                        <a:rPr lang="en-US" sz="1400" dirty="0" smtClean="0">
                          <a:latin typeface="Calibri" pitchFamily="34" charset="0"/>
                          <a:cs typeface="Calibri" pitchFamily="34" charset="0"/>
                        </a:rPr>
                        <a:t>State</a:t>
                      </a:r>
                      <a:r>
                        <a:rPr lang="en-US" sz="1400" baseline="0" dirty="0" smtClean="0">
                          <a:latin typeface="Calibri" pitchFamily="34" charset="0"/>
                          <a:cs typeface="Calibri" pitchFamily="34" charset="0"/>
                        </a:rPr>
                        <a:t> will automatically transition patients.  May show up on plans we don’t accept</a:t>
                      </a:r>
                      <a:endParaRPr lang="en-US" sz="1400" dirty="0">
                        <a:latin typeface="Calibri" pitchFamily="34" charset="0"/>
                        <a:cs typeface="Calibri" pitchFamily="34" charset="0"/>
                      </a:endParaRPr>
                    </a:p>
                  </a:txBody>
                  <a:tcPr/>
                </a:tc>
                <a:tc>
                  <a:txBody>
                    <a:bodyPr/>
                    <a:lstStyle/>
                    <a:p>
                      <a:r>
                        <a:rPr lang="en-US" sz="1400" dirty="0" smtClean="0">
                          <a:latin typeface="Calibri" pitchFamily="34" charset="0"/>
                          <a:cs typeface="Calibri" pitchFamily="34" charset="0"/>
                        </a:rPr>
                        <a:t>Patients</a:t>
                      </a:r>
                      <a:r>
                        <a:rPr lang="en-US" sz="1400" baseline="0" dirty="0" smtClean="0">
                          <a:latin typeface="Calibri" pitchFamily="34" charset="0"/>
                          <a:cs typeface="Calibri" pitchFamily="34" charset="0"/>
                        </a:rPr>
                        <a:t> need to actively reapply.  Now they have until 3/31 to do this.  </a:t>
                      </a:r>
                    </a:p>
                    <a:p>
                      <a:r>
                        <a:rPr lang="en-US" sz="1400" baseline="0" dirty="0" smtClean="0">
                          <a:latin typeface="Calibri" pitchFamily="34" charset="0"/>
                          <a:cs typeface="Calibri" pitchFamily="34" charset="0"/>
                        </a:rPr>
                        <a:t>May show up on plans we don’t accept</a:t>
                      </a:r>
                      <a:endParaRPr lang="en-US" sz="1400" dirty="0">
                        <a:latin typeface="Calibri" pitchFamily="34" charset="0"/>
                        <a:cs typeface="Calibri" pitchFamily="34" charset="0"/>
                      </a:endParaRPr>
                    </a:p>
                  </a:txBody>
                  <a:tcPr/>
                </a:tc>
              </a:tr>
              <a:tr h="746760">
                <a:tc>
                  <a:txBody>
                    <a:bodyPr/>
                    <a:lstStyle/>
                    <a:p>
                      <a:r>
                        <a:rPr lang="en-US" sz="1400" dirty="0" smtClean="0">
                          <a:latin typeface="Calibri" pitchFamily="34" charset="0"/>
                          <a:cs typeface="Calibri" pitchFamily="34" charset="0"/>
                        </a:rPr>
                        <a:t>Opportunity</a:t>
                      </a:r>
                      <a:r>
                        <a:rPr lang="en-US" sz="1400" baseline="0" dirty="0" smtClean="0">
                          <a:latin typeface="Calibri" pitchFamily="34" charset="0"/>
                          <a:cs typeface="Calibri" pitchFamily="34" charset="0"/>
                        </a:rPr>
                        <a:t> to switch plans beyond 1/1</a:t>
                      </a:r>
                      <a:endParaRPr lang="en-US" sz="1400" dirty="0">
                        <a:latin typeface="Calibri" pitchFamily="34" charset="0"/>
                        <a:cs typeface="Calibri" pitchFamily="34" charset="0"/>
                      </a:endParaRPr>
                    </a:p>
                  </a:txBody>
                  <a:tcPr/>
                </a:tc>
                <a:tc>
                  <a:txBody>
                    <a:bodyPr/>
                    <a:lstStyle/>
                    <a:p>
                      <a:r>
                        <a:rPr lang="en-US" sz="1400" dirty="0" smtClean="0">
                          <a:latin typeface="Calibri" pitchFamily="34" charset="0"/>
                          <a:cs typeface="Calibri" pitchFamily="34" charset="0"/>
                        </a:rPr>
                        <a:t>Anytime – effective 24-48</a:t>
                      </a:r>
                      <a:r>
                        <a:rPr lang="en-US" sz="1400" baseline="0" dirty="0" smtClean="0">
                          <a:latin typeface="Calibri" pitchFamily="34" charset="0"/>
                          <a:cs typeface="Calibri" pitchFamily="34" charset="0"/>
                        </a:rPr>
                        <a:t> hours</a:t>
                      </a:r>
                      <a:endParaRPr lang="en-US" sz="1400" dirty="0">
                        <a:latin typeface="Calibri" pitchFamily="34" charset="0"/>
                        <a:cs typeface="Calibri" pitchFamily="34" charset="0"/>
                      </a:endParaRPr>
                    </a:p>
                  </a:txBody>
                  <a:tcPr/>
                </a:tc>
                <a:tc>
                  <a:txBody>
                    <a:bodyPr/>
                    <a:lstStyle/>
                    <a:p>
                      <a:r>
                        <a:rPr lang="en-US" sz="1400" dirty="0" smtClean="0">
                          <a:latin typeface="Calibri" pitchFamily="34" charset="0"/>
                          <a:cs typeface="Calibri" pitchFamily="34" charset="0"/>
                        </a:rPr>
                        <a:t>Anytime – effective first</a:t>
                      </a:r>
                      <a:r>
                        <a:rPr lang="en-US" sz="1400" baseline="0" dirty="0" smtClean="0">
                          <a:latin typeface="Calibri" pitchFamily="34" charset="0"/>
                          <a:cs typeface="Calibri" pitchFamily="34" charset="0"/>
                        </a:rPr>
                        <a:t> day of next month</a:t>
                      </a:r>
                      <a:endParaRPr lang="en-US" sz="1400" dirty="0">
                        <a:latin typeface="Calibri" pitchFamily="34" charset="0"/>
                        <a:cs typeface="Calibri" pitchFamily="34" charset="0"/>
                      </a:endParaRPr>
                    </a:p>
                  </a:txBody>
                  <a:tcPr/>
                </a:tc>
                <a:tc>
                  <a:txBody>
                    <a:bodyPr/>
                    <a:lstStyle/>
                    <a:p>
                      <a:r>
                        <a:rPr lang="en-US" sz="1400" dirty="0" smtClean="0">
                          <a:latin typeface="Calibri" pitchFamily="34" charset="0"/>
                          <a:cs typeface="Calibri" pitchFamily="34" charset="0"/>
                        </a:rPr>
                        <a:t>Only during annual</a:t>
                      </a:r>
                      <a:r>
                        <a:rPr lang="en-US" sz="1400" baseline="0" dirty="0" smtClean="0">
                          <a:latin typeface="Calibri" pitchFamily="34" charset="0"/>
                          <a:cs typeface="Calibri" pitchFamily="34" charset="0"/>
                        </a:rPr>
                        <a:t> open enrollment</a:t>
                      </a:r>
                      <a:endParaRPr lang="en-US" sz="1400" dirty="0">
                        <a:latin typeface="Calibri" pitchFamily="34" charset="0"/>
                        <a:cs typeface="Calibri" pitchFamily="34" charset="0"/>
                      </a:endParaRPr>
                    </a:p>
                  </a:txBody>
                  <a:tcPr/>
                </a:tc>
              </a:tr>
              <a:tr h="1371600">
                <a:tc>
                  <a:txBody>
                    <a:bodyPr/>
                    <a:lstStyle/>
                    <a:p>
                      <a:r>
                        <a:rPr lang="en-US" sz="1400" dirty="0" smtClean="0">
                          <a:latin typeface="Calibri" pitchFamily="34" charset="0"/>
                          <a:cs typeface="Calibri" pitchFamily="34" charset="0"/>
                        </a:rPr>
                        <a:t>Outreach</a:t>
                      </a:r>
                      <a:endParaRPr lang="en-US" sz="1400" dirty="0">
                        <a:latin typeface="Calibri" pitchFamily="34" charset="0"/>
                        <a:cs typeface="Calibri" pitchFamily="34" charset="0"/>
                      </a:endParaRPr>
                    </a:p>
                  </a:txBody>
                  <a:tcPr/>
                </a:tc>
                <a:tc>
                  <a:txBody>
                    <a:bodyPr/>
                    <a:lstStyle/>
                    <a:p>
                      <a:r>
                        <a:rPr lang="en-US" sz="1400" dirty="0" smtClean="0">
                          <a:latin typeface="Calibri" pitchFamily="34" charset="0"/>
                          <a:cs typeface="Calibri" pitchFamily="34" charset="0"/>
                        </a:rPr>
                        <a:t>Partners sending letter to primary care patients.  Specialty practices may</a:t>
                      </a:r>
                      <a:r>
                        <a:rPr lang="en-US" sz="1400" baseline="0" dirty="0" smtClean="0">
                          <a:latin typeface="Calibri" pitchFamily="34" charset="0"/>
                          <a:cs typeface="Calibri" pitchFamily="34" charset="0"/>
                        </a:rPr>
                        <a:t> run lists of scheduled patients and contact them.</a:t>
                      </a:r>
                      <a:endParaRPr lang="en-US" sz="1400" dirty="0">
                        <a:latin typeface="Calibri" pitchFamily="34" charset="0"/>
                        <a:cs typeface="Calibri" pitchFamily="34" charset="0"/>
                      </a:endParaRPr>
                    </a:p>
                  </a:txBody>
                  <a:tcPr/>
                </a:tc>
                <a:tc>
                  <a:txBody>
                    <a:bodyPr/>
                    <a:lstStyle/>
                    <a:p>
                      <a:r>
                        <a:rPr lang="en-US" sz="1400" dirty="0" smtClean="0">
                          <a:latin typeface="Calibri" pitchFamily="34" charset="0"/>
                          <a:cs typeface="Calibri" pitchFamily="34" charset="0"/>
                        </a:rPr>
                        <a:t>State</a:t>
                      </a:r>
                      <a:r>
                        <a:rPr lang="en-US" sz="1400" baseline="0" dirty="0" smtClean="0">
                          <a:latin typeface="Calibri" pitchFamily="34" charset="0"/>
                          <a:cs typeface="Calibri" pitchFamily="34" charset="0"/>
                        </a:rPr>
                        <a:t> mailing.</a:t>
                      </a:r>
                    </a:p>
                  </a:txBody>
                  <a:tcPr/>
                </a:tc>
                <a:tc>
                  <a:txBody>
                    <a:bodyPr/>
                    <a:lstStyle/>
                    <a:p>
                      <a:r>
                        <a:rPr lang="en-US" sz="1400" dirty="0" smtClean="0">
                          <a:latin typeface="Calibri" pitchFamily="34" charset="0"/>
                          <a:cs typeface="Calibri" pitchFamily="34" charset="0"/>
                        </a:rPr>
                        <a:t>State mailing</a:t>
                      </a:r>
                      <a:r>
                        <a:rPr lang="en-US" sz="1400" baseline="0" dirty="0" smtClean="0">
                          <a:latin typeface="Calibri" pitchFamily="34" charset="0"/>
                          <a:cs typeface="Calibri" pitchFamily="34" charset="0"/>
                        </a:rPr>
                        <a:t> and phone calls.</a:t>
                      </a:r>
                    </a:p>
                  </a:txBody>
                  <a:tcPr/>
                </a:tc>
              </a:tr>
              <a:tr h="441380">
                <a:tc>
                  <a:txBody>
                    <a:bodyPr/>
                    <a:lstStyle/>
                    <a:p>
                      <a:r>
                        <a:rPr lang="en-US" sz="1400" dirty="0" smtClean="0">
                          <a:latin typeface="Calibri" pitchFamily="34" charset="0"/>
                          <a:cs typeface="Calibri" pitchFamily="34" charset="0"/>
                        </a:rPr>
                        <a:t>Contracted</a:t>
                      </a:r>
                      <a:r>
                        <a:rPr lang="en-US" sz="1400" baseline="0" dirty="0" smtClean="0">
                          <a:latin typeface="Calibri" pitchFamily="34" charset="0"/>
                          <a:cs typeface="Calibri" pitchFamily="34" charset="0"/>
                        </a:rPr>
                        <a:t> plans</a:t>
                      </a:r>
                      <a:endParaRPr lang="en-US" sz="1400" dirty="0">
                        <a:latin typeface="Calibri" pitchFamily="34" charset="0"/>
                        <a:cs typeface="Calibri" pitchFamily="34" charset="0"/>
                      </a:endParaRPr>
                    </a:p>
                  </a:txBody>
                  <a:tcPr/>
                </a:tc>
                <a:tc>
                  <a:txBody>
                    <a:bodyPr/>
                    <a:lstStyle/>
                    <a:p>
                      <a:r>
                        <a:rPr lang="en-US" sz="1400" dirty="0" smtClean="0">
                          <a:latin typeface="Calibri" pitchFamily="34" charset="0"/>
                          <a:cs typeface="Calibri" pitchFamily="34" charset="0"/>
                        </a:rPr>
                        <a:t>NHP,</a:t>
                      </a:r>
                      <a:r>
                        <a:rPr lang="en-US" sz="1400" baseline="0" dirty="0" smtClean="0">
                          <a:latin typeface="Calibri" pitchFamily="34" charset="0"/>
                          <a:cs typeface="Calibri" pitchFamily="34" charset="0"/>
                        </a:rPr>
                        <a:t> </a:t>
                      </a:r>
                      <a:r>
                        <a:rPr lang="en-US" sz="1400" dirty="0" smtClean="0">
                          <a:latin typeface="Calibri" pitchFamily="34" charset="0"/>
                          <a:cs typeface="Calibri" pitchFamily="34" charset="0"/>
                        </a:rPr>
                        <a:t>PCC Plan</a:t>
                      </a:r>
                      <a:endParaRPr lang="en-US" sz="1400" i="1" dirty="0">
                        <a:latin typeface="Calibri" pitchFamily="34" charset="0"/>
                        <a:cs typeface="Calibri" pitchFamily="34" charset="0"/>
                      </a:endParaRPr>
                    </a:p>
                  </a:txBody>
                  <a:tcPr/>
                </a:tc>
                <a:tc>
                  <a:txBody>
                    <a:bodyPr/>
                    <a:lstStyle/>
                    <a:p>
                      <a:r>
                        <a:rPr lang="en-US" sz="1400" dirty="0" smtClean="0">
                          <a:latin typeface="Calibri" pitchFamily="34" charset="0"/>
                          <a:cs typeface="Calibri" pitchFamily="34" charset="0"/>
                        </a:rPr>
                        <a:t>NHP</a:t>
                      </a:r>
                      <a:endParaRPr lang="en-US" sz="1400" i="1" dirty="0">
                        <a:latin typeface="Calibri" pitchFamily="34" charset="0"/>
                        <a:cs typeface="Calibri" pitchFamily="34" charset="0"/>
                      </a:endParaRPr>
                    </a:p>
                  </a:txBody>
                  <a:tcPr/>
                </a:tc>
                <a:tc>
                  <a:txBody>
                    <a:bodyPr/>
                    <a:lstStyle/>
                    <a:p>
                      <a:r>
                        <a:rPr lang="en-US" sz="1400" dirty="0" smtClean="0">
                          <a:latin typeface="Calibri" pitchFamily="34" charset="0"/>
                          <a:cs typeface="Calibri" pitchFamily="34" charset="0"/>
                        </a:rPr>
                        <a:t>NHP</a:t>
                      </a:r>
                      <a:endParaRPr lang="en-US" sz="1400" dirty="0">
                        <a:latin typeface="Calibri" pitchFamily="34" charset="0"/>
                        <a:cs typeface="Calibri" pitchFamily="34" charset="0"/>
                      </a:endParaRPr>
                    </a:p>
                  </a:txBody>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txBox="1">
            <a:spLocks noGrp="1"/>
          </p:cNvSpPr>
          <p:nvPr/>
        </p:nvSpPr>
        <p:spPr bwMode="auto">
          <a:xfrm>
            <a:off x="6553200" y="6243638"/>
            <a:ext cx="2133600" cy="457200"/>
          </a:xfrm>
          <a:prstGeom prst="rect">
            <a:avLst/>
          </a:prstGeom>
          <a:noFill/>
          <a:ln>
            <a:miter lim="800000"/>
            <a:headEnd/>
            <a:tailEnd/>
          </a:ln>
        </p:spPr>
        <p:txBody>
          <a:bodyPr anchor="b"/>
          <a:lstStyle/>
          <a:p>
            <a:pPr algn="r" fontAlgn="auto">
              <a:spcBef>
                <a:spcPts val="0"/>
              </a:spcBef>
              <a:spcAft>
                <a:spcPts val="0"/>
              </a:spcAft>
              <a:defRPr/>
            </a:pPr>
            <a:endParaRPr lang="en-US" altLang="en-US" sz="1200" dirty="0">
              <a:latin typeface="+mj-lt"/>
            </a:endParaRPr>
          </a:p>
        </p:txBody>
      </p:sp>
      <p:sp>
        <p:nvSpPr>
          <p:cNvPr id="374786" name="Rectangle 2"/>
          <p:cNvSpPr>
            <a:spLocks noGrp="1" noChangeArrowheads="1"/>
          </p:cNvSpPr>
          <p:nvPr>
            <p:ph type="title"/>
          </p:nvPr>
        </p:nvSpPr>
        <p:spPr/>
        <p:txBody>
          <a:bodyPr/>
          <a:lstStyle/>
          <a:p>
            <a:pPr eaLnBrk="1" hangingPunct="1"/>
            <a:r>
              <a:rPr lang="en-US" sz="2800" smtClean="0">
                <a:cs typeface="Calibri" pitchFamily="34" charset="0"/>
              </a:rPr>
              <a:t>Challenges:  Common Scenarios</a:t>
            </a:r>
          </a:p>
        </p:txBody>
      </p:sp>
      <p:sp>
        <p:nvSpPr>
          <p:cNvPr id="374787" name="Rectangle 3"/>
          <p:cNvSpPr>
            <a:spLocks noGrp="1" noChangeArrowheads="1"/>
          </p:cNvSpPr>
          <p:nvPr>
            <p:ph type="body" idx="1"/>
          </p:nvPr>
        </p:nvSpPr>
        <p:spPr>
          <a:xfrm>
            <a:off x="533400" y="838200"/>
            <a:ext cx="8229600" cy="5257800"/>
          </a:xfrm>
        </p:spPr>
        <p:txBody>
          <a:bodyPr/>
          <a:lstStyle/>
          <a:p>
            <a:pPr eaLnBrk="1" hangingPunct="1">
              <a:spcBef>
                <a:spcPct val="0"/>
              </a:spcBef>
            </a:pPr>
            <a:r>
              <a:rPr lang="en-US" sz="1600" u="sng" smtClean="0">
                <a:cs typeface="Calibri" pitchFamily="34" charset="0"/>
              </a:rPr>
              <a:t>What we saw under state health reform</a:t>
            </a:r>
            <a:r>
              <a:rPr lang="en-US" sz="1600" smtClean="0">
                <a:cs typeface="Calibri" pitchFamily="34" charset="0"/>
              </a:rPr>
              <a:t>: Commonwealth Care plan coverage begins at 1</a:t>
            </a:r>
            <a:r>
              <a:rPr lang="en-US" sz="1600" baseline="30000" smtClean="0">
                <a:cs typeface="Calibri" pitchFamily="34" charset="0"/>
              </a:rPr>
              <a:t>st</a:t>
            </a:r>
            <a:r>
              <a:rPr lang="en-US" sz="1600" smtClean="0">
                <a:cs typeface="Calibri" pitchFamily="34" charset="0"/>
              </a:rPr>
              <a:t> of the month, so often patients need to wait and have only HSN in interim</a:t>
            </a:r>
          </a:p>
          <a:p>
            <a:pPr lvl="1" eaLnBrk="1" hangingPunct="1">
              <a:spcBef>
                <a:spcPct val="0"/>
              </a:spcBef>
            </a:pPr>
            <a:r>
              <a:rPr lang="en-US" smtClean="0">
                <a:cs typeface="Calibri" pitchFamily="34" charset="0"/>
              </a:rPr>
              <a:t>Fixed under the ACA? – NO – will still have ConnectorCare plans beginning at first of month</a:t>
            </a:r>
          </a:p>
          <a:p>
            <a:pPr eaLnBrk="1" hangingPunct="1"/>
            <a:r>
              <a:rPr lang="en-US" sz="1600" u="sng" smtClean="0">
                <a:cs typeface="Calibri" pitchFamily="34" charset="0"/>
              </a:rPr>
              <a:t>What we saw under state health reform</a:t>
            </a:r>
            <a:r>
              <a:rPr lang="en-US" sz="1600" smtClean="0">
                <a:cs typeface="Calibri" pitchFamily="34" charset="0"/>
              </a:rPr>
              <a:t>:  If someone on Commonwealth Care gets upgraded to MassHealth because of disability or income change, his Commonwealth Care plan remains active until the 1</a:t>
            </a:r>
            <a:r>
              <a:rPr lang="en-US" sz="1600" baseline="30000" smtClean="0">
                <a:cs typeface="Calibri" pitchFamily="34" charset="0"/>
              </a:rPr>
              <a:t>st</a:t>
            </a:r>
            <a:r>
              <a:rPr lang="en-US" sz="1600" smtClean="0">
                <a:cs typeface="Calibri" pitchFamily="34" charset="0"/>
              </a:rPr>
              <a:t> of the month.</a:t>
            </a:r>
          </a:p>
          <a:p>
            <a:pPr lvl="1" eaLnBrk="1" hangingPunct="1"/>
            <a:r>
              <a:rPr lang="en-US" smtClean="0">
                <a:cs typeface="Calibri" pitchFamily="34" charset="0"/>
              </a:rPr>
              <a:t>Fixed under the ACA? – NO – ConnectorCare plan will remain active until first of month.  </a:t>
            </a:r>
          </a:p>
          <a:p>
            <a:pPr eaLnBrk="1" hangingPunct="1"/>
            <a:r>
              <a:rPr lang="en-US" sz="1600" u="sng" smtClean="0">
                <a:cs typeface="Calibri" pitchFamily="34" charset="0"/>
              </a:rPr>
              <a:t>What we saw under state health reform</a:t>
            </a:r>
            <a:r>
              <a:rPr lang="en-US" sz="1600" smtClean="0">
                <a:cs typeface="Calibri" pitchFamily="34" charset="0"/>
              </a:rPr>
              <a:t>:  If someone on MassHealth Basic or Essential with a managed care plan has had a disability supplement submitted on their behalf for an upgrade to MassHealth Standard, the patient’s MassHealth Standard will go retro to disability application date, but the health plan would never give us a “retro authorization.”</a:t>
            </a:r>
          </a:p>
          <a:p>
            <a:pPr lvl="1" eaLnBrk="1" hangingPunct="1"/>
            <a:r>
              <a:rPr lang="en-US" smtClean="0">
                <a:cs typeface="Calibri" pitchFamily="34" charset="0"/>
              </a:rPr>
              <a:t>Fixed under the ACA? – YES – MassHealth Basic and Essential are being replaced by MassHealth CarePlus, which has post acute benefits.</a:t>
            </a:r>
          </a:p>
          <a:p>
            <a:r>
              <a:rPr lang="en-US" sz="1600" u="sng" smtClean="0"/>
              <a:t>What we saw under state health reform</a:t>
            </a:r>
            <a:r>
              <a:rPr lang="en-US" sz="1600" smtClean="0"/>
              <a:t>:  Patients in beds with their health plans changing mid-stay.</a:t>
            </a:r>
          </a:p>
          <a:p>
            <a:pPr lvl="1"/>
            <a:r>
              <a:rPr lang="en-US" smtClean="0"/>
              <a:t>Fixed under the ACA? – NOT LIKELY – None of the auto-assignment rules are changing.  It is often inexplicable when this happens as it is, and the only way to prevent this from causing uncovered days is to check eligibility every day a public payer patient is in-house.</a:t>
            </a:r>
          </a:p>
          <a:p>
            <a:pPr eaLnBrk="1" hangingPunct="1">
              <a:buFont typeface="Wingdings" pitchFamily="2" charset="2"/>
              <a:buNone/>
            </a:pPr>
            <a:endParaRPr lang="en-US" sz="2400" smtClean="0">
              <a:latin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833" name="Rectangle 2"/>
          <p:cNvSpPr>
            <a:spLocks noGrp="1" noChangeArrowheads="1"/>
          </p:cNvSpPr>
          <p:nvPr>
            <p:ph type="title" idx="4294967295"/>
          </p:nvPr>
        </p:nvSpPr>
        <p:spPr>
          <a:xfrm>
            <a:off x="457200" y="277813"/>
            <a:ext cx="8229600" cy="865187"/>
          </a:xfrm>
        </p:spPr>
        <p:txBody>
          <a:bodyPr/>
          <a:lstStyle/>
          <a:p>
            <a:pPr eaLnBrk="1" hangingPunct="1"/>
            <a:r>
              <a:rPr lang="en-US" smtClean="0"/>
              <a:t>Stay Positive!</a:t>
            </a:r>
            <a:r>
              <a:rPr lang="en-US" sz="2800" smtClean="0"/>
              <a:t/>
            </a:r>
            <a:br>
              <a:rPr lang="en-US" sz="2800" smtClean="0"/>
            </a:br>
            <a:endParaRPr lang="en-US" sz="2800" smtClean="0"/>
          </a:p>
        </p:txBody>
      </p:sp>
      <p:sp>
        <p:nvSpPr>
          <p:cNvPr id="376834" name="Slide Number Placeholder 11"/>
          <p:cNvSpPr>
            <a:spLocks noGrp="1"/>
          </p:cNvSpPr>
          <p:nvPr>
            <p:ph type="sldNum" sz="quarter" idx="10"/>
          </p:nvPr>
        </p:nvSpPr>
        <p:spPr>
          <a:noFill/>
        </p:spPr>
        <p:txBody>
          <a:bodyPr/>
          <a:lstStyle/>
          <a:p>
            <a:pPr fontAlgn="base">
              <a:spcBef>
                <a:spcPct val="0"/>
              </a:spcBef>
              <a:spcAft>
                <a:spcPct val="0"/>
              </a:spcAft>
            </a:pPr>
            <a:fld id="{ECCD6B06-5CE9-4902-B1DD-1A070E96057F}" type="slidenum">
              <a:rPr lang="en-US" smtClean="0"/>
              <a:pPr fontAlgn="base">
                <a:spcBef>
                  <a:spcPct val="0"/>
                </a:spcBef>
                <a:spcAft>
                  <a:spcPct val="0"/>
                </a:spcAft>
              </a:pPr>
              <a:t>24</a:t>
            </a:fld>
            <a:endParaRPr lang="en-US" smtClean="0"/>
          </a:p>
        </p:txBody>
      </p:sp>
      <p:sp>
        <p:nvSpPr>
          <p:cNvPr id="376835" name="TextBox 14"/>
          <p:cNvSpPr txBox="1">
            <a:spLocks noChangeArrowheads="1"/>
          </p:cNvSpPr>
          <p:nvPr/>
        </p:nvSpPr>
        <p:spPr bwMode="auto">
          <a:xfrm>
            <a:off x="609600" y="1219200"/>
            <a:ext cx="8305800" cy="4586288"/>
          </a:xfrm>
          <a:prstGeom prst="rect">
            <a:avLst/>
          </a:prstGeom>
          <a:noFill/>
          <a:ln w="9525">
            <a:noFill/>
            <a:miter lim="800000"/>
            <a:headEnd/>
            <a:tailEnd/>
          </a:ln>
        </p:spPr>
        <p:txBody>
          <a:bodyPr>
            <a:spAutoFit/>
          </a:bodyPr>
          <a:lstStyle/>
          <a:p>
            <a:pPr marL="342900" lvl="1" indent="-342900"/>
            <a:r>
              <a:rPr lang="en-US" sz="2000">
                <a:latin typeface="Calibri" pitchFamily="34" charset="0"/>
                <a:cs typeface="Calibri" pitchFamily="34" charset="0"/>
              </a:rPr>
              <a:t>Despite a challenging transition time this Fall, the ACA changes are good for </a:t>
            </a:r>
          </a:p>
          <a:p>
            <a:pPr marL="342900" lvl="1" indent="-342900"/>
            <a:r>
              <a:rPr lang="en-US" sz="2000">
                <a:latin typeface="Calibri" pitchFamily="34" charset="0"/>
                <a:cs typeface="Calibri" pitchFamily="34" charset="0"/>
              </a:rPr>
              <a:t>staff and for patients:</a:t>
            </a:r>
          </a:p>
          <a:p>
            <a:pPr marL="800100" lvl="2" indent="-342900">
              <a:buFont typeface="Arial" charset="0"/>
              <a:buChar char="•"/>
            </a:pPr>
            <a:r>
              <a:rPr lang="en-US" sz="2000">
                <a:latin typeface="Calibri" pitchFamily="34" charset="0"/>
                <a:cs typeface="Calibri" pitchFamily="34" charset="0"/>
              </a:rPr>
              <a:t>Easier to remember non-contracted plans (Network Health and CeltiCare across the board; BMC except for Island patients on MassHealth or CarePlus)</a:t>
            </a:r>
          </a:p>
          <a:p>
            <a:pPr marL="800100" lvl="2" indent="-342900">
              <a:buFont typeface="Arial" charset="0"/>
              <a:buChar char="•"/>
            </a:pPr>
            <a:r>
              <a:rPr lang="en-US" sz="2000">
                <a:latin typeface="Calibri" pitchFamily="34" charset="0"/>
                <a:cs typeface="Calibri" pitchFamily="34" charset="0"/>
              </a:rPr>
              <a:t>Quicker eligibility determinations</a:t>
            </a:r>
          </a:p>
          <a:p>
            <a:pPr marL="800100" lvl="2" indent="-342900">
              <a:buFont typeface="Arial" charset="0"/>
              <a:buChar char="•"/>
            </a:pPr>
            <a:r>
              <a:rPr lang="en-US" sz="2000">
                <a:latin typeface="Calibri" pitchFamily="34" charset="0"/>
                <a:cs typeface="Calibri" pitchFamily="34" charset="0"/>
              </a:rPr>
              <a:t>Patients formerly on MassHealth Essential and Basic with no post acute benefits will have Commonwealth Care-like benefits now (SNF, rehab, home health)</a:t>
            </a:r>
          </a:p>
          <a:p>
            <a:pPr marL="800100" lvl="2" indent="-342900">
              <a:buFont typeface="Arial" charset="0"/>
              <a:buChar char="•"/>
            </a:pPr>
            <a:r>
              <a:rPr lang="en-US" sz="2000">
                <a:latin typeface="Calibri" pitchFamily="34" charset="0"/>
                <a:cs typeface="Calibri" pitchFamily="34" charset="0"/>
              </a:rPr>
              <a:t>Some groups newly eligible for MassHealth Standard</a:t>
            </a:r>
          </a:p>
          <a:p>
            <a:pPr marL="800100" lvl="2" indent="-342900">
              <a:buFont typeface="Arial" charset="0"/>
              <a:buChar char="•"/>
            </a:pPr>
            <a:r>
              <a:rPr lang="en-US" sz="2000">
                <a:latin typeface="Calibri" pitchFamily="34" charset="0"/>
                <a:cs typeface="Calibri" pitchFamily="34" charset="0"/>
              </a:rPr>
              <a:t>New, less expensive options on the Health Connector for higher income individuals</a:t>
            </a:r>
          </a:p>
          <a:p>
            <a:pPr marL="800100" lvl="2" indent="-342900">
              <a:buFont typeface="Arial" charset="0"/>
              <a:buChar char="•"/>
            </a:pPr>
            <a:endParaRPr lang="en-US" sz="2000">
              <a:latin typeface="Calibri" pitchFamily="34" charset="0"/>
              <a:cs typeface="Calibri" pitchFamily="34" charset="0"/>
            </a:endParaRPr>
          </a:p>
          <a:p>
            <a:pPr marL="800100" lvl="2" indent="-342900">
              <a:buFont typeface="Arial" charset="0"/>
              <a:buAutoNum type="arabicPeriod"/>
            </a:pPr>
            <a:endParaRPr lang="en-US" sz="1600" u="sng">
              <a:latin typeface="Calibri" pitchFamily="34" charset="0"/>
              <a:cs typeface="Calibri" pitchFamily="34" charset="0"/>
            </a:endParaRPr>
          </a:p>
          <a:p>
            <a:pPr marL="342900" lvl="1" indent="-342900"/>
            <a:endParaRPr lang="en-US" sz="1600" u="sng">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7" name="Rectangle 2"/>
          <p:cNvSpPr>
            <a:spLocks noGrp="1" noChangeArrowheads="1"/>
          </p:cNvSpPr>
          <p:nvPr>
            <p:ph type="title" idx="4294967295"/>
          </p:nvPr>
        </p:nvSpPr>
        <p:spPr>
          <a:xfrm>
            <a:off x="533400" y="0"/>
            <a:ext cx="8458200" cy="865188"/>
          </a:xfrm>
        </p:spPr>
        <p:txBody>
          <a:bodyPr/>
          <a:lstStyle/>
          <a:p>
            <a:pPr eaLnBrk="1" hangingPunct="1"/>
            <a:r>
              <a:rPr lang="en-US" sz="2400" smtClean="0"/>
              <a:t>REVIEW:  Current state coverage programs</a:t>
            </a:r>
          </a:p>
        </p:txBody>
      </p:sp>
      <p:sp>
        <p:nvSpPr>
          <p:cNvPr id="336898" name="Slide Number Placeholder 11"/>
          <p:cNvSpPr>
            <a:spLocks noGrp="1"/>
          </p:cNvSpPr>
          <p:nvPr>
            <p:ph type="sldNum" sz="quarter" idx="10"/>
          </p:nvPr>
        </p:nvSpPr>
        <p:spPr>
          <a:noFill/>
        </p:spPr>
        <p:txBody>
          <a:bodyPr/>
          <a:lstStyle/>
          <a:p>
            <a:pPr fontAlgn="base">
              <a:spcBef>
                <a:spcPct val="0"/>
              </a:spcBef>
              <a:spcAft>
                <a:spcPct val="0"/>
              </a:spcAft>
            </a:pPr>
            <a:fld id="{B28CF14D-6300-450D-97D9-835DCC061FA9}" type="slidenum">
              <a:rPr lang="en-US" smtClean="0"/>
              <a:pPr fontAlgn="base">
                <a:spcBef>
                  <a:spcPct val="0"/>
                </a:spcBef>
                <a:spcAft>
                  <a:spcPct val="0"/>
                </a:spcAft>
              </a:pPr>
              <a:t>3</a:t>
            </a:fld>
            <a:endParaRPr lang="en-US" smtClean="0"/>
          </a:p>
        </p:txBody>
      </p:sp>
      <p:graphicFrame>
        <p:nvGraphicFramePr>
          <p:cNvPr id="11" name="Group 58"/>
          <p:cNvGraphicFramePr>
            <a:graphicFrameLocks/>
          </p:cNvGraphicFramePr>
          <p:nvPr/>
        </p:nvGraphicFramePr>
        <p:xfrm>
          <a:off x="914400" y="990600"/>
          <a:ext cx="7924800" cy="4991140"/>
        </p:xfrm>
        <a:graphic>
          <a:graphicData uri="http://schemas.openxmlformats.org/drawingml/2006/table">
            <a:tbl>
              <a:tblPr/>
              <a:tblGrid>
                <a:gridCol w="1864659"/>
                <a:gridCol w="6060141"/>
              </a:tblGrid>
              <a:tr h="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Calibri" pitchFamily="34" charset="0"/>
                          <a:cs typeface="Calibri" pitchFamily="34" charset="0"/>
                        </a:rPr>
                        <a:t>Program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Calibri" pitchFamily="34" charset="0"/>
                          <a:cs typeface="Calibri" pitchFamily="34" charset="0"/>
                        </a:rPr>
                        <a:t>Eligibility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90000"/>
                      </a:schemeClr>
                    </a:solidFill>
                  </a:tcPr>
                </a:tc>
              </a:tr>
              <a:tr h="1321268">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0" i="0" u="none" strike="noStrike" cap="none" normalizeH="0" baseline="0" dirty="0" smtClean="0">
                          <a:ln>
                            <a:noFill/>
                          </a:ln>
                          <a:solidFill>
                            <a:schemeClr val="tx1"/>
                          </a:solidFill>
                          <a:effectLst/>
                          <a:latin typeface="Calibri" pitchFamily="34" charset="0"/>
                          <a:cs typeface="Calibri" pitchFamily="34" charset="0"/>
                        </a:rPr>
                        <a:t>MassHealth (Medicaid)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0" i="0" u="none" strike="noStrike" cap="none" normalizeH="0" baseline="0" dirty="0" smtClean="0">
                          <a:ln>
                            <a:noFill/>
                          </a:ln>
                          <a:solidFill>
                            <a:schemeClr val="tx1"/>
                          </a:solidFill>
                          <a:effectLst/>
                          <a:latin typeface="Calibri" pitchFamily="34" charset="0"/>
                          <a:cs typeface="Calibri" pitchFamily="34" charset="0"/>
                        </a:rPr>
                        <a:t>For low income individuals who must fit into a </a:t>
                      </a:r>
                      <a:r>
                        <a:rPr kumimoji="0" lang="en-US" sz="1600" b="1" i="0" u="none" strike="noStrike" cap="none" normalizeH="0" baseline="0" dirty="0" smtClean="0">
                          <a:ln>
                            <a:noFill/>
                          </a:ln>
                          <a:solidFill>
                            <a:schemeClr val="tx1"/>
                          </a:solidFill>
                          <a:effectLst/>
                          <a:latin typeface="Calibri" pitchFamily="34" charset="0"/>
                          <a:cs typeface="Calibri" pitchFamily="34" charset="0"/>
                        </a:rPr>
                        <a:t>category</a:t>
                      </a:r>
                      <a:r>
                        <a:rPr kumimoji="0" lang="en-US" sz="1600" b="0" i="0" u="none" strike="noStrike" cap="none" normalizeH="0" baseline="0" dirty="0" smtClean="0">
                          <a:ln>
                            <a:noFill/>
                          </a:ln>
                          <a:solidFill>
                            <a:schemeClr val="tx1"/>
                          </a:solidFill>
                          <a:effectLst/>
                          <a:latin typeface="Calibri" pitchFamily="34" charset="0"/>
                          <a:cs typeface="Calibri" pitchFamily="34" charset="0"/>
                        </a:rPr>
                        <a:t> of eligibility (disabled, moms and kids, pregnant, etc.)</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6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0" i="1" u="none" strike="noStrike" cap="none" normalizeH="0" baseline="0" dirty="0" smtClean="0">
                          <a:ln>
                            <a:noFill/>
                          </a:ln>
                          <a:solidFill>
                            <a:schemeClr val="tx1"/>
                          </a:solidFill>
                          <a:effectLst/>
                          <a:latin typeface="Calibri" pitchFamily="34" charset="0"/>
                          <a:cs typeface="Calibri" pitchFamily="34" charset="0"/>
                        </a:rPr>
                        <a:t>Categories include Standard, CommonHealth, Family Assistance, Essential, Basic, Limited, etc.</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600" b="0" i="1" u="none" strike="noStrike" cap="none" normalizeH="0" baseline="0" dirty="0" smtClean="0">
                        <a:ln>
                          <a:noFill/>
                        </a:ln>
                        <a:solidFill>
                          <a:schemeClr val="tx1"/>
                        </a:solidFill>
                        <a:effectLst/>
                        <a:latin typeface="Calibri" pitchFamily="34" charset="0"/>
                        <a:cs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07832">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0" i="0" u="none" strike="noStrike" cap="none" normalizeH="0" baseline="0" dirty="0" smtClean="0">
                          <a:ln>
                            <a:noFill/>
                          </a:ln>
                          <a:solidFill>
                            <a:schemeClr val="tx1"/>
                          </a:solidFill>
                          <a:effectLst/>
                          <a:latin typeface="Calibri" pitchFamily="34" charset="0"/>
                          <a:cs typeface="Calibri" pitchFamily="34" charset="0"/>
                        </a:rPr>
                        <a:t>Commonwealth Care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0" i="0" u="none" strike="noStrike" cap="none" normalizeH="0" baseline="0" dirty="0" smtClean="0">
                          <a:ln>
                            <a:noFill/>
                          </a:ln>
                          <a:solidFill>
                            <a:schemeClr val="tx1"/>
                          </a:solidFill>
                          <a:effectLst/>
                          <a:latin typeface="Calibri" pitchFamily="34" charset="0"/>
                          <a:cs typeface="Calibri" pitchFamily="34" charset="0"/>
                        </a:rPr>
                        <a:t>State subsidized coverage for low income individuals who </a:t>
                      </a:r>
                      <a:r>
                        <a:rPr kumimoji="0" lang="en-US" sz="1600" b="0" i="0" u="sng" strike="noStrike" cap="none" normalizeH="0" baseline="0" dirty="0" smtClean="0">
                          <a:ln>
                            <a:noFill/>
                          </a:ln>
                          <a:solidFill>
                            <a:schemeClr val="tx1"/>
                          </a:solidFill>
                          <a:effectLst/>
                          <a:latin typeface="Calibri" pitchFamily="34" charset="0"/>
                          <a:cs typeface="Calibri" pitchFamily="34" charset="0"/>
                        </a:rPr>
                        <a:t>don’t fit </a:t>
                      </a:r>
                      <a:r>
                        <a:rPr kumimoji="0" lang="en-US" sz="1600" b="0" i="0" u="none" strike="noStrike" cap="none" normalizeH="0" baseline="0" dirty="0" smtClean="0">
                          <a:ln>
                            <a:noFill/>
                          </a:ln>
                          <a:solidFill>
                            <a:schemeClr val="tx1"/>
                          </a:solidFill>
                          <a:effectLst/>
                          <a:latin typeface="Calibri" pitchFamily="34" charset="0"/>
                          <a:cs typeface="Calibri" pitchFamily="34" charset="0"/>
                        </a:rPr>
                        <a:t>into one of the Medicaid eligibility categories, or who are </a:t>
                      </a:r>
                      <a:r>
                        <a:rPr kumimoji="0" lang="en-US" sz="1600" b="0" i="0" u="sng" strike="noStrike" cap="none" normalizeH="0" baseline="0" dirty="0" smtClean="0">
                          <a:ln>
                            <a:noFill/>
                          </a:ln>
                          <a:solidFill>
                            <a:schemeClr val="tx1"/>
                          </a:solidFill>
                          <a:effectLst/>
                          <a:latin typeface="Calibri" pitchFamily="34" charset="0"/>
                          <a:cs typeface="Calibri" pitchFamily="34" charset="0"/>
                        </a:rPr>
                        <a:t>too high income </a:t>
                      </a:r>
                      <a:r>
                        <a:rPr kumimoji="0" lang="en-US" sz="1600" b="0" i="0" u="none" strike="noStrike" cap="none" normalizeH="0" baseline="0" dirty="0" smtClean="0">
                          <a:ln>
                            <a:noFill/>
                          </a:ln>
                          <a:solidFill>
                            <a:schemeClr val="tx1"/>
                          </a:solidFill>
                          <a:effectLst/>
                          <a:latin typeface="Calibri" pitchFamily="34" charset="0"/>
                          <a:cs typeface="Calibri" pitchFamily="34" charset="0"/>
                        </a:rPr>
                        <a:t>for Medicaid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r>
              <a:tr h="780444">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0" i="0" u="none" strike="noStrike" cap="none" normalizeH="0" baseline="0" dirty="0" smtClean="0">
                          <a:ln>
                            <a:noFill/>
                          </a:ln>
                          <a:solidFill>
                            <a:schemeClr val="tx1"/>
                          </a:solidFill>
                          <a:effectLst/>
                          <a:latin typeface="Calibri" pitchFamily="34" charset="0"/>
                          <a:cs typeface="Calibri" pitchFamily="34" charset="0"/>
                        </a:rPr>
                        <a:t>Commonwealth Choice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0" i="0" u="none" strike="noStrike" cap="none" normalizeH="0" baseline="0" dirty="0" smtClean="0">
                          <a:ln>
                            <a:noFill/>
                          </a:ln>
                          <a:solidFill>
                            <a:schemeClr val="tx1"/>
                          </a:solidFill>
                          <a:effectLst/>
                          <a:latin typeface="Calibri" pitchFamily="34" charset="0"/>
                          <a:cs typeface="Calibri" pitchFamily="34" charset="0"/>
                        </a:rPr>
                        <a:t>Private plans anyone can purchase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20000"/>
                        <a:lumOff val="80000"/>
                      </a:schemeClr>
                    </a:solidFill>
                  </a:tcPr>
                </a:tc>
              </a:tr>
              <a:tr h="780444">
                <a:tc>
                  <a:txBody>
                    <a:bodyPr/>
                    <a:lstStyle/>
                    <a:p>
                      <a:r>
                        <a:rPr lang="en-US" sz="1600" dirty="0" smtClean="0">
                          <a:latin typeface="Calibri" pitchFamily="34" charset="0"/>
                          <a:cs typeface="Calibri" pitchFamily="34" charset="0"/>
                        </a:rPr>
                        <a:t>Health</a:t>
                      </a:r>
                      <a:r>
                        <a:rPr lang="en-US" sz="1600" baseline="0" dirty="0" smtClean="0">
                          <a:latin typeface="Calibri" pitchFamily="34" charset="0"/>
                          <a:cs typeface="Calibri" pitchFamily="34" charset="0"/>
                        </a:rPr>
                        <a:t> Safety Net</a:t>
                      </a:r>
                      <a:endParaRPr lang="en-US" sz="1600" dirty="0">
                        <a:latin typeface="Calibri" pitchFamily="34" charset="0"/>
                        <a:cs typeface="Calibri" pitchFamily="34" charset="0"/>
                      </a:endParaRPr>
                    </a:p>
                  </a:txBody>
                  <a:tcP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lang="en-US" sz="1600" dirty="0" smtClean="0">
                          <a:latin typeface="Calibri" pitchFamily="34" charset="0"/>
                          <a:cs typeface="Calibri" pitchFamily="34" charset="0"/>
                        </a:rPr>
                        <a:t>Safety net for </a:t>
                      </a:r>
                    </a:p>
                    <a:p>
                      <a:pPr>
                        <a:buFontTx/>
                        <a:buChar char="-"/>
                      </a:pPr>
                      <a:r>
                        <a:rPr lang="en-US" sz="1600" dirty="0" smtClean="0">
                          <a:latin typeface="Calibri" pitchFamily="34" charset="0"/>
                          <a:cs typeface="Calibri" pitchFamily="34" charset="0"/>
                        </a:rPr>
                        <a:t>citizens up to 400% FPL with</a:t>
                      </a:r>
                      <a:r>
                        <a:rPr lang="en-US" sz="1600" baseline="0" dirty="0" smtClean="0">
                          <a:latin typeface="Calibri" pitchFamily="34" charset="0"/>
                          <a:cs typeface="Calibri" pitchFamily="34" charset="0"/>
                        </a:rPr>
                        <a:t> unaffordable employer coverage</a:t>
                      </a:r>
                    </a:p>
                    <a:p>
                      <a:pPr>
                        <a:buFontTx/>
                        <a:buChar char="-"/>
                      </a:pPr>
                      <a:r>
                        <a:rPr lang="en-US" sz="1600" baseline="0" dirty="0" smtClean="0">
                          <a:latin typeface="Calibri" pitchFamily="34" charset="0"/>
                          <a:cs typeface="Calibri" pitchFamily="34" charset="0"/>
                        </a:rPr>
                        <a:t> citizens who need secondary coverage, coverage in gaps</a:t>
                      </a:r>
                    </a:p>
                    <a:p>
                      <a:pPr>
                        <a:buFontTx/>
                        <a:buChar char="-"/>
                      </a:pPr>
                      <a:r>
                        <a:rPr lang="en-US" sz="1600" baseline="0" dirty="0" smtClean="0">
                          <a:latin typeface="Calibri" pitchFamily="34" charset="0"/>
                          <a:cs typeface="Calibri" pitchFamily="34" charset="0"/>
                        </a:rPr>
                        <a:t>undocumented immigrants up to 400% FPL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5" name="Rectangle 2"/>
          <p:cNvSpPr>
            <a:spLocks noGrp="1" noChangeArrowheads="1"/>
          </p:cNvSpPr>
          <p:nvPr>
            <p:ph type="title" idx="4294967295"/>
          </p:nvPr>
        </p:nvSpPr>
        <p:spPr>
          <a:xfrm>
            <a:off x="533400" y="0"/>
            <a:ext cx="8458200" cy="865188"/>
          </a:xfrm>
        </p:spPr>
        <p:txBody>
          <a:bodyPr/>
          <a:lstStyle/>
          <a:p>
            <a:pPr eaLnBrk="1" hangingPunct="1"/>
            <a:r>
              <a:rPr lang="en-US" sz="2400" smtClean="0"/>
              <a:t>REVIEW:  Current state coverage programs and health plans </a:t>
            </a:r>
          </a:p>
        </p:txBody>
      </p:sp>
      <p:sp>
        <p:nvSpPr>
          <p:cNvPr id="338946" name="Slide Number Placeholder 11"/>
          <p:cNvSpPr>
            <a:spLocks noGrp="1"/>
          </p:cNvSpPr>
          <p:nvPr>
            <p:ph type="sldNum" sz="quarter" idx="10"/>
          </p:nvPr>
        </p:nvSpPr>
        <p:spPr>
          <a:noFill/>
        </p:spPr>
        <p:txBody>
          <a:bodyPr/>
          <a:lstStyle/>
          <a:p>
            <a:pPr fontAlgn="base">
              <a:spcBef>
                <a:spcPct val="0"/>
              </a:spcBef>
              <a:spcAft>
                <a:spcPct val="0"/>
              </a:spcAft>
            </a:pPr>
            <a:fld id="{96FC1052-8DBF-4B94-B04A-43F3FF79EFA6}" type="slidenum">
              <a:rPr lang="en-US" smtClean="0"/>
              <a:pPr fontAlgn="base">
                <a:spcBef>
                  <a:spcPct val="0"/>
                </a:spcBef>
                <a:spcAft>
                  <a:spcPct val="0"/>
                </a:spcAft>
              </a:pPr>
              <a:t>4</a:t>
            </a:fld>
            <a:endParaRPr lang="en-US" smtClean="0"/>
          </a:p>
        </p:txBody>
      </p:sp>
      <p:graphicFrame>
        <p:nvGraphicFramePr>
          <p:cNvPr id="11" name="Group 58"/>
          <p:cNvGraphicFramePr>
            <a:graphicFrameLocks/>
          </p:cNvGraphicFramePr>
          <p:nvPr/>
        </p:nvGraphicFramePr>
        <p:xfrm>
          <a:off x="609600" y="762000"/>
          <a:ext cx="8229600" cy="5894832"/>
        </p:xfrm>
        <a:graphic>
          <a:graphicData uri="http://schemas.openxmlformats.org/drawingml/2006/table">
            <a:tbl>
              <a:tblPr/>
              <a:tblGrid>
                <a:gridCol w="3276600"/>
                <a:gridCol w="4953000"/>
              </a:tblGrid>
              <a:tr h="1524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1" i="0" u="none" strike="noStrike" cap="none" normalizeH="0" baseline="0" dirty="0" smtClean="0">
                          <a:ln>
                            <a:noFill/>
                          </a:ln>
                          <a:solidFill>
                            <a:schemeClr val="tx1"/>
                          </a:solidFill>
                          <a:effectLst/>
                          <a:latin typeface="Calibri" pitchFamily="34" charset="0"/>
                          <a:cs typeface="Calibri" pitchFamily="34" charset="0"/>
                        </a:rPr>
                        <a:t>Program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9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1" i="0" u="none" strike="noStrike" cap="none" normalizeH="0" baseline="0" dirty="0" smtClean="0">
                          <a:ln>
                            <a:noFill/>
                          </a:ln>
                          <a:solidFill>
                            <a:schemeClr val="tx1"/>
                          </a:solidFill>
                          <a:effectLst/>
                          <a:latin typeface="Calibri" pitchFamily="34" charset="0"/>
                          <a:cs typeface="Calibri" pitchFamily="34" charset="0"/>
                        </a:rPr>
                        <a:t>Health Plans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90000"/>
                      </a:schemeClr>
                    </a:solidFill>
                  </a:tcPr>
                </a:tc>
              </a:tr>
              <a:tr h="1321268">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err="1" smtClean="0">
                          <a:ln>
                            <a:noFill/>
                          </a:ln>
                          <a:solidFill>
                            <a:schemeClr val="tx1"/>
                          </a:solidFill>
                          <a:effectLst/>
                          <a:latin typeface="Calibri" pitchFamily="34" charset="0"/>
                          <a:cs typeface="Calibri" pitchFamily="34" charset="0"/>
                        </a:rPr>
                        <a:t>MassHealth</a:t>
                      </a:r>
                      <a:r>
                        <a:rPr kumimoji="0" lang="en-US" sz="1600" b="1" i="0" u="none" strike="noStrike" cap="none" normalizeH="0" baseline="0" dirty="0" smtClean="0">
                          <a:ln>
                            <a:noFill/>
                          </a:ln>
                          <a:solidFill>
                            <a:schemeClr val="tx1"/>
                          </a:solidFill>
                          <a:effectLst/>
                          <a:latin typeface="Calibri" pitchFamily="34" charset="0"/>
                          <a:cs typeface="Calibri" pitchFamily="34" charset="0"/>
                        </a:rPr>
                        <a:t> (Medicaid)</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6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defRPr/>
                      </a:pPr>
                      <a:r>
                        <a:rPr kumimoji="0" lang="en-US" sz="1600" b="0" i="1" u="none" strike="noStrike" cap="none" normalizeH="0" baseline="0" dirty="0" smtClean="0">
                          <a:ln>
                            <a:noFill/>
                          </a:ln>
                          <a:solidFill>
                            <a:schemeClr val="tx1"/>
                          </a:solidFill>
                          <a:effectLst/>
                          <a:latin typeface="Calibri" pitchFamily="34" charset="0"/>
                          <a:cs typeface="Calibri" pitchFamily="34" charset="0"/>
                        </a:rPr>
                        <a:t>Not everyone on </a:t>
                      </a:r>
                      <a:r>
                        <a:rPr kumimoji="0" lang="en-US" sz="1600" b="0" i="1" u="none" strike="noStrike" cap="none" normalizeH="0" baseline="0" dirty="0" err="1" smtClean="0">
                          <a:ln>
                            <a:noFill/>
                          </a:ln>
                          <a:solidFill>
                            <a:schemeClr val="tx1"/>
                          </a:solidFill>
                          <a:effectLst/>
                          <a:latin typeface="Calibri" pitchFamily="34" charset="0"/>
                          <a:cs typeface="Calibri" pitchFamily="34" charset="0"/>
                        </a:rPr>
                        <a:t>MassHealth</a:t>
                      </a:r>
                      <a:r>
                        <a:rPr kumimoji="0" lang="en-US" sz="1600" b="0" i="1" u="none" strike="noStrike" cap="none" normalizeH="0" baseline="0" dirty="0" smtClean="0">
                          <a:ln>
                            <a:noFill/>
                          </a:ln>
                          <a:solidFill>
                            <a:schemeClr val="tx1"/>
                          </a:solidFill>
                          <a:effectLst/>
                          <a:latin typeface="Calibri" pitchFamily="34" charset="0"/>
                          <a:cs typeface="Calibri" pitchFamily="34" charset="0"/>
                        </a:rPr>
                        <a:t> is in a health plan: seniors, nursing home residents, </a:t>
                      </a:r>
                      <a:r>
                        <a:rPr kumimoji="0" lang="en-US" sz="1600" b="0" i="1" u="none" strike="noStrike" cap="none" normalizeH="0" baseline="0" dirty="0" err="1" smtClean="0">
                          <a:ln>
                            <a:noFill/>
                          </a:ln>
                          <a:solidFill>
                            <a:schemeClr val="tx1"/>
                          </a:solidFill>
                          <a:effectLst/>
                          <a:latin typeface="Calibri" pitchFamily="34" charset="0"/>
                          <a:cs typeface="Calibri" pitchFamily="34" charset="0"/>
                        </a:rPr>
                        <a:t>MassHealth</a:t>
                      </a:r>
                      <a:r>
                        <a:rPr kumimoji="0" lang="en-US" sz="1600" b="0" i="1" u="none" strike="noStrike" cap="none" normalizeH="0" baseline="0" dirty="0" smtClean="0">
                          <a:ln>
                            <a:noFill/>
                          </a:ln>
                          <a:solidFill>
                            <a:schemeClr val="tx1"/>
                          </a:solidFill>
                          <a:effectLst/>
                          <a:latin typeface="Calibri" pitchFamily="34" charset="0"/>
                          <a:cs typeface="Calibri" pitchFamily="34" charset="0"/>
                        </a:rPr>
                        <a:t> Limited; </a:t>
                      </a:r>
                      <a:r>
                        <a:rPr kumimoji="0" lang="en-US" sz="1600" b="0" i="1" u="none" strike="noStrike" cap="none" normalizeH="0" baseline="0" dirty="0" err="1" smtClean="0">
                          <a:ln>
                            <a:noFill/>
                          </a:ln>
                          <a:solidFill>
                            <a:schemeClr val="tx1"/>
                          </a:solidFill>
                          <a:effectLst/>
                          <a:latin typeface="Calibri" pitchFamily="34" charset="0"/>
                          <a:cs typeface="Calibri" pitchFamily="34" charset="0"/>
                        </a:rPr>
                        <a:t>MassHealth</a:t>
                      </a:r>
                      <a:r>
                        <a:rPr kumimoji="0" lang="en-US" sz="1600" b="0" i="1" u="none" strike="noStrike" cap="none" normalizeH="0" baseline="0" dirty="0" smtClean="0">
                          <a:ln>
                            <a:noFill/>
                          </a:ln>
                          <a:solidFill>
                            <a:schemeClr val="tx1"/>
                          </a:solidFill>
                          <a:effectLst/>
                          <a:latin typeface="Calibri" pitchFamily="34" charset="0"/>
                          <a:cs typeface="Calibri" pitchFamily="34" charset="0"/>
                        </a:rPr>
                        <a:t> as secondary coverage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15000"/>
                        <a:buFont typeface="Wingdings" pitchFamily="2" charset="2"/>
                        <a:buChar char="ü"/>
                        <a:tabLst/>
                      </a:pPr>
                      <a:r>
                        <a:rPr kumimoji="0" lang="en-US" sz="1400" b="0" i="0" u="none" strike="noStrike" cap="none" normalizeH="0" baseline="0" dirty="0" smtClean="0">
                          <a:ln>
                            <a:noFill/>
                          </a:ln>
                          <a:solidFill>
                            <a:schemeClr val="tx1"/>
                          </a:solidFill>
                          <a:effectLst/>
                          <a:latin typeface="Calibri" pitchFamily="34" charset="0"/>
                          <a:cs typeface="Calibri" pitchFamily="34" charset="0"/>
                        </a:rPr>
                        <a:t>  </a:t>
                      </a:r>
                      <a:r>
                        <a:rPr kumimoji="0" lang="en-US" sz="1400" b="0" i="0" u="none" strike="noStrike" cap="none" normalizeH="0" baseline="0" dirty="0" err="1" smtClean="0">
                          <a:ln>
                            <a:noFill/>
                          </a:ln>
                          <a:solidFill>
                            <a:schemeClr val="tx1"/>
                          </a:solidFill>
                          <a:effectLst/>
                          <a:latin typeface="Calibri" pitchFamily="34" charset="0"/>
                          <a:cs typeface="Calibri" pitchFamily="34" charset="0"/>
                        </a:rPr>
                        <a:t>MassHealth</a:t>
                      </a:r>
                      <a:r>
                        <a:rPr kumimoji="0" lang="en-US" sz="1400" b="0" i="0" u="none" strike="noStrike" cap="none" normalizeH="0" baseline="0" dirty="0" smtClean="0">
                          <a:ln>
                            <a:noFill/>
                          </a:ln>
                          <a:solidFill>
                            <a:schemeClr val="tx1"/>
                          </a:solidFill>
                          <a:effectLst/>
                          <a:latin typeface="Calibri" pitchFamily="34" charset="0"/>
                          <a:cs typeface="Calibri" pitchFamily="34" charset="0"/>
                        </a:rPr>
                        <a:t> PCC Plan </a:t>
                      </a:r>
                    </a:p>
                    <a:p>
                      <a:pPr marL="0" marR="0" lvl="0" indent="0" algn="l" defTabSz="914400" rtl="0" eaLnBrk="1" fontAlgn="base" latinLnBrk="0" hangingPunct="1">
                        <a:lnSpc>
                          <a:spcPct val="100000"/>
                        </a:lnSpc>
                        <a:spcBef>
                          <a:spcPct val="20000"/>
                        </a:spcBef>
                        <a:spcAft>
                          <a:spcPct val="0"/>
                        </a:spcAft>
                        <a:buClrTx/>
                        <a:buSzPct val="115000"/>
                        <a:buFont typeface="Wingdings" pitchFamily="2" charset="2"/>
                        <a:buChar char="ü"/>
                        <a:tabLst/>
                      </a:pPr>
                      <a:r>
                        <a:rPr kumimoji="0" lang="en-US" sz="1400" b="0" i="0" u="none" strike="noStrike" cap="none" normalizeH="0" baseline="0" dirty="0" smtClean="0">
                          <a:ln>
                            <a:noFill/>
                          </a:ln>
                          <a:solidFill>
                            <a:schemeClr val="tx1"/>
                          </a:solidFill>
                          <a:effectLst/>
                          <a:latin typeface="Calibri" pitchFamily="34" charset="0"/>
                          <a:cs typeface="Calibri" pitchFamily="34" charset="0"/>
                        </a:rPr>
                        <a:t> Network Health</a:t>
                      </a:r>
                    </a:p>
                    <a:p>
                      <a:pPr marL="0" marR="0" lvl="0" indent="0" algn="l" defTabSz="914400" rtl="0" eaLnBrk="1" fontAlgn="base" latinLnBrk="0" hangingPunct="1">
                        <a:lnSpc>
                          <a:spcPct val="100000"/>
                        </a:lnSpc>
                        <a:spcBef>
                          <a:spcPct val="20000"/>
                        </a:spcBef>
                        <a:spcAft>
                          <a:spcPct val="0"/>
                        </a:spcAft>
                        <a:buClrTx/>
                        <a:buSzPct val="115000"/>
                        <a:buFont typeface="Wingdings" pitchFamily="2" charset="2"/>
                        <a:buChar char="ü"/>
                        <a:tabLst/>
                      </a:pPr>
                      <a:r>
                        <a:rPr kumimoji="0" lang="en-US" sz="1400" b="0" i="0" u="none" strike="noStrike" cap="none" normalizeH="0" baseline="0" dirty="0" smtClean="0">
                          <a:ln>
                            <a:noFill/>
                          </a:ln>
                          <a:solidFill>
                            <a:schemeClr val="tx1"/>
                          </a:solidFill>
                          <a:effectLst/>
                          <a:latin typeface="Calibri" pitchFamily="34" charset="0"/>
                          <a:cs typeface="Calibri" pitchFamily="34" charset="0"/>
                        </a:rPr>
                        <a:t> NHP</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dirty="0" smtClean="0">
                          <a:ln>
                            <a:noFill/>
                          </a:ln>
                          <a:solidFill>
                            <a:schemeClr val="tx1"/>
                          </a:solidFill>
                          <a:effectLst/>
                          <a:latin typeface="Calibri" pitchFamily="34" charset="0"/>
                          <a:cs typeface="Calibri" pitchFamily="34" charset="0"/>
                        </a:rPr>
                        <a:t>BMC </a:t>
                      </a:r>
                      <a:r>
                        <a:rPr kumimoji="0" lang="en-US" sz="1400" b="0" i="0" u="none" strike="noStrike" cap="none" normalizeH="0" baseline="0" dirty="0" err="1" smtClean="0">
                          <a:ln>
                            <a:noFill/>
                          </a:ln>
                          <a:solidFill>
                            <a:schemeClr val="tx1"/>
                          </a:solidFill>
                          <a:effectLst/>
                          <a:latin typeface="Calibri" pitchFamily="34" charset="0"/>
                          <a:cs typeface="Calibri" pitchFamily="34" charset="0"/>
                        </a:rPr>
                        <a:t>HealthNet</a:t>
                      </a:r>
                      <a:r>
                        <a:rPr kumimoji="0" lang="en-US" sz="1400" b="0" i="0" u="none" strike="noStrike" cap="none" normalizeH="0" baseline="0" dirty="0" smtClean="0">
                          <a:ln>
                            <a:noFill/>
                          </a:ln>
                          <a:solidFill>
                            <a:schemeClr val="tx1"/>
                          </a:solidFill>
                          <a:effectLst/>
                          <a:latin typeface="Calibri" pitchFamily="34" charset="0"/>
                          <a:cs typeface="Calibri" pitchFamily="34" charset="0"/>
                        </a:rPr>
                        <a:t> – </a:t>
                      </a:r>
                      <a:r>
                        <a:rPr kumimoji="0" lang="en-US" sz="1400" b="0" i="1" u="none" strike="noStrike" cap="none" normalizeH="0" baseline="0" dirty="0" smtClean="0">
                          <a:ln>
                            <a:noFill/>
                          </a:ln>
                          <a:solidFill>
                            <a:schemeClr val="tx1"/>
                          </a:solidFill>
                          <a:effectLst/>
                          <a:latin typeface="Calibri" pitchFamily="34" charset="0"/>
                          <a:cs typeface="Calibri" pitchFamily="34" charset="0"/>
                        </a:rPr>
                        <a:t>North Shore only</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dirty="0" smtClean="0">
                          <a:ln>
                            <a:noFill/>
                          </a:ln>
                          <a:solidFill>
                            <a:schemeClr val="tx1"/>
                          </a:solidFill>
                          <a:effectLst/>
                          <a:latin typeface="Calibri" pitchFamily="34" charset="0"/>
                          <a:cs typeface="Calibri" pitchFamily="34" charset="0"/>
                        </a:rPr>
                        <a:t>Fallon</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dirty="0" smtClean="0">
                          <a:ln>
                            <a:noFill/>
                          </a:ln>
                          <a:solidFill>
                            <a:schemeClr val="tx1"/>
                          </a:solidFill>
                          <a:effectLst/>
                          <a:latin typeface="Calibri" pitchFamily="34" charset="0"/>
                          <a:cs typeface="Calibri" pitchFamily="34" charset="0"/>
                        </a:rPr>
                        <a:t>Health New England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07832">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Calibri" pitchFamily="34" charset="0"/>
                          <a:cs typeface="Calibri" pitchFamily="34" charset="0"/>
                        </a:rPr>
                        <a:t>Commonwealth Care</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6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0" i="1" u="none" strike="noStrike" cap="none" normalizeH="0" baseline="0" dirty="0" smtClean="0">
                          <a:ln>
                            <a:noFill/>
                          </a:ln>
                          <a:solidFill>
                            <a:schemeClr val="tx1"/>
                          </a:solidFill>
                          <a:effectLst/>
                          <a:latin typeface="Calibri" pitchFamily="34" charset="0"/>
                          <a:cs typeface="Calibri" pitchFamily="34" charset="0"/>
                        </a:rPr>
                        <a:t>Everyone on Commonwealth Care is in a health plan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15000"/>
                        <a:buFont typeface="Wingdings" pitchFamily="2" charset="2"/>
                        <a:buChar char="ü"/>
                        <a:tabLst/>
                      </a:pPr>
                      <a:r>
                        <a:rPr kumimoji="0" lang="en-US" sz="1400" b="0" i="0" u="none" strike="noStrike" cap="none" normalizeH="0" baseline="0" dirty="0" smtClean="0">
                          <a:ln>
                            <a:noFill/>
                          </a:ln>
                          <a:solidFill>
                            <a:schemeClr val="tx1"/>
                          </a:solidFill>
                          <a:effectLst/>
                          <a:latin typeface="Calibri" pitchFamily="34" charset="0"/>
                          <a:cs typeface="Calibri" pitchFamily="34" charset="0"/>
                        </a:rPr>
                        <a:t> NHP </a:t>
                      </a:r>
                    </a:p>
                    <a:p>
                      <a:pPr marL="0" marR="0" lvl="0" indent="0" algn="l" defTabSz="914400" rtl="0" eaLnBrk="1" fontAlgn="base" latinLnBrk="0" hangingPunct="1">
                        <a:lnSpc>
                          <a:spcPct val="100000"/>
                        </a:lnSpc>
                        <a:spcBef>
                          <a:spcPct val="20000"/>
                        </a:spcBef>
                        <a:spcAft>
                          <a:spcPct val="0"/>
                        </a:spcAft>
                        <a:buClrTx/>
                        <a:buSzPct val="115000"/>
                        <a:buFont typeface="Wingdings" pitchFamily="2" charset="2"/>
                        <a:buChar char="ü"/>
                        <a:tabLst/>
                        <a:defRPr/>
                      </a:pPr>
                      <a:r>
                        <a:rPr kumimoji="0" lang="en-US" sz="1400" b="0" i="0" u="none" strike="noStrike" cap="none" normalizeH="0" baseline="0" dirty="0" err="1" smtClean="0">
                          <a:ln>
                            <a:noFill/>
                          </a:ln>
                          <a:solidFill>
                            <a:schemeClr val="tx1"/>
                          </a:solidFill>
                          <a:effectLst/>
                          <a:latin typeface="Calibri" pitchFamily="34" charset="0"/>
                          <a:cs typeface="Calibri" pitchFamily="34" charset="0"/>
                        </a:rPr>
                        <a:t>CeltiCare</a:t>
                      </a:r>
                      <a:r>
                        <a:rPr kumimoji="0" lang="en-US" sz="1400" b="0" i="0" u="none" strike="noStrike" cap="none" normalizeH="0" baseline="0" dirty="0" smtClean="0">
                          <a:ln>
                            <a:noFill/>
                          </a:ln>
                          <a:solidFill>
                            <a:schemeClr val="tx1"/>
                          </a:solidFill>
                          <a:effectLst/>
                          <a:latin typeface="Calibri" pitchFamily="34" charset="0"/>
                          <a:cs typeface="Calibri" pitchFamily="34" charset="0"/>
                        </a:rPr>
                        <a:t> –</a:t>
                      </a:r>
                      <a:r>
                        <a:rPr kumimoji="0" lang="en-US" sz="1400" b="0" i="1" u="none" strike="noStrike" cap="none" normalizeH="0" baseline="0" dirty="0" smtClean="0">
                          <a:ln>
                            <a:noFill/>
                          </a:ln>
                          <a:solidFill>
                            <a:schemeClr val="tx1"/>
                          </a:solidFill>
                          <a:effectLst/>
                          <a:latin typeface="Calibri" pitchFamily="34" charset="0"/>
                          <a:cs typeface="Calibri" pitchFamily="34" charset="0"/>
                        </a:rPr>
                        <a:t>no primary care at MGH, specialty with auth</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dirty="0" smtClean="0">
                          <a:ln>
                            <a:noFill/>
                          </a:ln>
                          <a:solidFill>
                            <a:schemeClr val="tx1"/>
                          </a:solidFill>
                          <a:effectLst/>
                          <a:latin typeface="Calibri" pitchFamily="34" charset="0"/>
                          <a:cs typeface="Calibri" pitchFamily="34" charset="0"/>
                        </a:rPr>
                        <a:t>Network Health – </a:t>
                      </a:r>
                      <a:r>
                        <a:rPr kumimoji="0" lang="en-US" sz="1400" b="0" i="1" u="none" strike="noStrike" cap="none" normalizeH="0" baseline="0" dirty="0" smtClean="0">
                          <a:ln>
                            <a:noFill/>
                          </a:ln>
                          <a:solidFill>
                            <a:schemeClr val="tx1"/>
                          </a:solidFill>
                          <a:effectLst/>
                          <a:latin typeface="Calibri" pitchFamily="34" charset="0"/>
                          <a:cs typeface="Calibri" pitchFamily="34" charset="0"/>
                        </a:rPr>
                        <a:t>Islands only, have to see at MGH</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dirty="0" smtClean="0">
                          <a:ln>
                            <a:noFill/>
                          </a:ln>
                          <a:solidFill>
                            <a:schemeClr val="tx1"/>
                          </a:solidFill>
                          <a:effectLst/>
                          <a:latin typeface="Calibri" pitchFamily="34" charset="0"/>
                          <a:cs typeface="Calibri" pitchFamily="34" charset="0"/>
                        </a:rPr>
                        <a:t>BMC </a:t>
                      </a:r>
                      <a:r>
                        <a:rPr kumimoji="0" lang="en-US" sz="1400" b="0" i="0" u="none" strike="noStrike" cap="none" normalizeH="0" baseline="0" dirty="0" err="1" smtClean="0">
                          <a:ln>
                            <a:noFill/>
                          </a:ln>
                          <a:solidFill>
                            <a:schemeClr val="tx1"/>
                          </a:solidFill>
                          <a:effectLst/>
                          <a:latin typeface="Calibri" pitchFamily="34" charset="0"/>
                          <a:cs typeface="Calibri" pitchFamily="34" charset="0"/>
                        </a:rPr>
                        <a:t>HealthNet</a:t>
                      </a:r>
                      <a:r>
                        <a:rPr kumimoji="0" lang="en-US" sz="1400" b="0" i="0" u="none" strike="noStrike" cap="none" normalizeH="0" baseline="0" dirty="0" smtClean="0">
                          <a:ln>
                            <a:noFill/>
                          </a:ln>
                          <a:solidFill>
                            <a:schemeClr val="tx1"/>
                          </a:solidFill>
                          <a:effectLst/>
                          <a:latin typeface="Calibri" pitchFamily="34" charset="0"/>
                          <a:cs typeface="Calibri" pitchFamily="34" charset="0"/>
                        </a:rPr>
                        <a:t> – </a:t>
                      </a:r>
                      <a:r>
                        <a:rPr kumimoji="0" lang="en-US" sz="1400" b="0" i="1" u="none" strike="noStrike" cap="none" normalizeH="0" baseline="0" dirty="0" smtClean="0">
                          <a:ln>
                            <a:noFill/>
                          </a:ln>
                          <a:solidFill>
                            <a:schemeClr val="tx1"/>
                          </a:solidFill>
                          <a:effectLst/>
                          <a:latin typeface="Calibri" pitchFamily="34" charset="0"/>
                          <a:cs typeface="Calibri" pitchFamily="34" charset="0"/>
                        </a:rPr>
                        <a:t>North Shore only</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dirty="0" smtClean="0">
                          <a:ln>
                            <a:noFill/>
                          </a:ln>
                          <a:solidFill>
                            <a:schemeClr val="tx1"/>
                          </a:solidFill>
                          <a:effectLst/>
                          <a:latin typeface="Calibri" pitchFamily="34" charset="0"/>
                          <a:cs typeface="Calibri" pitchFamily="34" charset="0"/>
                        </a:rPr>
                        <a:t>Fallon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7501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1" i="0" u="none" strike="noStrike" cap="none" normalizeH="0" baseline="0" dirty="0" smtClean="0">
                          <a:ln>
                            <a:noFill/>
                          </a:ln>
                          <a:solidFill>
                            <a:schemeClr val="tx1"/>
                          </a:solidFill>
                          <a:effectLst/>
                          <a:latin typeface="Calibri" pitchFamily="34" charset="0"/>
                          <a:cs typeface="Calibri" pitchFamily="34" charset="0"/>
                        </a:rPr>
                        <a:t>Commonwealth Choice</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6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600" b="0" i="1" u="none" strike="noStrike" cap="none" normalizeH="0" baseline="0" dirty="0" smtClean="0">
                          <a:ln>
                            <a:noFill/>
                          </a:ln>
                          <a:solidFill>
                            <a:schemeClr val="tx1"/>
                          </a:solidFill>
                          <a:effectLst/>
                          <a:latin typeface="Calibri" pitchFamily="34" charset="0"/>
                          <a:cs typeface="Calibri" pitchFamily="34" charset="0"/>
                        </a:rPr>
                        <a:t>Everyone on Commonwealth Choice is in a health plan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115000"/>
                        <a:buFont typeface="Wingdings" pitchFamily="2" charset="2"/>
                        <a:buChar char="ü"/>
                        <a:tabLst/>
                      </a:pPr>
                      <a:r>
                        <a:rPr kumimoji="0" lang="en-US" sz="1400" b="0" i="0" u="none" strike="noStrike" cap="none" normalizeH="0" baseline="0" dirty="0" smtClean="0">
                          <a:ln>
                            <a:noFill/>
                          </a:ln>
                          <a:solidFill>
                            <a:schemeClr val="tx1"/>
                          </a:solidFill>
                          <a:effectLst/>
                          <a:latin typeface="Calibri" pitchFamily="34" charset="0"/>
                          <a:cs typeface="Calibri" pitchFamily="34" charset="0"/>
                        </a:rPr>
                        <a:t> NHP</a:t>
                      </a:r>
                    </a:p>
                    <a:p>
                      <a:pPr marL="0" marR="0" lvl="0" indent="0" algn="l" defTabSz="914400" rtl="0" eaLnBrk="1" fontAlgn="base" latinLnBrk="0" hangingPunct="1">
                        <a:lnSpc>
                          <a:spcPct val="100000"/>
                        </a:lnSpc>
                        <a:spcBef>
                          <a:spcPct val="20000"/>
                        </a:spcBef>
                        <a:spcAft>
                          <a:spcPct val="0"/>
                        </a:spcAft>
                        <a:buClrTx/>
                        <a:buSzPct val="115000"/>
                        <a:buFont typeface="Wingdings" pitchFamily="2" charset="2"/>
                        <a:buChar char="ü"/>
                        <a:tabLst/>
                      </a:pPr>
                      <a:r>
                        <a:rPr kumimoji="0" lang="en-US" sz="1400" b="0" i="0" u="none" strike="noStrike" cap="none" normalizeH="0" baseline="0" dirty="0" smtClean="0">
                          <a:ln>
                            <a:noFill/>
                          </a:ln>
                          <a:solidFill>
                            <a:schemeClr val="tx1"/>
                          </a:solidFill>
                          <a:effectLst/>
                          <a:latin typeface="Calibri" pitchFamily="34" charset="0"/>
                          <a:cs typeface="Calibri" pitchFamily="34" charset="0"/>
                        </a:rPr>
                        <a:t> Blue Cross</a:t>
                      </a:r>
                    </a:p>
                    <a:p>
                      <a:pPr marL="0" marR="0" lvl="0" indent="0" algn="l" defTabSz="914400" rtl="0" eaLnBrk="1" fontAlgn="base" latinLnBrk="0" hangingPunct="1">
                        <a:lnSpc>
                          <a:spcPct val="100000"/>
                        </a:lnSpc>
                        <a:spcBef>
                          <a:spcPct val="20000"/>
                        </a:spcBef>
                        <a:spcAft>
                          <a:spcPct val="0"/>
                        </a:spcAft>
                        <a:buClrTx/>
                        <a:buSzPct val="115000"/>
                        <a:buFont typeface="Wingdings" pitchFamily="2" charset="2"/>
                        <a:buChar char="ü"/>
                        <a:tabLst/>
                      </a:pPr>
                      <a:r>
                        <a:rPr kumimoji="0" lang="en-US" sz="1400" b="0" i="0" u="none" strike="noStrike" cap="none" normalizeH="0" baseline="0" dirty="0" smtClean="0">
                          <a:ln>
                            <a:noFill/>
                          </a:ln>
                          <a:solidFill>
                            <a:schemeClr val="tx1"/>
                          </a:solidFill>
                          <a:effectLst/>
                          <a:latin typeface="Calibri" pitchFamily="34" charset="0"/>
                          <a:cs typeface="Calibri" pitchFamily="34" charset="0"/>
                        </a:rPr>
                        <a:t> Harvard Pilgrim</a:t>
                      </a:r>
                      <a:endParaRPr kumimoji="0" lang="en-US" sz="1400" b="1"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l" defTabSz="914400" rtl="0" eaLnBrk="1" fontAlgn="base" latinLnBrk="0" hangingPunct="1">
                        <a:lnSpc>
                          <a:spcPct val="100000"/>
                        </a:lnSpc>
                        <a:spcBef>
                          <a:spcPct val="20000"/>
                        </a:spcBef>
                        <a:spcAft>
                          <a:spcPct val="0"/>
                        </a:spcAft>
                        <a:buClrTx/>
                        <a:buSzPct val="115000"/>
                        <a:buFont typeface="Wingdings" pitchFamily="2" charset="2"/>
                        <a:buChar char="ü"/>
                        <a:tabLst/>
                      </a:pPr>
                      <a:r>
                        <a:rPr kumimoji="0" lang="en-US" sz="1400" b="0" i="0" u="none" strike="noStrike" cap="none" normalizeH="0" baseline="0" dirty="0" smtClean="0">
                          <a:ln>
                            <a:noFill/>
                          </a:ln>
                          <a:solidFill>
                            <a:schemeClr val="tx1"/>
                          </a:solidFill>
                          <a:effectLst/>
                          <a:latin typeface="Calibri" pitchFamily="34" charset="0"/>
                          <a:cs typeface="Calibri" pitchFamily="34" charset="0"/>
                        </a:rPr>
                        <a:t>Tufts – </a:t>
                      </a:r>
                      <a:r>
                        <a:rPr kumimoji="0" lang="en-US" sz="1400" b="0" i="1" u="none" strike="noStrike" cap="none" normalizeH="0" baseline="0" dirty="0" smtClean="0">
                          <a:ln>
                            <a:noFill/>
                          </a:ln>
                          <a:solidFill>
                            <a:schemeClr val="tx1"/>
                          </a:solidFill>
                          <a:effectLst/>
                          <a:latin typeface="Calibri" pitchFamily="34" charset="0"/>
                          <a:cs typeface="Calibri" pitchFamily="34" charset="0"/>
                        </a:rPr>
                        <a:t>except Tufts Select</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dirty="0" smtClean="0">
                          <a:ln>
                            <a:noFill/>
                          </a:ln>
                          <a:solidFill>
                            <a:schemeClr val="tx1"/>
                          </a:solidFill>
                          <a:effectLst/>
                          <a:latin typeface="Calibri" pitchFamily="34" charset="0"/>
                          <a:cs typeface="Calibri" pitchFamily="34" charset="0"/>
                        </a:rPr>
                        <a:t>BMC HealthNet</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dirty="0" smtClean="0">
                          <a:ln>
                            <a:noFill/>
                          </a:ln>
                          <a:solidFill>
                            <a:schemeClr val="tx1"/>
                          </a:solidFill>
                          <a:effectLst/>
                          <a:latin typeface="Calibri" pitchFamily="34" charset="0"/>
                          <a:cs typeface="Calibri" pitchFamily="34" charset="0"/>
                        </a:rPr>
                        <a:t>Network Health</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dirty="0" smtClean="0">
                          <a:ln>
                            <a:noFill/>
                          </a:ln>
                          <a:solidFill>
                            <a:schemeClr val="tx1"/>
                          </a:solidFill>
                          <a:effectLst/>
                          <a:latin typeface="Calibri" pitchFamily="34" charset="0"/>
                          <a:cs typeface="Calibri" pitchFamily="34" charset="0"/>
                        </a:rPr>
                        <a:t>Fallon</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dirty="0" err="1" smtClean="0">
                          <a:ln>
                            <a:noFill/>
                          </a:ln>
                          <a:solidFill>
                            <a:schemeClr val="tx1"/>
                          </a:solidFill>
                          <a:effectLst/>
                          <a:latin typeface="Calibri" pitchFamily="34" charset="0"/>
                          <a:cs typeface="Calibri" pitchFamily="34" charset="0"/>
                        </a:rPr>
                        <a:t>CeltiCare</a:t>
                      </a:r>
                      <a:endParaRPr kumimoji="0" lang="en-US" sz="14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dirty="0" smtClean="0">
                          <a:ln>
                            <a:noFill/>
                          </a:ln>
                          <a:solidFill>
                            <a:schemeClr val="tx1"/>
                          </a:solidFill>
                          <a:effectLst/>
                          <a:latin typeface="Calibri" pitchFamily="34" charset="0"/>
                          <a:cs typeface="Calibri" pitchFamily="34" charset="0"/>
                        </a:rPr>
                        <a:t>Tufts</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dirty="0" smtClean="0">
                          <a:ln>
                            <a:noFill/>
                          </a:ln>
                          <a:solidFill>
                            <a:schemeClr val="tx1"/>
                          </a:solidFill>
                          <a:effectLst/>
                          <a:latin typeface="Calibri" pitchFamily="34" charset="0"/>
                          <a:cs typeface="Calibri" pitchFamily="34" charset="0"/>
                        </a:rPr>
                        <a:t>Health New England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3" name="Rectangle 2"/>
          <p:cNvSpPr>
            <a:spLocks noGrp="1" noChangeArrowheads="1"/>
          </p:cNvSpPr>
          <p:nvPr>
            <p:ph type="title" idx="4294967295"/>
          </p:nvPr>
        </p:nvSpPr>
        <p:spPr>
          <a:xfrm>
            <a:off x="457200" y="277813"/>
            <a:ext cx="8229600" cy="636587"/>
          </a:xfrm>
        </p:spPr>
        <p:txBody>
          <a:bodyPr/>
          <a:lstStyle/>
          <a:p>
            <a:pPr eaLnBrk="1" hangingPunct="1"/>
            <a:r>
              <a:rPr lang="en-US" sz="2400" smtClean="0"/>
              <a:t>ACA Changes for January 1, 2014:  Overview </a:t>
            </a:r>
            <a:br>
              <a:rPr lang="en-US" sz="2400" smtClean="0"/>
            </a:br>
            <a:endParaRPr lang="en-US" sz="2400" smtClean="0"/>
          </a:p>
        </p:txBody>
      </p:sp>
      <p:sp>
        <p:nvSpPr>
          <p:cNvPr id="340994" name="Slide Number Placeholder 11"/>
          <p:cNvSpPr>
            <a:spLocks noGrp="1"/>
          </p:cNvSpPr>
          <p:nvPr>
            <p:ph type="sldNum" sz="quarter" idx="10"/>
          </p:nvPr>
        </p:nvSpPr>
        <p:spPr>
          <a:noFill/>
        </p:spPr>
        <p:txBody>
          <a:bodyPr/>
          <a:lstStyle/>
          <a:p>
            <a:pPr fontAlgn="base">
              <a:spcBef>
                <a:spcPct val="0"/>
              </a:spcBef>
              <a:spcAft>
                <a:spcPct val="0"/>
              </a:spcAft>
            </a:pPr>
            <a:fld id="{43DB6411-C046-4951-B699-0EE08E5C75D3}" type="slidenum">
              <a:rPr lang="en-US" smtClean="0"/>
              <a:pPr fontAlgn="base">
                <a:spcBef>
                  <a:spcPct val="0"/>
                </a:spcBef>
                <a:spcAft>
                  <a:spcPct val="0"/>
                </a:spcAft>
              </a:pPr>
              <a:t>5</a:t>
            </a:fld>
            <a:endParaRPr lang="en-US" smtClean="0"/>
          </a:p>
        </p:txBody>
      </p:sp>
      <p:sp>
        <p:nvSpPr>
          <p:cNvPr id="15" name="TextBox 14"/>
          <p:cNvSpPr txBox="1"/>
          <p:nvPr/>
        </p:nvSpPr>
        <p:spPr>
          <a:xfrm>
            <a:off x="457200" y="838200"/>
            <a:ext cx="8534400" cy="6048375"/>
          </a:xfrm>
          <a:prstGeom prst="rect">
            <a:avLst/>
          </a:prstGeom>
          <a:noFill/>
        </p:spPr>
        <p:txBody>
          <a:bodyPr>
            <a:spAutoFit/>
          </a:bodyPr>
          <a:lstStyle/>
          <a:p>
            <a:pPr indent="-274320" fontAlgn="auto">
              <a:spcBef>
                <a:spcPts val="0"/>
              </a:spcBef>
              <a:spcAft>
                <a:spcPts val="600"/>
              </a:spcAft>
              <a:buClr>
                <a:schemeClr val="bg2"/>
              </a:buClr>
              <a:buFont typeface="Wingdings" pitchFamily="2" charset="2"/>
              <a:buChar char="§"/>
              <a:defRPr/>
            </a:pPr>
            <a:r>
              <a:rPr lang="en-US" sz="1600" b="1" dirty="0" err="1">
                <a:latin typeface="Calibri" pitchFamily="34" charset="0"/>
                <a:cs typeface="Calibri" pitchFamily="34" charset="0"/>
              </a:rPr>
              <a:t>MassHealth</a:t>
            </a:r>
            <a:r>
              <a:rPr lang="en-US" sz="1600" b="1" dirty="0">
                <a:latin typeface="Calibri" pitchFamily="34" charset="0"/>
                <a:cs typeface="Calibri" pitchFamily="34" charset="0"/>
              </a:rPr>
              <a:t>:  </a:t>
            </a:r>
            <a:r>
              <a:rPr lang="en-US" sz="1600" dirty="0">
                <a:latin typeface="Calibri" pitchFamily="34" charset="0"/>
                <a:cs typeface="Calibri" pitchFamily="34" charset="0"/>
              </a:rPr>
              <a:t>goes from </a:t>
            </a:r>
            <a:r>
              <a:rPr lang="en-US" sz="1600" i="1" dirty="0">
                <a:latin typeface="Calibri" pitchFamily="34" charset="0"/>
                <a:cs typeface="Calibri" pitchFamily="34" charset="0"/>
              </a:rPr>
              <a:t>income-based/categorical </a:t>
            </a:r>
            <a:r>
              <a:rPr lang="en-US" sz="1600" dirty="0">
                <a:latin typeface="Calibri" pitchFamily="34" charset="0"/>
                <a:cs typeface="Calibri" pitchFamily="34" charset="0"/>
              </a:rPr>
              <a:t>eligibility to </a:t>
            </a:r>
            <a:r>
              <a:rPr lang="en-US" sz="1600" i="1" dirty="0">
                <a:latin typeface="Calibri" pitchFamily="34" charset="0"/>
                <a:cs typeface="Calibri" pitchFamily="34" charset="0"/>
              </a:rPr>
              <a:t>income-based </a:t>
            </a:r>
            <a:r>
              <a:rPr lang="en-US" sz="1600" dirty="0">
                <a:latin typeface="Calibri" pitchFamily="34" charset="0"/>
                <a:cs typeface="Calibri" pitchFamily="34" charset="0"/>
              </a:rPr>
              <a:t>eligibility</a:t>
            </a:r>
          </a:p>
          <a:p>
            <a:pPr lvl="1" indent="-274320" fontAlgn="auto">
              <a:spcBef>
                <a:spcPts val="0"/>
              </a:spcBef>
              <a:spcAft>
                <a:spcPts val="600"/>
              </a:spcAft>
              <a:buClr>
                <a:schemeClr val="bg2"/>
              </a:buClr>
              <a:buFont typeface="Wingdings" pitchFamily="2" charset="2"/>
              <a:buChar char="§"/>
              <a:defRPr/>
            </a:pPr>
            <a:r>
              <a:rPr lang="en-US" sz="1600" dirty="0">
                <a:latin typeface="Calibri" pitchFamily="34" charset="0"/>
                <a:cs typeface="Calibri" pitchFamily="34" charset="0"/>
              </a:rPr>
              <a:t>Keeping  </a:t>
            </a:r>
            <a:r>
              <a:rPr lang="en-US" sz="1600" dirty="0" err="1">
                <a:latin typeface="Calibri" pitchFamily="34" charset="0"/>
                <a:cs typeface="Calibri" pitchFamily="34" charset="0"/>
              </a:rPr>
              <a:t>MassHealth</a:t>
            </a:r>
            <a:r>
              <a:rPr lang="en-US" sz="1600" dirty="0">
                <a:latin typeface="Calibri" pitchFamily="34" charset="0"/>
                <a:cs typeface="Calibri" pitchFamily="34" charset="0"/>
              </a:rPr>
              <a:t> Standard, CommonHealth, Family Assistance, Limited, etc.</a:t>
            </a:r>
          </a:p>
          <a:p>
            <a:pPr lvl="1" indent="-274320" fontAlgn="auto">
              <a:spcBef>
                <a:spcPts val="0"/>
              </a:spcBef>
              <a:spcAft>
                <a:spcPts val="600"/>
              </a:spcAft>
              <a:buClr>
                <a:schemeClr val="bg2"/>
              </a:buClr>
              <a:buFont typeface="Wingdings" pitchFamily="2" charset="2"/>
              <a:buChar char="§"/>
              <a:defRPr/>
            </a:pPr>
            <a:r>
              <a:rPr lang="en-US" sz="1600" dirty="0">
                <a:latin typeface="Calibri" pitchFamily="34" charset="0"/>
                <a:cs typeface="Calibri" pitchFamily="34" charset="0"/>
              </a:rPr>
              <a:t>Eliminating </a:t>
            </a:r>
            <a:r>
              <a:rPr lang="en-US" sz="1600" dirty="0" err="1">
                <a:latin typeface="Calibri" pitchFamily="34" charset="0"/>
                <a:cs typeface="Calibri" pitchFamily="34" charset="0"/>
              </a:rPr>
              <a:t>MassHealth</a:t>
            </a:r>
            <a:r>
              <a:rPr lang="en-US" sz="1600" dirty="0">
                <a:latin typeface="Calibri" pitchFamily="34" charset="0"/>
                <a:cs typeface="Calibri" pitchFamily="34" charset="0"/>
              </a:rPr>
              <a:t> Basic and Essential</a:t>
            </a:r>
          </a:p>
          <a:p>
            <a:pPr lvl="1" indent="-274320" fontAlgn="auto">
              <a:spcBef>
                <a:spcPts val="0"/>
              </a:spcBef>
              <a:spcAft>
                <a:spcPts val="600"/>
              </a:spcAft>
              <a:buClr>
                <a:schemeClr val="bg2"/>
              </a:buClr>
              <a:buFont typeface="Wingdings" pitchFamily="2" charset="2"/>
              <a:buChar char="§"/>
              <a:defRPr/>
            </a:pPr>
            <a:r>
              <a:rPr lang="en-US" sz="1600" dirty="0">
                <a:latin typeface="Calibri" pitchFamily="34" charset="0"/>
                <a:cs typeface="Calibri" pitchFamily="34" charset="0"/>
              </a:rPr>
              <a:t>New category: </a:t>
            </a:r>
            <a:r>
              <a:rPr lang="en-US" sz="1600" dirty="0" err="1">
                <a:latin typeface="Calibri" pitchFamily="34" charset="0"/>
                <a:cs typeface="Calibri" pitchFamily="34" charset="0"/>
              </a:rPr>
              <a:t>MassHealth</a:t>
            </a:r>
            <a:r>
              <a:rPr lang="en-US" sz="1600" dirty="0">
                <a:latin typeface="Calibri" pitchFamily="34" charset="0"/>
                <a:cs typeface="Calibri" pitchFamily="34" charset="0"/>
              </a:rPr>
              <a:t> </a:t>
            </a:r>
            <a:r>
              <a:rPr lang="en-US" sz="1600" dirty="0" err="1">
                <a:latin typeface="Calibri" pitchFamily="34" charset="0"/>
                <a:cs typeface="Calibri" pitchFamily="34" charset="0"/>
              </a:rPr>
              <a:t>CarePlus</a:t>
            </a:r>
            <a:endParaRPr lang="en-US" sz="1600" dirty="0">
              <a:latin typeface="Calibri" pitchFamily="34" charset="0"/>
              <a:cs typeface="Calibri" pitchFamily="34" charset="0"/>
            </a:endParaRPr>
          </a:p>
          <a:p>
            <a:pPr indent="-274320" fontAlgn="auto">
              <a:spcBef>
                <a:spcPts val="0"/>
              </a:spcBef>
              <a:spcAft>
                <a:spcPts val="600"/>
              </a:spcAft>
              <a:buClr>
                <a:schemeClr val="bg2"/>
              </a:buClr>
              <a:buFont typeface="Wingdings" pitchFamily="2" charset="2"/>
              <a:buChar char="§"/>
              <a:defRPr/>
            </a:pPr>
            <a:endParaRPr lang="en-US" sz="1600" dirty="0">
              <a:latin typeface="Calibri" pitchFamily="34" charset="0"/>
              <a:cs typeface="Calibri" pitchFamily="34" charset="0"/>
            </a:endParaRPr>
          </a:p>
          <a:p>
            <a:pPr indent="-274320" fontAlgn="auto">
              <a:spcBef>
                <a:spcPts val="0"/>
              </a:spcBef>
              <a:spcAft>
                <a:spcPts val="600"/>
              </a:spcAft>
              <a:buClr>
                <a:schemeClr val="bg2"/>
              </a:buClr>
              <a:buFont typeface="Wingdings" pitchFamily="2" charset="2"/>
              <a:buChar char="§"/>
              <a:defRPr/>
            </a:pPr>
            <a:r>
              <a:rPr lang="en-US" sz="1600" b="1" dirty="0">
                <a:latin typeface="Calibri" pitchFamily="34" charset="0"/>
                <a:cs typeface="Calibri" pitchFamily="34" charset="0"/>
              </a:rPr>
              <a:t>Commonwealth Care:  </a:t>
            </a:r>
            <a:r>
              <a:rPr lang="en-US" sz="1600" dirty="0">
                <a:latin typeface="Calibri" pitchFamily="34" charset="0"/>
                <a:cs typeface="Calibri" pitchFamily="34" charset="0"/>
              </a:rPr>
              <a:t>eliminated</a:t>
            </a:r>
          </a:p>
          <a:p>
            <a:pPr lvl="1" indent="-274320" fontAlgn="auto">
              <a:spcBef>
                <a:spcPts val="0"/>
              </a:spcBef>
              <a:spcAft>
                <a:spcPts val="600"/>
              </a:spcAft>
              <a:buClr>
                <a:schemeClr val="bg2"/>
              </a:buClr>
              <a:buFont typeface="Wingdings" pitchFamily="2" charset="2"/>
              <a:buChar char="§"/>
              <a:defRPr/>
            </a:pPr>
            <a:r>
              <a:rPr lang="en-US" sz="1600" dirty="0">
                <a:latin typeface="Calibri" pitchFamily="34" charset="0"/>
                <a:cs typeface="Calibri" pitchFamily="34" charset="0"/>
              </a:rPr>
              <a:t>Half of Commonwealth Care members transition to </a:t>
            </a:r>
            <a:r>
              <a:rPr lang="en-US" sz="1600" dirty="0" err="1">
                <a:latin typeface="Calibri" pitchFamily="34" charset="0"/>
                <a:cs typeface="Calibri" pitchFamily="34" charset="0"/>
              </a:rPr>
              <a:t>MassHealth</a:t>
            </a:r>
            <a:r>
              <a:rPr lang="en-US" sz="1600" dirty="0">
                <a:latin typeface="Calibri" pitchFamily="34" charset="0"/>
                <a:cs typeface="Calibri" pitchFamily="34" charset="0"/>
              </a:rPr>
              <a:t> </a:t>
            </a:r>
            <a:r>
              <a:rPr lang="en-US" sz="1600" dirty="0" err="1">
                <a:latin typeface="Calibri" pitchFamily="34" charset="0"/>
                <a:cs typeface="Calibri" pitchFamily="34" charset="0"/>
              </a:rPr>
              <a:t>CarePlus</a:t>
            </a:r>
            <a:endParaRPr lang="en-US" sz="1600" dirty="0">
              <a:latin typeface="Calibri" pitchFamily="34" charset="0"/>
              <a:cs typeface="Calibri" pitchFamily="34" charset="0"/>
            </a:endParaRPr>
          </a:p>
          <a:p>
            <a:pPr lvl="1" indent="-274320" fontAlgn="auto">
              <a:spcBef>
                <a:spcPts val="0"/>
              </a:spcBef>
              <a:spcAft>
                <a:spcPts val="600"/>
              </a:spcAft>
              <a:buClr>
                <a:schemeClr val="bg2"/>
              </a:buClr>
              <a:buFont typeface="Wingdings" pitchFamily="2" charset="2"/>
              <a:buChar char="§"/>
              <a:defRPr/>
            </a:pPr>
            <a:r>
              <a:rPr lang="en-US" sz="1600" dirty="0">
                <a:latin typeface="Calibri" pitchFamily="34" charset="0"/>
                <a:cs typeface="Calibri" pitchFamily="34" charset="0"/>
              </a:rPr>
              <a:t>Half of Commonwealth Care members have to reapply for new product called </a:t>
            </a:r>
            <a:r>
              <a:rPr lang="en-US" sz="1600" dirty="0" err="1">
                <a:latin typeface="Calibri" pitchFamily="34" charset="0"/>
                <a:cs typeface="Calibri" pitchFamily="34" charset="0"/>
              </a:rPr>
              <a:t>ConnectorCare</a:t>
            </a:r>
            <a:r>
              <a:rPr lang="en-US" sz="1600" dirty="0">
                <a:latin typeface="Calibri" pitchFamily="34" charset="0"/>
                <a:cs typeface="Calibri" pitchFamily="34" charset="0"/>
              </a:rPr>
              <a:t> : </a:t>
            </a:r>
            <a:r>
              <a:rPr lang="en-US" sz="1600" b="1" dirty="0">
                <a:solidFill>
                  <a:srgbClr val="FF0000"/>
                </a:solidFill>
                <a:latin typeface="Calibri" pitchFamily="34" charset="0"/>
                <a:cs typeface="Calibri" pitchFamily="34" charset="0"/>
              </a:rPr>
              <a:t>***NEW Commonwealth Care extended for this group through March 31</a:t>
            </a:r>
            <a:r>
              <a:rPr lang="en-US" sz="1600" b="1" baseline="30000" dirty="0">
                <a:solidFill>
                  <a:srgbClr val="FF0000"/>
                </a:solidFill>
                <a:latin typeface="Calibri" pitchFamily="34" charset="0"/>
                <a:cs typeface="Calibri" pitchFamily="34" charset="0"/>
              </a:rPr>
              <a:t>st</a:t>
            </a:r>
            <a:r>
              <a:rPr lang="en-US" sz="1600" b="1" dirty="0">
                <a:solidFill>
                  <a:srgbClr val="FF0000"/>
                </a:solidFill>
                <a:latin typeface="Calibri" pitchFamily="34" charset="0"/>
                <a:cs typeface="Calibri" pitchFamily="34" charset="0"/>
              </a:rPr>
              <a:t>, 2014***</a:t>
            </a:r>
          </a:p>
          <a:p>
            <a:pPr indent="-274320" fontAlgn="auto">
              <a:spcBef>
                <a:spcPts val="0"/>
              </a:spcBef>
              <a:spcAft>
                <a:spcPts val="600"/>
              </a:spcAft>
              <a:buClr>
                <a:schemeClr val="bg2"/>
              </a:buClr>
              <a:buFont typeface="Wingdings" pitchFamily="2" charset="2"/>
              <a:buChar char="§"/>
              <a:defRPr/>
            </a:pPr>
            <a:endParaRPr lang="en-US" sz="1600" b="1" dirty="0">
              <a:latin typeface="Calibri" pitchFamily="34" charset="0"/>
              <a:cs typeface="Calibri" pitchFamily="34" charset="0"/>
            </a:endParaRPr>
          </a:p>
          <a:p>
            <a:pPr indent="-274320" fontAlgn="auto">
              <a:spcBef>
                <a:spcPts val="0"/>
              </a:spcBef>
              <a:spcAft>
                <a:spcPts val="600"/>
              </a:spcAft>
              <a:buClr>
                <a:schemeClr val="bg2"/>
              </a:buClr>
              <a:buFont typeface="Wingdings" pitchFamily="2" charset="2"/>
              <a:buChar char="§"/>
              <a:defRPr/>
            </a:pPr>
            <a:r>
              <a:rPr lang="en-US" sz="1600" b="1" dirty="0">
                <a:latin typeface="Calibri" pitchFamily="34" charset="0"/>
                <a:cs typeface="Calibri" pitchFamily="34" charset="0"/>
              </a:rPr>
              <a:t>Commonwealth Choice:  </a:t>
            </a:r>
            <a:r>
              <a:rPr lang="en-US" sz="1600" dirty="0">
                <a:latin typeface="Calibri" pitchFamily="34" charset="0"/>
                <a:cs typeface="Calibri" pitchFamily="34" charset="0"/>
              </a:rPr>
              <a:t>eliminated</a:t>
            </a:r>
          </a:p>
          <a:p>
            <a:pPr lvl="1" indent="-274320" fontAlgn="auto">
              <a:spcBef>
                <a:spcPts val="0"/>
              </a:spcBef>
              <a:spcAft>
                <a:spcPts val="600"/>
              </a:spcAft>
              <a:buClr>
                <a:schemeClr val="bg2"/>
              </a:buClr>
              <a:buFont typeface="Wingdings" pitchFamily="2" charset="2"/>
              <a:buChar char="§"/>
              <a:defRPr/>
            </a:pPr>
            <a:r>
              <a:rPr lang="en-US" sz="1600" dirty="0">
                <a:latin typeface="Calibri" pitchFamily="34" charset="0"/>
                <a:cs typeface="Calibri" pitchFamily="34" charset="0"/>
              </a:rPr>
              <a:t>All Commonwealth Choice members move into the Exchange</a:t>
            </a:r>
          </a:p>
          <a:p>
            <a:pPr indent="-274320" fontAlgn="auto">
              <a:spcBef>
                <a:spcPts val="0"/>
              </a:spcBef>
              <a:spcAft>
                <a:spcPts val="600"/>
              </a:spcAft>
              <a:buClr>
                <a:schemeClr val="bg2"/>
              </a:buClr>
              <a:buFont typeface="Wingdings" pitchFamily="2" charset="2"/>
              <a:buChar char="§"/>
              <a:defRPr/>
            </a:pPr>
            <a:endParaRPr lang="en-US" sz="1600" dirty="0">
              <a:latin typeface="Calibri" pitchFamily="34" charset="0"/>
              <a:cs typeface="Calibri" pitchFamily="34" charset="0"/>
            </a:endParaRPr>
          </a:p>
          <a:p>
            <a:pPr marL="273050" indent="-273050" fontAlgn="auto">
              <a:spcBef>
                <a:spcPts val="0"/>
              </a:spcBef>
              <a:spcAft>
                <a:spcPts val="600"/>
              </a:spcAft>
              <a:buClr>
                <a:schemeClr val="bg2"/>
              </a:buClr>
              <a:buFont typeface="Arial" pitchFamily="34" charset="0"/>
              <a:buChar char="•"/>
              <a:defRPr/>
            </a:pPr>
            <a:r>
              <a:rPr lang="en-US" sz="1600" b="1" dirty="0">
                <a:latin typeface="Calibri" pitchFamily="34" charset="0"/>
                <a:cs typeface="Calibri" pitchFamily="34" charset="0"/>
              </a:rPr>
              <a:t>The Exchange: </a:t>
            </a:r>
            <a:r>
              <a:rPr lang="en-US" sz="1600" dirty="0">
                <a:latin typeface="Calibri" pitchFamily="34" charset="0"/>
                <a:cs typeface="Calibri" pitchFamily="34" charset="0"/>
              </a:rPr>
              <a:t>3 groups are eligible for Qualified Health Plans on the Connector</a:t>
            </a:r>
          </a:p>
          <a:p>
            <a:pPr lvl="1" indent="-274320" fontAlgn="auto">
              <a:spcBef>
                <a:spcPts val="0"/>
              </a:spcBef>
              <a:spcAft>
                <a:spcPts val="600"/>
              </a:spcAft>
              <a:buClr>
                <a:schemeClr val="bg2"/>
              </a:buClr>
              <a:buFont typeface="Wingdings" pitchFamily="2" charset="2"/>
              <a:buChar char="§"/>
              <a:defRPr/>
            </a:pPr>
            <a:r>
              <a:rPr lang="en-US" sz="1600" dirty="0">
                <a:latin typeface="Calibri" pitchFamily="34" charset="0"/>
                <a:cs typeface="Calibri" pitchFamily="34" charset="0"/>
              </a:rPr>
              <a:t>133% - 300% FPL and all legal immigrants: </a:t>
            </a:r>
            <a:r>
              <a:rPr lang="en-US" sz="1600" dirty="0" err="1">
                <a:latin typeface="Calibri" pitchFamily="34" charset="0"/>
                <a:cs typeface="Calibri" pitchFamily="34" charset="0"/>
              </a:rPr>
              <a:t>ConnectorCare</a:t>
            </a:r>
            <a:r>
              <a:rPr lang="en-US" sz="1600" dirty="0">
                <a:latin typeface="Calibri" pitchFamily="34" charset="0"/>
                <a:cs typeface="Calibri" pitchFamily="34" charset="0"/>
              </a:rPr>
              <a:t> plans with state and federal subsidies</a:t>
            </a:r>
          </a:p>
          <a:p>
            <a:pPr lvl="1" indent="-274320" fontAlgn="auto">
              <a:spcBef>
                <a:spcPts val="0"/>
              </a:spcBef>
              <a:spcAft>
                <a:spcPts val="600"/>
              </a:spcAft>
              <a:buClr>
                <a:schemeClr val="bg2"/>
              </a:buClr>
              <a:buFont typeface="Wingdings" pitchFamily="2" charset="2"/>
              <a:buChar char="§"/>
              <a:defRPr/>
            </a:pPr>
            <a:r>
              <a:rPr lang="en-US" sz="1600" dirty="0">
                <a:latin typeface="Calibri" pitchFamily="34" charset="0"/>
                <a:cs typeface="Calibri" pitchFamily="34" charset="0"/>
              </a:rPr>
              <a:t>300% - 400% FPL:  Qualified health plan with federal subsidy only</a:t>
            </a:r>
          </a:p>
          <a:p>
            <a:pPr lvl="1" indent="-274320" fontAlgn="auto">
              <a:spcBef>
                <a:spcPts val="0"/>
              </a:spcBef>
              <a:spcAft>
                <a:spcPts val="600"/>
              </a:spcAft>
              <a:buClr>
                <a:schemeClr val="bg2"/>
              </a:buClr>
              <a:buFont typeface="Wingdings" pitchFamily="2" charset="2"/>
              <a:buChar char="§"/>
              <a:defRPr/>
            </a:pPr>
            <a:r>
              <a:rPr lang="en-US" sz="1600" dirty="0">
                <a:latin typeface="Calibri" pitchFamily="34" charset="0"/>
                <a:cs typeface="Calibri" pitchFamily="34" charset="0"/>
              </a:rPr>
              <a:t>Above 400% FPL:   Qualified health plan with no subsidies </a:t>
            </a:r>
          </a:p>
          <a:p>
            <a:pPr indent="-274320" fontAlgn="auto">
              <a:spcBef>
                <a:spcPts val="0"/>
              </a:spcBef>
              <a:spcAft>
                <a:spcPts val="600"/>
              </a:spcAft>
              <a:buClr>
                <a:schemeClr val="bg2"/>
              </a:buClr>
              <a:buFont typeface="Wingdings" pitchFamily="2" charset="2"/>
              <a:buChar char="§"/>
              <a:defRPr/>
            </a:pPr>
            <a:endParaRPr lang="en-US" sz="1500" dirty="0">
              <a:latin typeface="Calibri" pitchFamily="34" charset="0"/>
              <a:cs typeface="Calibri" pitchFamily="34" charset="0"/>
            </a:endParaRPr>
          </a:p>
          <a:p>
            <a:pPr indent="-274320" fontAlgn="auto">
              <a:spcBef>
                <a:spcPts val="0"/>
              </a:spcBef>
              <a:spcAft>
                <a:spcPts val="600"/>
              </a:spcAft>
              <a:buClr>
                <a:schemeClr val="bg2"/>
              </a:buClr>
              <a:buFont typeface="Wingdings" pitchFamily="2" charset="2"/>
              <a:buChar char="§"/>
              <a:defRPr/>
            </a:pPr>
            <a:endParaRPr lang="en-US" sz="1500" dirty="0">
              <a:latin typeface="Calibri" pitchFamily="34" charset="0"/>
              <a:cs typeface="Calibri" pitchFamily="34" charset="0"/>
            </a:endParaRPr>
          </a:p>
        </p:txBody>
      </p:sp>
      <p:sp>
        <p:nvSpPr>
          <p:cNvPr id="340996" name="Rectangle 4"/>
          <p:cNvSpPr>
            <a:spLocks noChangeArrowheads="1"/>
          </p:cNvSpPr>
          <p:nvPr/>
        </p:nvSpPr>
        <p:spPr bwMode="auto">
          <a:xfrm>
            <a:off x="6324600" y="6477000"/>
            <a:ext cx="2819400" cy="381000"/>
          </a:xfrm>
          <a:prstGeom prst="rect">
            <a:avLst/>
          </a:prstGeom>
          <a:solidFill>
            <a:schemeClr val="bg1"/>
          </a:solidFill>
          <a:ln w="12700" algn="ctr">
            <a:noFill/>
            <a:round/>
            <a:headEnd type="none" w="sm" len="sm"/>
            <a:tailEnd type="none" w="sm" len="sm"/>
          </a:ln>
        </p:spPr>
        <p:txBody>
          <a:bodyPr/>
          <a:lstStyle/>
          <a:p>
            <a:endParaRPr lang="en-US" sz="2800" b="1"/>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1" name="Rectangle 5"/>
          <p:cNvSpPr>
            <a:spLocks noChangeArrowheads="1"/>
          </p:cNvSpPr>
          <p:nvPr/>
        </p:nvSpPr>
        <p:spPr bwMode="auto">
          <a:xfrm>
            <a:off x="6324600" y="6477000"/>
            <a:ext cx="2819400" cy="381000"/>
          </a:xfrm>
          <a:prstGeom prst="rect">
            <a:avLst/>
          </a:prstGeom>
          <a:solidFill>
            <a:schemeClr val="bg1"/>
          </a:solidFill>
          <a:ln w="12700" algn="ctr">
            <a:noFill/>
            <a:round/>
            <a:headEnd type="none" w="sm" len="sm"/>
            <a:tailEnd type="none" w="sm" len="sm"/>
          </a:ln>
        </p:spPr>
        <p:txBody>
          <a:bodyPr/>
          <a:lstStyle/>
          <a:p>
            <a:endParaRPr lang="en-US" sz="2800" b="1"/>
          </a:p>
        </p:txBody>
      </p:sp>
      <p:sp>
        <p:nvSpPr>
          <p:cNvPr id="343042" name="Slide Number Placeholder 1"/>
          <p:cNvSpPr txBox="1">
            <a:spLocks/>
          </p:cNvSpPr>
          <p:nvPr/>
        </p:nvSpPr>
        <p:spPr bwMode="auto">
          <a:xfrm>
            <a:off x="0" y="6550025"/>
            <a:ext cx="304800" cy="155575"/>
          </a:xfrm>
          <a:prstGeom prst="rect">
            <a:avLst/>
          </a:prstGeom>
          <a:noFill/>
          <a:ln w="9525">
            <a:noFill/>
            <a:miter lim="800000"/>
            <a:headEnd/>
            <a:tailEnd/>
          </a:ln>
        </p:spPr>
        <p:txBody>
          <a:bodyPr wrap="none" lIns="0" tIns="0" rIns="0" bIns="0" anchor="ctr"/>
          <a:lstStyle/>
          <a:p>
            <a:pPr algn="ctr" eaLnBrk="0" hangingPunct="0"/>
            <a:fld id="{FC50514E-5A2E-4596-88B4-911643FABD95}" type="slidenum">
              <a:rPr lang="en-US" sz="1400">
                <a:solidFill>
                  <a:srgbClr val="FFFFFF"/>
                </a:solidFill>
                <a:latin typeface="Calibri" pitchFamily="34" charset="0"/>
                <a:cs typeface="Calibri" pitchFamily="34" charset="0"/>
              </a:rPr>
              <a:pPr algn="ctr" eaLnBrk="0" hangingPunct="0"/>
              <a:t>6</a:t>
            </a:fld>
            <a:endParaRPr lang="en-US" sz="1400">
              <a:solidFill>
                <a:srgbClr val="FFFFFF"/>
              </a:solidFill>
              <a:latin typeface="Calibri" pitchFamily="34" charset="0"/>
              <a:cs typeface="Calibri" pitchFamily="34" charset="0"/>
            </a:endParaRPr>
          </a:p>
        </p:txBody>
      </p:sp>
      <p:graphicFrame>
        <p:nvGraphicFramePr>
          <p:cNvPr id="16" name="Diagram 15"/>
          <p:cNvGraphicFramePr/>
          <p:nvPr/>
        </p:nvGraphicFramePr>
        <p:xfrm>
          <a:off x="457200" y="533400"/>
          <a:ext cx="3810000" cy="6400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7" name="Diagram 16"/>
          <p:cNvGraphicFramePr/>
          <p:nvPr/>
        </p:nvGraphicFramePr>
        <p:xfrm>
          <a:off x="4343400" y="609600"/>
          <a:ext cx="4648200" cy="64008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8" name="Rectangle 17"/>
          <p:cNvSpPr/>
          <p:nvPr/>
        </p:nvSpPr>
        <p:spPr>
          <a:xfrm>
            <a:off x="381000" y="152400"/>
            <a:ext cx="5211763" cy="461963"/>
          </a:xfrm>
          <a:prstGeom prst="rect">
            <a:avLst/>
          </a:prstGeom>
        </p:spPr>
        <p:txBody>
          <a:bodyPr wrap="none">
            <a:spAutoFit/>
          </a:bodyPr>
          <a:lstStyle/>
          <a:p>
            <a:pPr fontAlgn="auto">
              <a:spcBef>
                <a:spcPts val="0"/>
              </a:spcBef>
              <a:spcAft>
                <a:spcPts val="0"/>
              </a:spcAft>
              <a:defRPr/>
            </a:pPr>
            <a:r>
              <a:rPr lang="en-US" sz="2400" b="1" kern="0" dirty="0">
                <a:solidFill>
                  <a:srgbClr val="808080"/>
                </a:solidFill>
                <a:latin typeface="Calibri" pitchFamily="34" charset="0"/>
                <a:ea typeface="+mj-ea"/>
                <a:cs typeface="+mj-cs"/>
              </a:rPr>
              <a:t>Coverage landscape for 2014: products </a:t>
            </a:r>
            <a:endParaRPr lang="en-US" dirty="0">
              <a:latin typeface="+mn-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089" name="Slide Number Placeholder 1"/>
          <p:cNvSpPr>
            <a:spLocks noGrp="1"/>
          </p:cNvSpPr>
          <p:nvPr>
            <p:ph type="sldNum" sz="quarter" idx="10"/>
          </p:nvPr>
        </p:nvSpPr>
        <p:spPr>
          <a:xfrm>
            <a:off x="0" y="6550025"/>
            <a:ext cx="304800" cy="155575"/>
          </a:xfrm>
          <a:noFill/>
        </p:spPr>
        <p:txBody>
          <a:bodyPr/>
          <a:lstStyle/>
          <a:p>
            <a:pPr fontAlgn="base">
              <a:spcBef>
                <a:spcPct val="0"/>
              </a:spcBef>
              <a:spcAft>
                <a:spcPct val="0"/>
              </a:spcAft>
            </a:pPr>
            <a:fld id="{E69CB35C-B515-49F1-8C42-A7B2AEFFB118}" type="slidenum">
              <a:rPr lang="en-US" smtClean="0"/>
              <a:pPr fontAlgn="base">
                <a:spcBef>
                  <a:spcPct val="0"/>
                </a:spcBef>
                <a:spcAft>
                  <a:spcPct val="0"/>
                </a:spcAft>
              </a:pPr>
              <a:t>7</a:t>
            </a:fld>
            <a:endParaRPr lang="en-US" smtClean="0"/>
          </a:p>
        </p:txBody>
      </p:sp>
      <p:sp>
        <p:nvSpPr>
          <p:cNvPr id="18" name="Rectangle 17"/>
          <p:cNvSpPr/>
          <p:nvPr/>
        </p:nvSpPr>
        <p:spPr>
          <a:xfrm>
            <a:off x="381000" y="152400"/>
            <a:ext cx="5654675" cy="461963"/>
          </a:xfrm>
          <a:prstGeom prst="rect">
            <a:avLst/>
          </a:prstGeom>
        </p:spPr>
        <p:txBody>
          <a:bodyPr wrap="none">
            <a:spAutoFit/>
          </a:bodyPr>
          <a:lstStyle/>
          <a:p>
            <a:pPr fontAlgn="auto">
              <a:spcBef>
                <a:spcPts val="0"/>
              </a:spcBef>
              <a:spcAft>
                <a:spcPts val="0"/>
              </a:spcAft>
              <a:defRPr/>
            </a:pPr>
            <a:r>
              <a:rPr lang="en-US" sz="2400" b="1" kern="0" dirty="0">
                <a:solidFill>
                  <a:srgbClr val="808080"/>
                </a:solidFill>
                <a:latin typeface="Calibri" pitchFamily="34" charset="0"/>
                <a:ea typeface="+mj-ea"/>
                <a:cs typeface="+mj-cs"/>
              </a:rPr>
              <a:t>C</a:t>
            </a:r>
            <a:r>
              <a:rPr lang="en-US" sz="2400" b="1" kern="0" dirty="0">
                <a:solidFill>
                  <a:srgbClr val="808080"/>
                </a:solidFill>
                <a:latin typeface="Calibri" pitchFamily="34" charset="0"/>
              </a:rPr>
              <a:t>overage landscape for 2014: health plans </a:t>
            </a:r>
            <a:endParaRPr lang="en-US" sz="2400" dirty="0">
              <a:latin typeface="+mn-lt"/>
            </a:endParaRPr>
          </a:p>
        </p:txBody>
      </p:sp>
      <p:graphicFrame>
        <p:nvGraphicFramePr>
          <p:cNvPr id="14" name="Table 13"/>
          <p:cNvGraphicFramePr>
            <a:graphicFrameLocks noGrp="1"/>
          </p:cNvGraphicFramePr>
          <p:nvPr/>
        </p:nvGraphicFramePr>
        <p:xfrm>
          <a:off x="685800" y="2301875"/>
          <a:ext cx="8229600" cy="3657600"/>
        </p:xfrm>
        <a:graphic>
          <a:graphicData uri="http://schemas.openxmlformats.org/drawingml/2006/table">
            <a:tbl>
              <a:tblPr firstRow="1" bandRow="1">
                <a:tableStyleId>{5C22544A-7EE6-4342-B048-85BDC9FD1C3A}</a:tableStyleId>
              </a:tblPr>
              <a:tblGrid>
                <a:gridCol w="1812022"/>
                <a:gridCol w="1359016"/>
                <a:gridCol w="1661020"/>
                <a:gridCol w="1661020"/>
                <a:gridCol w="1736522"/>
              </a:tblGrid>
              <a:tr h="289560">
                <a:tc>
                  <a:txBody>
                    <a:bodyPr/>
                    <a:lstStyle/>
                    <a:p>
                      <a:endParaRPr lang="en-US" sz="1400" dirty="0">
                        <a:solidFill>
                          <a:schemeClr val="bg2">
                            <a:lumMod val="75000"/>
                          </a:schemeClr>
                        </a:solidFill>
                        <a:latin typeface="Calibri" pitchFamily="34" charset="0"/>
                        <a:cs typeface="Calibri" pitchFamily="34" charset="0"/>
                      </a:endParaRPr>
                    </a:p>
                  </a:txBody>
                  <a:tcPr anchor="ctr">
                    <a:solidFill>
                      <a:srgbClr val="A9CBCE"/>
                    </a:solidFill>
                  </a:tcPr>
                </a:tc>
                <a:tc>
                  <a:txBody>
                    <a:bodyPr/>
                    <a:lstStyle/>
                    <a:p>
                      <a:pPr algn="ctr"/>
                      <a:r>
                        <a:rPr lang="en-US" sz="1400" dirty="0" smtClean="0">
                          <a:solidFill>
                            <a:schemeClr val="tx2"/>
                          </a:solidFill>
                          <a:latin typeface="Calibri" pitchFamily="34" charset="0"/>
                          <a:cs typeface="Calibri" pitchFamily="34" charset="0"/>
                        </a:rPr>
                        <a:t>Plans offered</a:t>
                      </a:r>
                      <a:endParaRPr lang="en-US" sz="1400" dirty="0">
                        <a:solidFill>
                          <a:schemeClr val="tx2"/>
                        </a:solidFill>
                        <a:latin typeface="Calibri" pitchFamily="34" charset="0"/>
                        <a:cs typeface="Calibri" pitchFamily="34" charset="0"/>
                      </a:endParaRPr>
                    </a:p>
                  </a:txBody>
                  <a:tcPr anchor="ctr">
                    <a:solidFill>
                      <a:srgbClr val="A9CBCE"/>
                    </a:solidFill>
                  </a:tcPr>
                </a:tc>
                <a:tc>
                  <a:txBody>
                    <a:bodyPr/>
                    <a:lstStyle/>
                    <a:p>
                      <a:pPr algn="ctr"/>
                      <a:r>
                        <a:rPr lang="en-US" sz="1400" smtClean="0">
                          <a:solidFill>
                            <a:schemeClr val="tx2"/>
                          </a:solidFill>
                          <a:latin typeface="Calibri" pitchFamily="34" charset="0"/>
                          <a:cs typeface="Calibri" pitchFamily="34" charset="0"/>
                        </a:rPr>
                        <a:t>Plans</a:t>
                      </a:r>
                      <a:r>
                        <a:rPr lang="en-US" sz="1400" baseline="0" smtClean="0">
                          <a:solidFill>
                            <a:schemeClr val="tx2"/>
                          </a:solidFill>
                          <a:latin typeface="Calibri" pitchFamily="34" charset="0"/>
                          <a:cs typeface="Calibri" pitchFamily="34" charset="0"/>
                        </a:rPr>
                        <a:t> offered</a:t>
                      </a:r>
                      <a:endParaRPr lang="en-US" sz="1400" dirty="0">
                        <a:solidFill>
                          <a:schemeClr val="tx2"/>
                        </a:solidFill>
                        <a:latin typeface="Calibri" pitchFamily="34" charset="0"/>
                        <a:cs typeface="Calibri" pitchFamily="34" charset="0"/>
                      </a:endParaRPr>
                    </a:p>
                  </a:txBody>
                  <a:tcPr anchor="ctr">
                    <a:solidFill>
                      <a:srgbClr val="A9CBCE"/>
                    </a:solidFill>
                  </a:tcPr>
                </a:tc>
                <a:tc>
                  <a:txBody>
                    <a:bodyPr/>
                    <a:lstStyle/>
                    <a:p>
                      <a:pPr algn="ctr"/>
                      <a:r>
                        <a:rPr lang="en-US" sz="1400" dirty="0" smtClean="0">
                          <a:solidFill>
                            <a:schemeClr val="tx2"/>
                          </a:solidFill>
                          <a:latin typeface="Calibri" pitchFamily="34" charset="0"/>
                          <a:cs typeface="Calibri" pitchFamily="34" charset="0"/>
                        </a:rPr>
                        <a:t>Plans offered</a:t>
                      </a:r>
                      <a:endParaRPr lang="en-US" sz="1400" dirty="0">
                        <a:solidFill>
                          <a:schemeClr val="tx2"/>
                        </a:solidFill>
                        <a:latin typeface="Calibri" pitchFamily="34" charset="0"/>
                        <a:cs typeface="Calibri" pitchFamily="34" charset="0"/>
                      </a:endParaRPr>
                    </a:p>
                  </a:txBody>
                  <a:tcPr anchor="ctr">
                    <a:solidFill>
                      <a:srgbClr val="A9CBCE"/>
                    </a:solidFill>
                  </a:tcPr>
                </a:tc>
                <a:tc>
                  <a:txBody>
                    <a:bodyPr/>
                    <a:lstStyle/>
                    <a:p>
                      <a:pPr algn="ctr"/>
                      <a:r>
                        <a:rPr lang="en-US" sz="1400" dirty="0" smtClean="0">
                          <a:solidFill>
                            <a:schemeClr val="tx2"/>
                          </a:solidFill>
                          <a:latin typeface="Calibri" pitchFamily="34" charset="0"/>
                          <a:cs typeface="Calibri" pitchFamily="34" charset="0"/>
                        </a:rPr>
                        <a:t>Plans offered</a:t>
                      </a:r>
                      <a:endParaRPr lang="en-US" sz="1400" dirty="0">
                        <a:solidFill>
                          <a:schemeClr val="tx2"/>
                        </a:solidFill>
                        <a:latin typeface="Calibri" pitchFamily="34" charset="0"/>
                        <a:cs typeface="Calibri" pitchFamily="34" charset="0"/>
                      </a:endParaRPr>
                    </a:p>
                  </a:txBody>
                  <a:tcPr anchor="ctr">
                    <a:solidFill>
                      <a:srgbClr val="A9CBCE"/>
                    </a:solidFill>
                  </a:tcPr>
                </a:tc>
              </a:tr>
              <a:tr h="262800">
                <a:tc>
                  <a:txBody>
                    <a:bodyPr/>
                    <a:lstStyle/>
                    <a:p>
                      <a:r>
                        <a:rPr lang="en-US" sz="1400" dirty="0" smtClean="0">
                          <a:latin typeface="Calibri" pitchFamily="34" charset="0"/>
                          <a:cs typeface="Calibri" pitchFamily="34" charset="0"/>
                        </a:rPr>
                        <a:t>PCC Plan</a:t>
                      </a:r>
                      <a:endParaRPr lang="en-US" sz="1400" dirty="0">
                        <a:latin typeface="Calibri" pitchFamily="34" charset="0"/>
                        <a:cs typeface="Calibri"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smtClean="0">
                          <a:latin typeface="Calibri" pitchFamily="34" charset="0"/>
                          <a:cs typeface="Calibri" pitchFamily="34" charset="0"/>
                        </a:rPr>
                        <a:t>not available</a:t>
                      </a:r>
                      <a:endParaRPr lang="en-US" sz="1400" b="0" dirty="0" smtClean="0">
                        <a:latin typeface="Calibri" pitchFamily="34" charset="0"/>
                        <a:cs typeface="Calibri"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smtClean="0">
                          <a:latin typeface="Calibri" pitchFamily="34" charset="0"/>
                          <a:cs typeface="Calibri" pitchFamily="34" charset="0"/>
                        </a:rPr>
                        <a:t>not available</a:t>
                      </a:r>
                      <a:endParaRPr lang="en-US" sz="1400" b="0" dirty="0" smtClean="0">
                        <a:latin typeface="Calibri" pitchFamily="34" charset="0"/>
                        <a:cs typeface="Calibri"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latin typeface="Calibri" pitchFamily="34" charset="0"/>
                          <a:cs typeface="Calibri" pitchFamily="34" charset="0"/>
                        </a:rPr>
                        <a:t>not available</a:t>
                      </a:r>
                    </a:p>
                  </a:txBody>
                  <a:tcPr anchor="ctr"/>
                </a:tc>
              </a:tr>
              <a:tr h="262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latin typeface="Calibri" pitchFamily="34" charset="0"/>
                          <a:cs typeface="Calibri" pitchFamily="34" charset="0"/>
                        </a:rPr>
                        <a:t>NHP</a:t>
                      </a:r>
                    </a:p>
                  </a:txBody>
                  <a:tcPr anchor="ctr"/>
                </a:tc>
                <a:tc>
                  <a:txBody>
                    <a:bodyPr/>
                    <a:lstStyle/>
                    <a:p>
                      <a:pPr algn="ctr"/>
                      <a:r>
                        <a:rPr lang="en-US" sz="1400" b="0" dirty="0" smtClean="0">
                          <a:solidFill>
                            <a:srgbClr val="00B050"/>
                          </a:solidFill>
                          <a:latin typeface="Calibri" pitchFamily="34" charset="0"/>
                          <a:cs typeface="Calibri" pitchFamily="34" charset="0"/>
                          <a:sym typeface="Wingdings"/>
                        </a:rPr>
                        <a:t></a:t>
                      </a:r>
                      <a:endParaRPr lang="en-US" sz="1400" b="0" dirty="0">
                        <a:solidFill>
                          <a:srgbClr val="00B050"/>
                        </a:solidFill>
                        <a:latin typeface="Calibri" pitchFamily="34" charset="0"/>
                        <a:cs typeface="Calibri" pitchFamily="34" charset="0"/>
                      </a:endParaRPr>
                    </a:p>
                  </a:txBody>
                  <a:tcPr anchor="ctr"/>
                </a:tc>
                <a:tc>
                  <a:txBody>
                    <a:bodyPr/>
                    <a:lstStyle/>
                    <a:p>
                      <a:pPr algn="ctr"/>
                      <a:r>
                        <a:rPr lang="en-US" sz="1400" b="0" smtClean="0">
                          <a:solidFill>
                            <a:srgbClr val="00B050"/>
                          </a:solidFill>
                          <a:latin typeface="Calibri" pitchFamily="34" charset="0"/>
                          <a:cs typeface="Calibri" pitchFamily="34" charset="0"/>
                          <a:sym typeface="Wingdings"/>
                        </a:rPr>
                        <a:t></a:t>
                      </a:r>
                      <a:endParaRPr lang="en-US" sz="1400" b="0" dirty="0">
                        <a:solidFill>
                          <a:srgbClr val="00B050"/>
                        </a:solidFill>
                        <a:latin typeface="Calibri" pitchFamily="34" charset="0"/>
                        <a:cs typeface="Calibri" pitchFamily="34" charset="0"/>
                      </a:endParaRPr>
                    </a:p>
                  </a:txBody>
                  <a:tcPr anchor="ctr"/>
                </a:tc>
                <a:tc>
                  <a:txBody>
                    <a:bodyPr/>
                    <a:lstStyle/>
                    <a:p>
                      <a:pPr algn="ctr"/>
                      <a:r>
                        <a:rPr lang="en-US" sz="1400" b="0" dirty="0" smtClean="0">
                          <a:solidFill>
                            <a:srgbClr val="00B050"/>
                          </a:solidFill>
                          <a:latin typeface="Calibri" pitchFamily="34" charset="0"/>
                          <a:cs typeface="Calibri" pitchFamily="34" charset="0"/>
                          <a:sym typeface="Wingdings"/>
                        </a:rPr>
                        <a:t></a:t>
                      </a:r>
                      <a:endParaRPr lang="en-US" sz="1400" b="0" dirty="0">
                        <a:solidFill>
                          <a:srgbClr val="00B050"/>
                        </a:solidFill>
                        <a:latin typeface="Calibri" pitchFamily="34" charset="0"/>
                        <a:cs typeface="Calibri" pitchFamily="34" charset="0"/>
                      </a:endParaRPr>
                    </a:p>
                  </a:txBody>
                  <a:tcPr anchor="ctr"/>
                </a:tc>
                <a:tc>
                  <a:txBody>
                    <a:bodyPr/>
                    <a:lstStyle/>
                    <a:p>
                      <a:pPr algn="ctr"/>
                      <a:r>
                        <a:rPr lang="en-US" sz="1400" b="0" dirty="0" smtClean="0">
                          <a:solidFill>
                            <a:srgbClr val="00B050"/>
                          </a:solidFill>
                          <a:latin typeface="Calibri" pitchFamily="34" charset="0"/>
                          <a:cs typeface="Calibri" pitchFamily="34" charset="0"/>
                          <a:sym typeface="Wingdings"/>
                        </a:rPr>
                        <a:t></a:t>
                      </a:r>
                      <a:endParaRPr lang="en-US" sz="1400" b="0" dirty="0">
                        <a:solidFill>
                          <a:srgbClr val="00B050"/>
                        </a:solidFill>
                        <a:latin typeface="Calibri" pitchFamily="34" charset="0"/>
                        <a:cs typeface="Calibri" pitchFamily="34" charset="0"/>
                      </a:endParaRPr>
                    </a:p>
                  </a:txBody>
                  <a:tcPr anchor="ctr"/>
                </a:tc>
              </a:tr>
              <a:tr h="262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latin typeface="Calibri" pitchFamily="34" charset="0"/>
                          <a:cs typeface="Calibri" pitchFamily="34" charset="0"/>
                        </a:rPr>
                        <a:t>Network</a:t>
                      </a:r>
                      <a:r>
                        <a:rPr lang="en-US" sz="1400" b="0" baseline="0" dirty="0" smtClean="0">
                          <a:latin typeface="Calibri" pitchFamily="34" charset="0"/>
                          <a:cs typeface="Calibri" pitchFamily="34" charset="0"/>
                        </a:rPr>
                        <a:t> Health</a:t>
                      </a:r>
                      <a:endParaRPr lang="en-US" sz="1400" b="0" dirty="0" smtClean="0">
                        <a:latin typeface="Calibri" pitchFamily="34" charset="0"/>
                        <a:cs typeface="Calibri" pitchFamily="34" charset="0"/>
                      </a:endParaRPr>
                    </a:p>
                  </a:txBody>
                  <a:tcPr anchor="ct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a:tc>
                <a:tc>
                  <a:txBody>
                    <a:bodyPr/>
                    <a:lstStyle/>
                    <a:p>
                      <a:pPr algn="ctr"/>
                      <a:r>
                        <a:rPr lang="en-US" sz="1400" b="0" dirty="0" smtClean="0">
                          <a:solidFill>
                            <a:srgbClr val="FF0000"/>
                          </a:solidFill>
                          <a:latin typeface="Calibri" pitchFamily="34" charset="0"/>
                          <a:cs typeface="Calibri" pitchFamily="34" charset="0"/>
                        </a:rPr>
                        <a:t>X</a:t>
                      </a:r>
                      <a:endParaRPr lang="en-US" sz="1400" b="0" dirty="0">
                        <a:solidFill>
                          <a:srgbClr val="FF0000"/>
                        </a:solidFill>
                        <a:latin typeface="Calibri" pitchFamily="34" charset="0"/>
                        <a:cs typeface="Calibri" pitchFamily="34" charset="0"/>
                      </a:endParaRPr>
                    </a:p>
                  </a:txBody>
                  <a:tcPr anchor="ctr"/>
                </a:tc>
                <a:tc>
                  <a:txBody>
                    <a:bodyPr/>
                    <a:lstStyle/>
                    <a:p>
                      <a:pPr algn="ctr"/>
                      <a:r>
                        <a:rPr lang="en-US" sz="1400" b="0" dirty="0" smtClean="0">
                          <a:solidFill>
                            <a:srgbClr val="FF0000"/>
                          </a:solidFill>
                          <a:latin typeface="Calibri" pitchFamily="34" charset="0"/>
                          <a:cs typeface="Calibri" pitchFamily="34" charset="0"/>
                        </a:rPr>
                        <a:t>X</a:t>
                      </a:r>
                      <a:endParaRPr lang="en-US" sz="1400" b="0" dirty="0">
                        <a:solidFill>
                          <a:srgbClr val="FF0000"/>
                        </a:solidFill>
                        <a:latin typeface="Calibri" pitchFamily="34" charset="0"/>
                        <a:cs typeface="Calibri" pitchFamily="34" charset="0"/>
                      </a:endParaRPr>
                    </a:p>
                  </a:txBody>
                  <a:tcPr anchor="ctr"/>
                </a:tc>
                <a:tc>
                  <a:txBody>
                    <a:bodyPr/>
                    <a:lstStyle/>
                    <a:p>
                      <a:pPr algn="ctr"/>
                      <a:r>
                        <a:rPr lang="en-US" sz="1400" b="0" dirty="0" smtClean="0">
                          <a:solidFill>
                            <a:srgbClr val="FF0000"/>
                          </a:solidFill>
                          <a:latin typeface="Calibri" pitchFamily="34" charset="0"/>
                          <a:cs typeface="Calibri" pitchFamily="34" charset="0"/>
                        </a:rPr>
                        <a:t>X</a:t>
                      </a:r>
                      <a:endParaRPr lang="en-US" sz="1400" b="0" dirty="0">
                        <a:solidFill>
                          <a:srgbClr val="FF0000"/>
                        </a:solidFill>
                        <a:latin typeface="Calibri" pitchFamily="34" charset="0"/>
                        <a:cs typeface="Calibri" pitchFamily="34" charset="0"/>
                      </a:endParaRPr>
                    </a:p>
                  </a:txBody>
                  <a:tcPr anchor="ctr"/>
                </a:tc>
              </a:tr>
              <a:tr h="262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latin typeface="Calibri" pitchFamily="34" charset="0"/>
                          <a:cs typeface="Calibri" pitchFamily="34" charset="0"/>
                        </a:rPr>
                        <a:t>CeltiCare</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i="1" dirty="0" smtClean="0">
                          <a:latin typeface="Calibri" pitchFamily="34" charset="0"/>
                          <a:cs typeface="Calibri" pitchFamily="34" charset="0"/>
                        </a:rPr>
                        <a:t>not available</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FF0000"/>
                          </a:solidFill>
                          <a:latin typeface="Calibri" pitchFamily="34" charset="0"/>
                          <a:cs typeface="Calibri" pitchFamily="34" charset="0"/>
                        </a:rPr>
                        <a:t>X*</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FF0000"/>
                          </a:solidFill>
                          <a:latin typeface="Calibri" pitchFamily="34" charset="0"/>
                          <a:cs typeface="Calibri" pitchFamily="34" charset="0"/>
                        </a:rPr>
                        <a:t>X*</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FF0000"/>
                          </a:solidFill>
                          <a:latin typeface="Calibri" pitchFamily="34" charset="0"/>
                          <a:cs typeface="Calibri" pitchFamily="34" charset="0"/>
                        </a:rPr>
                        <a:t>X*</a:t>
                      </a:r>
                    </a:p>
                  </a:txBody>
                  <a:tcPr anchor="ctr"/>
                </a:tc>
              </a:tr>
              <a:tr h="262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latin typeface="Calibri" pitchFamily="34" charset="0"/>
                          <a:cs typeface="Calibri" pitchFamily="34" charset="0"/>
                        </a:rPr>
                        <a:t>BMC HealthNet</a:t>
                      </a:r>
                    </a:p>
                  </a:txBody>
                  <a:tcPr anchor="ctr"/>
                </a:tc>
                <a:tc>
                  <a:txBody>
                    <a:bodyPr/>
                    <a:lstStyle/>
                    <a:p>
                      <a:pPr algn="ctr"/>
                      <a:r>
                        <a:rPr lang="en-US" sz="1400" b="0" dirty="0" smtClean="0">
                          <a:solidFill>
                            <a:srgbClr val="FF0000"/>
                          </a:solidFill>
                          <a:latin typeface="Calibri" pitchFamily="34" charset="0"/>
                          <a:cs typeface="Calibri" pitchFamily="34" charset="0"/>
                        </a:rPr>
                        <a:t>X**</a:t>
                      </a:r>
                      <a:endParaRPr lang="en-US" sz="1400" b="0" dirty="0">
                        <a:solidFill>
                          <a:srgbClr val="FF0000"/>
                        </a:solidFill>
                        <a:latin typeface="Calibri" pitchFamily="34" charset="0"/>
                        <a:cs typeface="Calibri" pitchFamily="34" charset="0"/>
                      </a:endParaRPr>
                    </a:p>
                  </a:txBody>
                  <a:tcPr anchor="ctr"/>
                </a:tc>
                <a:tc>
                  <a:txBody>
                    <a:bodyPr/>
                    <a:lstStyle/>
                    <a:p>
                      <a:pPr algn="ctr"/>
                      <a:r>
                        <a:rPr lang="en-US" sz="1400" b="0" dirty="0" smtClean="0">
                          <a:solidFill>
                            <a:srgbClr val="FF0000"/>
                          </a:solidFill>
                          <a:latin typeface="Calibri" pitchFamily="34" charset="0"/>
                          <a:cs typeface="Calibri" pitchFamily="34" charset="0"/>
                        </a:rPr>
                        <a:t>X**</a:t>
                      </a:r>
                      <a:endParaRPr lang="en-US" sz="1400" b="0" dirty="0">
                        <a:solidFill>
                          <a:srgbClr val="FF0000"/>
                        </a:solidFill>
                        <a:latin typeface="Calibri" pitchFamily="34" charset="0"/>
                        <a:cs typeface="Calibri" pitchFamily="34" charset="0"/>
                      </a:endParaRPr>
                    </a:p>
                  </a:txBody>
                  <a:tcPr anchor="ctr"/>
                </a:tc>
                <a:tc>
                  <a:txBody>
                    <a:bodyPr/>
                    <a:lstStyle/>
                    <a:p>
                      <a:pPr algn="ctr"/>
                      <a:r>
                        <a:rPr lang="en-US" sz="1400" b="0" dirty="0" smtClean="0">
                          <a:solidFill>
                            <a:srgbClr val="FF0000"/>
                          </a:solidFill>
                          <a:latin typeface="Calibri" pitchFamily="34" charset="0"/>
                          <a:cs typeface="Calibri" pitchFamily="34" charset="0"/>
                        </a:rPr>
                        <a:t>X**</a:t>
                      </a:r>
                      <a:endParaRPr lang="en-US" sz="1400" b="0" dirty="0">
                        <a:solidFill>
                          <a:srgbClr val="FF0000"/>
                        </a:solidFill>
                        <a:latin typeface="Calibri" pitchFamily="34" charset="0"/>
                        <a:cs typeface="Calibri" pitchFamily="34" charset="0"/>
                      </a:endParaRPr>
                    </a:p>
                  </a:txBody>
                  <a:tcPr anchor="ctr"/>
                </a:tc>
                <a:tc>
                  <a:txBody>
                    <a:bodyPr/>
                    <a:lstStyle/>
                    <a:p>
                      <a:pPr algn="ctr"/>
                      <a:r>
                        <a:rPr lang="en-US" sz="1400" b="0" dirty="0" smtClean="0">
                          <a:solidFill>
                            <a:srgbClr val="FF0000"/>
                          </a:solidFill>
                          <a:latin typeface="Calibri" pitchFamily="34" charset="0"/>
                          <a:cs typeface="Calibri" pitchFamily="34" charset="0"/>
                        </a:rPr>
                        <a:t>X**</a:t>
                      </a:r>
                      <a:endParaRPr lang="en-US" sz="1400" b="0" dirty="0">
                        <a:solidFill>
                          <a:srgbClr val="FF0000"/>
                        </a:solidFill>
                        <a:latin typeface="Calibri" pitchFamily="34" charset="0"/>
                        <a:cs typeface="Calibri" pitchFamily="34" charset="0"/>
                      </a:endParaRPr>
                    </a:p>
                  </a:txBody>
                  <a:tcPr anchor="ctr"/>
                </a:tc>
              </a:tr>
              <a:tr h="262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latin typeface="Calibri" pitchFamily="34" charset="0"/>
                          <a:cs typeface="Calibri" pitchFamily="34" charset="0"/>
                        </a:rPr>
                        <a:t>Fallon</a:t>
                      </a:r>
                    </a:p>
                  </a:txBody>
                  <a:tcPr anchor="ctr"/>
                </a:tc>
                <a:tc>
                  <a:txBody>
                    <a:bodyPr/>
                    <a:lstStyle/>
                    <a:p>
                      <a:pPr algn="ctr"/>
                      <a:r>
                        <a:rPr lang="en-US" sz="1400" b="0" dirty="0" smtClean="0">
                          <a:solidFill>
                            <a:srgbClr val="FF0000"/>
                          </a:solidFill>
                          <a:latin typeface="Calibri" pitchFamily="34" charset="0"/>
                          <a:cs typeface="Calibri" pitchFamily="34" charset="0"/>
                        </a:rPr>
                        <a:t>X</a:t>
                      </a:r>
                      <a:endParaRPr lang="en-US" sz="1400" b="0" dirty="0">
                        <a:solidFill>
                          <a:srgbClr val="FF0000"/>
                        </a:solidFill>
                        <a:latin typeface="Calibri" pitchFamily="34" charset="0"/>
                        <a:cs typeface="Calibri" pitchFamily="34" charset="0"/>
                      </a:endParaRPr>
                    </a:p>
                  </a:txBody>
                  <a:tcPr anchor="ctr"/>
                </a:tc>
                <a:tc>
                  <a:txBody>
                    <a:bodyPr/>
                    <a:lstStyle/>
                    <a:p>
                      <a:pPr algn="ctr"/>
                      <a:r>
                        <a:rPr lang="en-US" sz="1400" b="0" dirty="0" smtClean="0">
                          <a:solidFill>
                            <a:srgbClr val="FF0000"/>
                          </a:solidFill>
                          <a:latin typeface="Calibri" pitchFamily="34" charset="0"/>
                          <a:cs typeface="Calibri" pitchFamily="34" charset="0"/>
                        </a:rPr>
                        <a:t>X</a:t>
                      </a:r>
                      <a:endParaRPr lang="en-US" sz="1400" b="0" dirty="0">
                        <a:solidFill>
                          <a:srgbClr val="FF0000"/>
                        </a:solidFill>
                        <a:latin typeface="Calibri" pitchFamily="34" charset="0"/>
                        <a:cs typeface="Calibri" pitchFamily="34" charset="0"/>
                      </a:endParaRPr>
                    </a:p>
                  </a:txBody>
                  <a:tcPr anchor="ctr"/>
                </a:tc>
                <a:tc>
                  <a:txBody>
                    <a:bodyPr/>
                    <a:lstStyle/>
                    <a:p>
                      <a:pPr algn="ctr"/>
                      <a:r>
                        <a:rPr lang="en-US" sz="1400" b="0" dirty="0" smtClean="0">
                          <a:solidFill>
                            <a:srgbClr val="FF0000"/>
                          </a:solidFill>
                          <a:latin typeface="Calibri" pitchFamily="34" charset="0"/>
                          <a:cs typeface="Calibri" pitchFamily="34" charset="0"/>
                        </a:rPr>
                        <a:t>X</a:t>
                      </a:r>
                      <a:endParaRPr lang="en-US" sz="1400" b="0" dirty="0">
                        <a:solidFill>
                          <a:srgbClr val="FF0000"/>
                        </a:solidFill>
                        <a:latin typeface="Calibri" pitchFamily="34" charset="0"/>
                        <a:cs typeface="Calibri" pitchFamily="34" charset="0"/>
                      </a:endParaRPr>
                    </a:p>
                  </a:txBody>
                  <a:tcPr anchor="ctr"/>
                </a:tc>
                <a:tc>
                  <a:txBody>
                    <a:bodyPr/>
                    <a:lstStyle/>
                    <a:p>
                      <a:pPr algn="ctr"/>
                      <a:r>
                        <a:rPr lang="en-US" sz="1400" b="0" dirty="0" smtClean="0">
                          <a:solidFill>
                            <a:srgbClr val="FF0000"/>
                          </a:solidFill>
                          <a:latin typeface="Calibri" pitchFamily="34" charset="0"/>
                          <a:cs typeface="Calibri" pitchFamily="34" charset="0"/>
                        </a:rPr>
                        <a:t>X</a:t>
                      </a:r>
                      <a:endParaRPr lang="en-US" sz="1400" b="0" dirty="0">
                        <a:solidFill>
                          <a:srgbClr val="FF0000"/>
                        </a:solidFill>
                        <a:latin typeface="Calibri" pitchFamily="34" charset="0"/>
                        <a:cs typeface="Calibri" pitchFamily="34" charset="0"/>
                      </a:endParaRPr>
                    </a:p>
                  </a:txBody>
                  <a:tcPr anchor="ctr"/>
                </a:tc>
              </a:tr>
              <a:tr h="262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latin typeface="Calibri" pitchFamily="34" charset="0"/>
                          <a:cs typeface="Calibri" pitchFamily="34" charset="0"/>
                        </a:rPr>
                        <a:t>Health</a:t>
                      </a:r>
                      <a:r>
                        <a:rPr lang="en-US" sz="1400" b="0" baseline="0" dirty="0" smtClean="0">
                          <a:latin typeface="Calibri" pitchFamily="34" charset="0"/>
                          <a:cs typeface="Calibri" pitchFamily="34" charset="0"/>
                        </a:rPr>
                        <a:t> New England</a:t>
                      </a:r>
                      <a:endParaRPr lang="en-US" sz="1400" b="0" dirty="0" smtClean="0">
                        <a:latin typeface="Calibri" pitchFamily="34" charset="0"/>
                        <a:cs typeface="Calibri" pitchFamily="34" charset="0"/>
                      </a:endParaRPr>
                    </a:p>
                  </a:txBody>
                  <a:tcPr anchor="ctr"/>
                </a:tc>
                <a:tc>
                  <a:txBody>
                    <a:bodyPr/>
                    <a:lstStyle/>
                    <a:p>
                      <a:pPr algn="ctr"/>
                      <a:r>
                        <a:rPr lang="en-US" sz="1400" b="0" dirty="0" smtClean="0">
                          <a:solidFill>
                            <a:srgbClr val="FF0000"/>
                          </a:solidFill>
                          <a:latin typeface="Calibri" pitchFamily="34" charset="0"/>
                          <a:cs typeface="Calibri" pitchFamily="34" charset="0"/>
                        </a:rPr>
                        <a:t>X</a:t>
                      </a:r>
                      <a:endParaRPr lang="en-US" sz="1400" b="0" dirty="0">
                        <a:solidFill>
                          <a:srgbClr val="FF0000"/>
                        </a:solidFill>
                        <a:latin typeface="Calibri" pitchFamily="34" charset="0"/>
                        <a:cs typeface="Calibri" pitchFamily="34" charset="0"/>
                      </a:endParaRPr>
                    </a:p>
                  </a:txBody>
                  <a:tcPr anchor="ctr"/>
                </a:tc>
                <a:tc>
                  <a:txBody>
                    <a:bodyPr/>
                    <a:lstStyle/>
                    <a:p>
                      <a:pPr algn="ctr"/>
                      <a:r>
                        <a:rPr lang="en-US" sz="1400" b="0" dirty="0" smtClean="0">
                          <a:solidFill>
                            <a:srgbClr val="FF0000"/>
                          </a:solidFill>
                          <a:latin typeface="Calibri" pitchFamily="34" charset="0"/>
                          <a:cs typeface="Calibri" pitchFamily="34" charset="0"/>
                        </a:rPr>
                        <a:t>X</a:t>
                      </a:r>
                      <a:endParaRPr lang="en-US" sz="1400" b="0" dirty="0">
                        <a:solidFill>
                          <a:srgbClr val="FF0000"/>
                        </a:solidFill>
                        <a:latin typeface="Calibri" pitchFamily="34" charset="0"/>
                        <a:cs typeface="Calibri" pitchFamily="34" charset="0"/>
                      </a:endParaRPr>
                    </a:p>
                  </a:txBody>
                  <a:tcPr anchor="ctr"/>
                </a:tc>
                <a:tc>
                  <a:txBody>
                    <a:bodyPr/>
                    <a:lstStyle/>
                    <a:p>
                      <a:pPr algn="ctr"/>
                      <a:r>
                        <a:rPr lang="en-US" sz="1400" b="0" dirty="0" smtClean="0">
                          <a:solidFill>
                            <a:srgbClr val="FF0000"/>
                          </a:solidFill>
                          <a:latin typeface="Calibri" pitchFamily="34" charset="0"/>
                          <a:cs typeface="Calibri" pitchFamily="34" charset="0"/>
                        </a:rPr>
                        <a:t>X</a:t>
                      </a:r>
                      <a:endParaRPr lang="en-US" sz="1400" b="0" dirty="0">
                        <a:solidFill>
                          <a:srgbClr val="FF0000"/>
                        </a:solidFill>
                        <a:latin typeface="Calibri" pitchFamily="34" charset="0"/>
                        <a:cs typeface="Calibri" pitchFamily="34" charset="0"/>
                      </a:endParaRPr>
                    </a:p>
                  </a:txBody>
                  <a:tcPr anchor="ctr"/>
                </a:tc>
                <a:tc>
                  <a:txBody>
                    <a:bodyPr/>
                    <a:lstStyle/>
                    <a:p>
                      <a:pPr algn="ctr"/>
                      <a:r>
                        <a:rPr lang="en-US" sz="1400" b="0" dirty="0" smtClean="0">
                          <a:solidFill>
                            <a:srgbClr val="FF0000"/>
                          </a:solidFill>
                          <a:latin typeface="Calibri" pitchFamily="34" charset="0"/>
                          <a:cs typeface="Calibri" pitchFamily="34" charset="0"/>
                        </a:rPr>
                        <a:t>X</a:t>
                      </a:r>
                      <a:endParaRPr lang="en-US" sz="1400" b="0" dirty="0">
                        <a:solidFill>
                          <a:srgbClr val="FF0000"/>
                        </a:solidFill>
                        <a:latin typeface="Calibri" pitchFamily="34" charset="0"/>
                        <a:cs typeface="Calibri" pitchFamily="34" charset="0"/>
                      </a:endParaRPr>
                    </a:p>
                  </a:txBody>
                  <a:tcPr anchor="ctr"/>
                </a:tc>
              </a:tr>
              <a:tr h="262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latin typeface="Calibri" pitchFamily="34" charset="0"/>
                          <a:cs typeface="Calibri" pitchFamily="34" charset="0"/>
                        </a:rPr>
                        <a:t>Minuteman</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i="1" dirty="0" smtClean="0">
                          <a:latin typeface="Calibri" pitchFamily="34" charset="0"/>
                          <a:cs typeface="Calibri" pitchFamily="34" charset="0"/>
                        </a:rPr>
                        <a:t>not available</a:t>
                      </a:r>
                    </a:p>
                  </a:txBody>
                  <a:tcPr anchor="ctr"/>
                </a:tc>
                <a:tc>
                  <a:txBody>
                    <a:bodyPr/>
                    <a:lstStyle/>
                    <a:p>
                      <a:pPr algn="ctr"/>
                      <a:r>
                        <a:rPr lang="en-US" sz="1400" b="0" i="1" dirty="0" smtClean="0">
                          <a:solidFill>
                            <a:schemeClr val="tx1"/>
                          </a:solidFill>
                          <a:latin typeface="Calibri" pitchFamily="34" charset="0"/>
                          <a:cs typeface="Calibri" pitchFamily="34" charset="0"/>
                        </a:rPr>
                        <a:t>not available</a:t>
                      </a:r>
                      <a:endParaRPr lang="en-US" sz="1400" b="0" i="1" dirty="0">
                        <a:solidFill>
                          <a:schemeClr val="tx1"/>
                        </a:solidFill>
                        <a:latin typeface="Calibri" pitchFamily="34" charset="0"/>
                        <a:cs typeface="Calibri" pitchFamily="34" charset="0"/>
                      </a:endParaRPr>
                    </a:p>
                  </a:txBody>
                  <a:tcPr anchor="ctr"/>
                </a:tc>
                <a:tc>
                  <a:txBody>
                    <a:bodyPr/>
                    <a:lstStyle/>
                    <a:p>
                      <a:pPr algn="ctr"/>
                      <a:r>
                        <a:rPr lang="en-US" sz="1400" b="0" dirty="0" smtClean="0">
                          <a:solidFill>
                            <a:srgbClr val="FF0000"/>
                          </a:solidFill>
                          <a:latin typeface="Calibri" pitchFamily="34" charset="0"/>
                          <a:cs typeface="Calibri" pitchFamily="34" charset="0"/>
                        </a:rPr>
                        <a:t>X</a:t>
                      </a:r>
                      <a:endParaRPr lang="en-US" sz="1400" b="0" dirty="0">
                        <a:solidFill>
                          <a:srgbClr val="FF0000"/>
                        </a:solidFill>
                        <a:latin typeface="Calibri" pitchFamily="34" charset="0"/>
                        <a:cs typeface="Calibri" pitchFamily="34" charset="0"/>
                      </a:endParaRPr>
                    </a:p>
                  </a:txBody>
                  <a:tcPr anchor="ctr"/>
                </a:tc>
                <a:tc>
                  <a:txBody>
                    <a:bodyPr/>
                    <a:lstStyle/>
                    <a:p>
                      <a:pPr algn="ctr"/>
                      <a:r>
                        <a:rPr lang="en-US" sz="1400" b="0" dirty="0" smtClean="0">
                          <a:solidFill>
                            <a:srgbClr val="FF0000"/>
                          </a:solidFill>
                          <a:latin typeface="Calibri" pitchFamily="34" charset="0"/>
                          <a:cs typeface="Calibri" pitchFamily="34" charset="0"/>
                        </a:rPr>
                        <a:t>X</a:t>
                      </a:r>
                      <a:endParaRPr lang="en-US" sz="1400" b="0" dirty="0">
                        <a:solidFill>
                          <a:srgbClr val="FF0000"/>
                        </a:solidFill>
                        <a:latin typeface="Calibri" pitchFamily="34" charset="0"/>
                        <a:cs typeface="Calibri" pitchFamily="34" charset="0"/>
                      </a:endParaRPr>
                    </a:p>
                  </a:txBody>
                  <a:tcPr anchor="ctr"/>
                </a:tc>
              </a:tr>
              <a:tr h="262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latin typeface="Calibri" pitchFamily="34" charset="0"/>
                          <a:cs typeface="Calibri" pitchFamily="34" charset="0"/>
                        </a:rPr>
                        <a:t>Harvard Pilgrim</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i="1" dirty="0" smtClean="0">
                          <a:latin typeface="Calibri" pitchFamily="34" charset="0"/>
                          <a:cs typeface="Calibri" pitchFamily="34" charset="0"/>
                        </a:rPr>
                        <a:t>not available</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i="1" dirty="0" smtClean="0">
                          <a:latin typeface="Calibri" pitchFamily="34" charset="0"/>
                          <a:cs typeface="Calibri" pitchFamily="34" charset="0"/>
                        </a:rPr>
                        <a:t>not available</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i="1" smtClean="0">
                          <a:latin typeface="Calibri" pitchFamily="34" charset="0"/>
                          <a:cs typeface="Calibri" pitchFamily="34" charset="0"/>
                        </a:rPr>
                        <a:t>not available</a:t>
                      </a:r>
                      <a:endParaRPr lang="en-US" sz="1400" b="0" i="1" dirty="0" smtClean="0">
                        <a:latin typeface="Calibri" pitchFamily="34" charset="0"/>
                        <a:cs typeface="Calibri" pitchFamily="34" charset="0"/>
                      </a:endParaRPr>
                    </a:p>
                  </a:txBody>
                  <a:tcPr anchor="ctr"/>
                </a:tc>
                <a:tc>
                  <a:txBody>
                    <a:bodyPr/>
                    <a:lstStyle/>
                    <a:p>
                      <a:pPr algn="ctr"/>
                      <a:r>
                        <a:rPr lang="en-US" sz="1400" b="0" smtClean="0">
                          <a:solidFill>
                            <a:srgbClr val="00B050"/>
                          </a:solidFill>
                          <a:latin typeface="Calibri" pitchFamily="34" charset="0"/>
                          <a:cs typeface="Calibri" pitchFamily="34" charset="0"/>
                          <a:sym typeface="Wingdings"/>
                        </a:rPr>
                        <a:t></a:t>
                      </a:r>
                      <a:endParaRPr lang="en-US" sz="1400" b="0" dirty="0">
                        <a:solidFill>
                          <a:srgbClr val="00B050"/>
                        </a:solidFill>
                        <a:latin typeface="Calibri" pitchFamily="34" charset="0"/>
                        <a:cs typeface="Calibri" pitchFamily="34" charset="0"/>
                      </a:endParaRPr>
                    </a:p>
                  </a:txBody>
                  <a:tcPr anchor="ctr"/>
                </a:tc>
              </a:tr>
              <a:tr h="262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latin typeface="Calibri" pitchFamily="34" charset="0"/>
                          <a:cs typeface="Calibri" pitchFamily="34" charset="0"/>
                        </a:rPr>
                        <a:t>Blue Cross</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i="1" smtClean="0">
                          <a:latin typeface="Calibri" pitchFamily="34" charset="0"/>
                          <a:cs typeface="Calibri" pitchFamily="34" charset="0"/>
                        </a:rPr>
                        <a:t>not available</a:t>
                      </a:r>
                      <a:endParaRPr lang="en-US" sz="1400" b="0" i="1" dirty="0" smtClean="0">
                        <a:latin typeface="Calibri" pitchFamily="34" charset="0"/>
                        <a:cs typeface="Calibri"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i="1" dirty="0" smtClean="0">
                          <a:latin typeface="Calibri" pitchFamily="34" charset="0"/>
                          <a:cs typeface="Calibri" pitchFamily="34" charset="0"/>
                        </a:rPr>
                        <a:t>not available</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i="1" smtClean="0">
                          <a:latin typeface="Calibri" pitchFamily="34" charset="0"/>
                          <a:cs typeface="Calibri" pitchFamily="34" charset="0"/>
                        </a:rPr>
                        <a:t>not available</a:t>
                      </a:r>
                      <a:endParaRPr lang="en-US" sz="1400" b="0" i="1" dirty="0" smtClean="0">
                        <a:latin typeface="Calibri" pitchFamily="34" charset="0"/>
                        <a:cs typeface="Calibri" pitchFamily="34" charset="0"/>
                      </a:endParaRPr>
                    </a:p>
                  </a:txBody>
                  <a:tcPr anchor="ctr"/>
                </a:tc>
                <a:tc>
                  <a:txBody>
                    <a:bodyPr/>
                    <a:lstStyle/>
                    <a:p>
                      <a:pPr algn="ctr"/>
                      <a:r>
                        <a:rPr lang="en-US" sz="1400" b="0" smtClean="0">
                          <a:solidFill>
                            <a:srgbClr val="00B050"/>
                          </a:solidFill>
                          <a:latin typeface="Calibri" pitchFamily="34" charset="0"/>
                          <a:cs typeface="Calibri" pitchFamily="34" charset="0"/>
                          <a:sym typeface="Wingdings"/>
                        </a:rPr>
                        <a:t></a:t>
                      </a:r>
                      <a:endParaRPr lang="en-US" sz="1400" b="0" dirty="0">
                        <a:solidFill>
                          <a:srgbClr val="00B050"/>
                        </a:solidFill>
                        <a:latin typeface="Calibri" pitchFamily="34" charset="0"/>
                        <a:cs typeface="Calibri" pitchFamily="34" charset="0"/>
                      </a:endParaRPr>
                    </a:p>
                  </a:txBody>
                  <a:tcPr anchor="ctr"/>
                </a:tc>
              </a:tr>
              <a:tr h="262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dirty="0" smtClean="0">
                          <a:latin typeface="Calibri" pitchFamily="34" charset="0"/>
                          <a:cs typeface="Calibri" pitchFamily="34" charset="0"/>
                        </a:rPr>
                        <a:t>Tufts</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i="1" smtClean="0">
                          <a:latin typeface="Calibri" pitchFamily="34" charset="0"/>
                          <a:cs typeface="Calibri" pitchFamily="34" charset="0"/>
                        </a:rPr>
                        <a:t>not available</a:t>
                      </a:r>
                      <a:endParaRPr lang="en-US" sz="1400" b="0" i="1" dirty="0" smtClean="0">
                        <a:latin typeface="Calibri" pitchFamily="34" charset="0"/>
                        <a:cs typeface="Calibri"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i="1" smtClean="0">
                          <a:latin typeface="Calibri" pitchFamily="34" charset="0"/>
                          <a:cs typeface="Calibri" pitchFamily="34" charset="0"/>
                        </a:rPr>
                        <a:t>not available</a:t>
                      </a:r>
                      <a:endParaRPr lang="en-US" sz="1400" b="0" i="1" dirty="0" smtClean="0">
                        <a:latin typeface="Calibri" pitchFamily="34" charset="0"/>
                        <a:cs typeface="Calibri"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i="1" dirty="0" smtClean="0">
                          <a:latin typeface="Calibri" pitchFamily="34" charset="0"/>
                          <a:cs typeface="Calibri" pitchFamily="34" charset="0"/>
                        </a:rPr>
                        <a:t>not available</a:t>
                      </a:r>
                    </a:p>
                  </a:txBody>
                  <a:tcPr anchor="ctr"/>
                </a:tc>
                <a:tc>
                  <a:txBody>
                    <a:bodyPr/>
                    <a:lstStyle/>
                    <a:p>
                      <a:pPr algn="ctr"/>
                      <a:r>
                        <a:rPr lang="en-US" sz="1400" b="0" dirty="0" smtClean="0">
                          <a:solidFill>
                            <a:srgbClr val="00B050"/>
                          </a:solidFill>
                          <a:latin typeface="Calibri" pitchFamily="34" charset="0"/>
                          <a:cs typeface="Calibri" pitchFamily="34" charset="0"/>
                          <a:sym typeface="Wingdings"/>
                        </a:rPr>
                        <a:t></a:t>
                      </a:r>
                      <a:endParaRPr lang="en-US" sz="1400" b="0" dirty="0">
                        <a:solidFill>
                          <a:srgbClr val="00B050"/>
                        </a:solidFill>
                        <a:latin typeface="Calibri" pitchFamily="34" charset="0"/>
                        <a:cs typeface="Calibri" pitchFamily="34" charset="0"/>
                      </a:endParaRPr>
                    </a:p>
                  </a:txBody>
                  <a:tcPr anchor="ctr"/>
                </a:tc>
              </a:tr>
            </a:tbl>
          </a:graphicData>
        </a:graphic>
      </p:graphicFrame>
      <p:graphicFrame>
        <p:nvGraphicFramePr>
          <p:cNvPr id="15" name="Diagram 14"/>
          <p:cNvGraphicFramePr/>
          <p:nvPr/>
        </p:nvGraphicFramePr>
        <p:xfrm>
          <a:off x="2390862" y="901200"/>
          <a:ext cx="3095538" cy="9855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0" name="Down Arrow 19"/>
          <p:cNvSpPr/>
          <p:nvPr/>
        </p:nvSpPr>
        <p:spPr bwMode="auto">
          <a:xfrm>
            <a:off x="2898775" y="1905000"/>
            <a:ext cx="377825" cy="393700"/>
          </a:xfrm>
          <a:prstGeom prst="downArrow">
            <a:avLst/>
          </a:prstGeom>
          <a:solidFill>
            <a:srgbClr val="A9CBCE"/>
          </a:solidFill>
          <a:ln w="12700" cap="flat" cmpd="sng" algn="ctr">
            <a:solidFill>
              <a:schemeClr val="accent3"/>
            </a:solidFill>
            <a:prstDash val="solid"/>
            <a:round/>
            <a:headEnd type="none" w="sm" len="sm"/>
            <a:tailEnd type="none" w="sm" len="sm"/>
          </a:ln>
          <a:effectLst/>
        </p:spPr>
        <p:txBody>
          <a:bodyPr/>
          <a:lstStyle/>
          <a:p>
            <a:pPr>
              <a:defRPr/>
            </a:pPr>
            <a:endParaRPr 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aphicFrame>
        <p:nvGraphicFramePr>
          <p:cNvPr id="23" name="Diagram 22"/>
          <p:cNvGraphicFramePr/>
          <p:nvPr/>
        </p:nvGraphicFramePr>
        <p:xfrm>
          <a:off x="5667462" y="901200"/>
          <a:ext cx="3095538" cy="9855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24" name="Down Arrow 23"/>
          <p:cNvSpPr/>
          <p:nvPr/>
        </p:nvSpPr>
        <p:spPr bwMode="auto">
          <a:xfrm>
            <a:off x="4498975" y="1905000"/>
            <a:ext cx="377825" cy="393700"/>
          </a:xfrm>
          <a:prstGeom prst="downArrow">
            <a:avLst/>
          </a:prstGeom>
          <a:solidFill>
            <a:srgbClr val="A9CBCE"/>
          </a:solidFill>
          <a:ln w="12700" cap="flat" cmpd="sng" algn="ctr">
            <a:solidFill>
              <a:schemeClr val="accent3"/>
            </a:solidFill>
            <a:prstDash val="solid"/>
            <a:round/>
            <a:headEnd type="none" w="sm" len="sm"/>
            <a:tailEnd type="none" w="sm" len="sm"/>
          </a:ln>
          <a:effectLst/>
        </p:spPr>
        <p:txBody>
          <a:bodyPr/>
          <a:lstStyle/>
          <a:p>
            <a:pPr>
              <a:defRPr/>
            </a:pPr>
            <a:endParaRPr 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5" name="Down Arrow 24"/>
          <p:cNvSpPr/>
          <p:nvPr/>
        </p:nvSpPr>
        <p:spPr bwMode="auto">
          <a:xfrm>
            <a:off x="6175375" y="1905000"/>
            <a:ext cx="377825" cy="393700"/>
          </a:xfrm>
          <a:prstGeom prst="downArrow">
            <a:avLst/>
          </a:prstGeom>
          <a:solidFill>
            <a:srgbClr val="A9CBCE"/>
          </a:solidFill>
          <a:ln w="12700" cap="flat" cmpd="sng" algn="ctr">
            <a:solidFill>
              <a:schemeClr val="accent3"/>
            </a:solidFill>
            <a:prstDash val="solid"/>
            <a:round/>
            <a:headEnd type="none" w="sm" len="sm"/>
            <a:tailEnd type="none" w="sm" len="sm"/>
          </a:ln>
          <a:effectLst/>
        </p:spPr>
        <p:txBody>
          <a:bodyPr/>
          <a:lstStyle/>
          <a:p>
            <a:pPr>
              <a:defRPr/>
            </a:pPr>
            <a:endParaRPr 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6" name="Down Arrow 25"/>
          <p:cNvSpPr/>
          <p:nvPr/>
        </p:nvSpPr>
        <p:spPr bwMode="auto">
          <a:xfrm>
            <a:off x="7775575" y="1905000"/>
            <a:ext cx="377825" cy="393700"/>
          </a:xfrm>
          <a:prstGeom prst="downArrow">
            <a:avLst/>
          </a:prstGeom>
          <a:solidFill>
            <a:srgbClr val="A9CBCE"/>
          </a:solidFill>
          <a:ln w="12700" cap="flat" cmpd="sng" algn="ctr">
            <a:solidFill>
              <a:schemeClr val="accent3"/>
            </a:solidFill>
            <a:prstDash val="solid"/>
            <a:round/>
            <a:headEnd type="none" w="sm" len="sm"/>
            <a:tailEnd type="none" w="sm" len="sm"/>
          </a:ln>
          <a:effectLst/>
        </p:spPr>
        <p:txBody>
          <a:bodyPr/>
          <a:lstStyle/>
          <a:p>
            <a:pPr>
              <a:defRPr/>
            </a:pPr>
            <a:endParaRPr 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45177" name="TextBox 11"/>
          <p:cNvSpPr txBox="1">
            <a:spLocks noChangeArrowheads="1"/>
          </p:cNvSpPr>
          <p:nvPr/>
        </p:nvSpPr>
        <p:spPr bwMode="auto">
          <a:xfrm>
            <a:off x="762000" y="6019800"/>
            <a:ext cx="8153400" cy="461963"/>
          </a:xfrm>
          <a:prstGeom prst="rect">
            <a:avLst/>
          </a:prstGeom>
          <a:noFill/>
          <a:ln w="9525">
            <a:noFill/>
            <a:miter lim="800000"/>
            <a:headEnd/>
            <a:tailEnd/>
          </a:ln>
        </p:spPr>
        <p:txBody>
          <a:bodyPr>
            <a:spAutoFit/>
          </a:bodyPr>
          <a:lstStyle/>
          <a:p>
            <a:r>
              <a:rPr lang="en-US" sz="1200">
                <a:latin typeface="Calibri" pitchFamily="34" charset="0"/>
                <a:cs typeface="Calibri" pitchFamily="34" charset="0"/>
              </a:rPr>
              <a:t>* Negotiations are ongoing with CeltiCare for Spaulding network and PHS Home Care</a:t>
            </a:r>
          </a:p>
          <a:p>
            <a:r>
              <a:rPr lang="en-US" sz="1200">
                <a:latin typeface="Calibri" pitchFamily="34" charset="0"/>
                <a:cs typeface="Calibri" pitchFamily="34" charset="0"/>
              </a:rPr>
              <a:t>**  NSMC/NSPG will accept BMC HealthNet for all products.  Islands will accept BMC HealthNet for MassHealth and CarePlus.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7137" name="Rectangle 2"/>
          <p:cNvSpPr>
            <a:spLocks noGrp="1" noChangeArrowheads="1"/>
          </p:cNvSpPr>
          <p:nvPr>
            <p:ph type="title" idx="4294967295"/>
          </p:nvPr>
        </p:nvSpPr>
        <p:spPr>
          <a:xfrm>
            <a:off x="457200" y="277813"/>
            <a:ext cx="8229600" cy="865187"/>
          </a:xfrm>
        </p:spPr>
        <p:txBody>
          <a:bodyPr/>
          <a:lstStyle/>
          <a:p>
            <a:pPr eaLnBrk="1" hangingPunct="1"/>
            <a:r>
              <a:rPr lang="en-US" smtClean="0"/>
              <a:t>MassHealth Standard vs.  MassHealth CarePlus</a:t>
            </a:r>
            <a:r>
              <a:rPr lang="en-US" sz="2800" smtClean="0"/>
              <a:t/>
            </a:r>
            <a:br>
              <a:rPr lang="en-US" sz="2800" smtClean="0"/>
            </a:br>
            <a:endParaRPr lang="en-US" sz="2800" smtClean="0"/>
          </a:p>
        </p:txBody>
      </p:sp>
      <p:sp>
        <p:nvSpPr>
          <p:cNvPr id="347138" name="Rectangle 3"/>
          <p:cNvSpPr>
            <a:spLocks noGrp="1" noChangeArrowheads="1"/>
          </p:cNvSpPr>
          <p:nvPr>
            <p:ph type="body" idx="4294967295"/>
          </p:nvPr>
        </p:nvSpPr>
        <p:spPr>
          <a:xfrm>
            <a:off x="457200" y="914400"/>
            <a:ext cx="8686800" cy="1752600"/>
          </a:xfrm>
        </p:spPr>
        <p:txBody>
          <a:bodyPr/>
          <a:lstStyle/>
          <a:p>
            <a:pPr eaLnBrk="1" hangingPunct="1">
              <a:spcBef>
                <a:spcPts val="600"/>
              </a:spcBef>
              <a:spcAft>
                <a:spcPts val="600"/>
              </a:spcAft>
            </a:pPr>
            <a:r>
              <a:rPr lang="en-US" sz="1600" smtClean="0">
                <a:sym typeface="Wingdings" pitchFamily="2" charset="2"/>
              </a:rPr>
              <a:t>MassHealth CarePlus (just like Commonwealth Care did) has all of the MassHealth Standard benefits </a:t>
            </a:r>
            <a:r>
              <a:rPr lang="en-US" sz="1600" u="sng" smtClean="0">
                <a:sym typeface="Wingdings" pitchFamily="2" charset="2"/>
              </a:rPr>
              <a:t>except for</a:t>
            </a:r>
            <a:r>
              <a:rPr lang="en-US" sz="1600" smtClean="0">
                <a:sym typeface="Wingdings" pitchFamily="2" charset="2"/>
              </a:rPr>
              <a:t> the following:</a:t>
            </a:r>
            <a:endParaRPr lang="en-US" smtClean="0"/>
          </a:p>
        </p:txBody>
      </p:sp>
      <p:sp>
        <p:nvSpPr>
          <p:cNvPr id="347139" name="Slide Number Placeholder 11"/>
          <p:cNvSpPr>
            <a:spLocks noGrp="1"/>
          </p:cNvSpPr>
          <p:nvPr>
            <p:ph type="sldNum" sz="quarter" idx="10"/>
          </p:nvPr>
        </p:nvSpPr>
        <p:spPr>
          <a:noFill/>
        </p:spPr>
        <p:txBody>
          <a:bodyPr/>
          <a:lstStyle/>
          <a:p>
            <a:pPr fontAlgn="base">
              <a:spcBef>
                <a:spcPct val="0"/>
              </a:spcBef>
              <a:spcAft>
                <a:spcPct val="0"/>
              </a:spcAft>
            </a:pPr>
            <a:fld id="{2873CB5E-03E7-49C3-A395-DEAB32B5553E}" type="slidenum">
              <a:rPr lang="en-US" smtClean="0"/>
              <a:pPr fontAlgn="base">
                <a:spcBef>
                  <a:spcPct val="0"/>
                </a:spcBef>
                <a:spcAft>
                  <a:spcPct val="0"/>
                </a:spcAft>
              </a:pPr>
              <a:t>8</a:t>
            </a:fld>
            <a:endParaRPr lang="en-US" smtClean="0"/>
          </a:p>
        </p:txBody>
      </p:sp>
      <p:graphicFrame>
        <p:nvGraphicFramePr>
          <p:cNvPr id="6" name="Table 5"/>
          <p:cNvGraphicFramePr>
            <a:graphicFrameLocks noGrp="1"/>
          </p:cNvGraphicFramePr>
          <p:nvPr/>
        </p:nvGraphicFramePr>
        <p:xfrm>
          <a:off x="1219200" y="1828800"/>
          <a:ext cx="6858000" cy="1904999"/>
        </p:xfrm>
        <a:graphic>
          <a:graphicData uri="http://schemas.openxmlformats.org/drawingml/2006/table">
            <a:tbl>
              <a:tblPr firstRow="1" bandRow="1">
                <a:tableStyleId>{22838BEF-8BB2-4498-84A7-C5851F593DF1}</a:tableStyleId>
              </a:tblPr>
              <a:tblGrid>
                <a:gridCol w="3397006"/>
                <a:gridCol w="3460994"/>
              </a:tblGrid>
              <a:tr h="310881">
                <a:tc>
                  <a:txBody>
                    <a:bodyPr/>
                    <a:lstStyle/>
                    <a:p>
                      <a:pPr algn="l"/>
                      <a:r>
                        <a:rPr lang="en-US" sz="1400" b="0" i="0" dirty="0" smtClean="0">
                          <a:latin typeface="Calibri" pitchFamily="34" charset="0"/>
                          <a:cs typeface="Calibri" pitchFamily="34" charset="0"/>
                        </a:rPr>
                        <a:t>Adult Day Health</a:t>
                      </a:r>
                      <a:endParaRPr lang="en-US" sz="1400" b="0" i="0" dirty="0">
                        <a:latin typeface="Calibri" pitchFamily="34" charset="0"/>
                        <a:cs typeface="Calibri" pitchFamily="34" charset="0"/>
                      </a:endParaRPr>
                    </a:p>
                  </a:txBody>
                  <a:tcPr/>
                </a:tc>
                <a:tc>
                  <a:txBody>
                    <a:bodyPr/>
                    <a:lstStyle/>
                    <a:p>
                      <a:pPr algn="l"/>
                      <a:r>
                        <a:rPr lang="en-US" sz="1400" b="0" i="0" dirty="0" smtClean="0">
                          <a:latin typeface="Calibri" pitchFamily="34" charset="0"/>
                          <a:cs typeface="Calibri" pitchFamily="34" charset="0"/>
                        </a:rPr>
                        <a:t>Adult Foster Care</a:t>
                      </a:r>
                      <a:endParaRPr lang="en-US" sz="1400" b="0" i="0" dirty="0">
                        <a:latin typeface="Calibri" pitchFamily="34" charset="0"/>
                        <a:cs typeface="Calibri" pitchFamily="34" charset="0"/>
                      </a:endParaRPr>
                    </a:p>
                  </a:txBody>
                  <a:tcPr/>
                </a:tc>
              </a:tr>
              <a:tr h="432875">
                <a:tc>
                  <a:txBody>
                    <a:bodyPr/>
                    <a:lstStyle/>
                    <a:p>
                      <a:pPr algn="l"/>
                      <a:r>
                        <a:rPr lang="en-US" sz="1400" b="0" i="0" dirty="0" smtClean="0">
                          <a:latin typeface="Calibri" pitchFamily="34" charset="0"/>
                          <a:cs typeface="Calibri" pitchFamily="34" charset="0"/>
                        </a:rPr>
                        <a:t>Day Habilitation</a:t>
                      </a:r>
                      <a:endParaRPr lang="en-US" sz="1400" b="0" i="0" dirty="0">
                        <a:latin typeface="Calibri" pitchFamily="34" charset="0"/>
                        <a:cs typeface="Calibri" pitchFamily="34" charset="0"/>
                      </a:endParaRPr>
                    </a:p>
                  </a:txBody>
                  <a:tcPr/>
                </a:tc>
                <a:tc>
                  <a:txBody>
                    <a:bodyPr/>
                    <a:lstStyle/>
                    <a:p>
                      <a:pPr algn="l"/>
                      <a:r>
                        <a:rPr lang="en-US" sz="1400" b="0" i="0" dirty="0" smtClean="0">
                          <a:latin typeface="Calibri" pitchFamily="34" charset="0"/>
                          <a:cs typeface="Calibri" pitchFamily="34" charset="0"/>
                        </a:rPr>
                        <a:t>Personal Care Attendants (PCA)</a:t>
                      </a:r>
                      <a:endParaRPr lang="en-US" sz="1400" b="0" i="0" dirty="0">
                        <a:latin typeface="Calibri" pitchFamily="34" charset="0"/>
                        <a:cs typeface="Calibri" pitchFamily="34" charset="0"/>
                      </a:endParaRPr>
                    </a:p>
                  </a:txBody>
                  <a:tcPr/>
                </a:tc>
              </a:tr>
              <a:tr h="387081">
                <a:tc>
                  <a:txBody>
                    <a:bodyPr/>
                    <a:lstStyle/>
                    <a:p>
                      <a:pPr algn="l"/>
                      <a:r>
                        <a:rPr lang="en-US" sz="1400" b="0" i="0" dirty="0" smtClean="0">
                          <a:latin typeface="Calibri" pitchFamily="34" charset="0"/>
                          <a:cs typeface="Calibri" pitchFamily="34" charset="0"/>
                        </a:rPr>
                        <a:t>Private Duty Nursing</a:t>
                      </a:r>
                      <a:endParaRPr lang="en-US" sz="1400" b="0" i="0" dirty="0">
                        <a:latin typeface="Calibri" pitchFamily="34" charset="0"/>
                        <a:cs typeface="Calibri" pitchFamily="34" charset="0"/>
                      </a:endParaRPr>
                    </a:p>
                  </a:txBody>
                  <a:tcPr/>
                </a:tc>
                <a:tc>
                  <a:txBody>
                    <a:bodyPr/>
                    <a:lstStyle/>
                    <a:p>
                      <a:pPr marL="0" lvl="2" indent="0" algn="l"/>
                      <a:r>
                        <a:rPr lang="en-US" sz="1400" i="0" dirty="0" smtClean="0">
                          <a:latin typeface="Calibri" pitchFamily="34" charset="0"/>
                          <a:cs typeface="Calibri" pitchFamily="34" charset="0"/>
                        </a:rPr>
                        <a:t>Targeted Case Management</a:t>
                      </a:r>
                    </a:p>
                  </a:txBody>
                  <a:tcPr/>
                </a:tc>
              </a:tr>
              <a:tr h="387081">
                <a:tc>
                  <a:txBody>
                    <a:bodyPr/>
                    <a:lstStyle/>
                    <a:p>
                      <a:pPr algn="l"/>
                      <a:r>
                        <a:rPr lang="en-US" sz="1400" b="0" i="0" dirty="0" smtClean="0">
                          <a:latin typeface="Calibri" pitchFamily="34" charset="0"/>
                          <a:cs typeface="Calibri" pitchFamily="34" charset="0"/>
                        </a:rPr>
                        <a:t>EPSDT</a:t>
                      </a:r>
                      <a:endParaRPr lang="en-US" sz="1400" b="0" i="0" dirty="0">
                        <a:latin typeface="Calibri" pitchFamily="34" charset="0"/>
                        <a:cs typeface="Calibri" pitchFamily="34" charset="0"/>
                      </a:endParaRPr>
                    </a:p>
                  </a:txBody>
                  <a:tcP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400" i="0" dirty="0" smtClean="0">
                          <a:latin typeface="Calibri" pitchFamily="34" charset="0"/>
                          <a:cs typeface="Calibri" pitchFamily="34" charset="0"/>
                        </a:rPr>
                        <a:t>Early Intervention</a:t>
                      </a:r>
                    </a:p>
                  </a:txBody>
                  <a:tcPr/>
                </a:tc>
              </a:tr>
              <a:tr h="387081">
                <a:tc gridSpan="2">
                  <a:txBody>
                    <a:bodyPr/>
                    <a:lstStyle/>
                    <a:p>
                      <a:pPr algn="l"/>
                      <a:r>
                        <a:rPr lang="en-US" sz="1400" b="0" i="0" dirty="0" smtClean="0">
                          <a:latin typeface="Calibri" pitchFamily="34" charset="0"/>
                          <a:cs typeface="Calibri" pitchFamily="34" charset="0"/>
                        </a:rPr>
                        <a:t>Chapter 766 Home Assessment</a:t>
                      </a:r>
                      <a:endParaRPr lang="en-US" sz="1400" b="0" i="0" dirty="0">
                        <a:latin typeface="Calibri" pitchFamily="34" charset="0"/>
                        <a:cs typeface="Calibri" pitchFamily="34" charset="0"/>
                      </a:endParaRPr>
                    </a:p>
                  </a:txBody>
                  <a:tcPr/>
                </a:tc>
                <a:tc hMerge="1">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lang="en-US" sz="1400" dirty="0" smtClean="0">
                        <a:latin typeface="Calibri" pitchFamily="34" charset="0"/>
                        <a:cs typeface="Calibri" pitchFamily="34" charset="0"/>
                      </a:endParaRPr>
                    </a:p>
                  </a:txBody>
                  <a:tcPr/>
                </a:tc>
              </a:tr>
            </a:tbl>
          </a:graphicData>
        </a:graphic>
      </p:graphicFrame>
      <p:sp>
        <p:nvSpPr>
          <p:cNvPr id="347159" name="Rectangle 7"/>
          <p:cNvSpPr>
            <a:spLocks noChangeArrowheads="1"/>
          </p:cNvSpPr>
          <p:nvPr/>
        </p:nvSpPr>
        <p:spPr bwMode="auto">
          <a:xfrm>
            <a:off x="533400" y="4114800"/>
            <a:ext cx="8458200" cy="1816100"/>
          </a:xfrm>
          <a:prstGeom prst="rect">
            <a:avLst/>
          </a:prstGeom>
          <a:noFill/>
          <a:ln w="9525">
            <a:noFill/>
            <a:miter lim="800000"/>
            <a:headEnd/>
            <a:tailEnd/>
          </a:ln>
        </p:spPr>
        <p:txBody>
          <a:bodyPr>
            <a:spAutoFit/>
          </a:bodyPr>
          <a:lstStyle/>
          <a:p>
            <a:pPr marL="342900" lvl="1" indent="-342900">
              <a:buClr>
                <a:srgbClr val="808080"/>
              </a:buClr>
              <a:buFont typeface="Wingdings" pitchFamily="2" charset="2"/>
              <a:buChar char="§"/>
            </a:pPr>
            <a:endParaRPr lang="en-US" sz="1600">
              <a:solidFill>
                <a:srgbClr val="000000"/>
              </a:solidFill>
              <a:latin typeface="Calibri" pitchFamily="34" charset="0"/>
              <a:cs typeface="Calibri" pitchFamily="34" charset="0"/>
            </a:endParaRPr>
          </a:p>
          <a:p>
            <a:pPr marL="342900" lvl="1" indent="-342900">
              <a:buClr>
                <a:srgbClr val="808080"/>
              </a:buClr>
              <a:buFont typeface="Wingdings" pitchFamily="2" charset="2"/>
              <a:buChar char="§"/>
            </a:pPr>
            <a:r>
              <a:rPr lang="en-US" sz="1600">
                <a:solidFill>
                  <a:srgbClr val="000000"/>
                </a:solidFill>
                <a:latin typeface="Calibri" pitchFamily="34" charset="0"/>
                <a:cs typeface="Calibri" pitchFamily="34" charset="0"/>
              </a:rPr>
              <a:t>MassHealth CarePlus also </a:t>
            </a:r>
            <a:r>
              <a:rPr lang="en-US" sz="1600" u="sng">
                <a:solidFill>
                  <a:srgbClr val="000000"/>
                </a:solidFill>
                <a:latin typeface="Calibri" pitchFamily="34" charset="0"/>
                <a:cs typeface="Calibri" pitchFamily="34" charset="0"/>
              </a:rPr>
              <a:t>limits</a:t>
            </a:r>
            <a:r>
              <a:rPr lang="en-US" sz="1600">
                <a:solidFill>
                  <a:srgbClr val="000000"/>
                </a:solidFill>
                <a:latin typeface="Calibri" pitchFamily="34" charset="0"/>
                <a:cs typeface="Calibri" pitchFamily="34" charset="0"/>
              </a:rPr>
              <a:t> the following to share of 100 days/year (same as Commonwealth Care did):</a:t>
            </a:r>
          </a:p>
          <a:p>
            <a:pPr marL="800100" lvl="2" indent="-342900">
              <a:buClr>
                <a:srgbClr val="808080"/>
              </a:buClr>
              <a:buFont typeface="Wingdings" pitchFamily="2" charset="2"/>
              <a:buChar char="§"/>
            </a:pPr>
            <a:r>
              <a:rPr lang="en-US" sz="1600">
                <a:solidFill>
                  <a:srgbClr val="000000"/>
                </a:solidFill>
                <a:latin typeface="Calibri" pitchFamily="34" charset="0"/>
                <a:cs typeface="Calibri" pitchFamily="34" charset="0"/>
              </a:rPr>
              <a:t>Chronic disease and rehabilitation hospital inpatient</a:t>
            </a:r>
          </a:p>
          <a:p>
            <a:pPr marL="800100" lvl="2" indent="-342900">
              <a:buClr>
                <a:srgbClr val="808080"/>
              </a:buClr>
              <a:buFont typeface="Wingdings" pitchFamily="2" charset="2"/>
              <a:buChar char="§"/>
            </a:pPr>
            <a:r>
              <a:rPr lang="en-US" sz="1600">
                <a:solidFill>
                  <a:srgbClr val="000000"/>
                </a:solidFill>
                <a:latin typeface="Calibri" pitchFamily="34" charset="0"/>
                <a:cs typeface="Calibri" pitchFamily="34" charset="0"/>
              </a:rPr>
              <a:t>Skilled nursing facility </a:t>
            </a:r>
          </a:p>
          <a:p>
            <a:pPr marL="800100" lvl="2" indent="-342900">
              <a:buClr>
                <a:srgbClr val="808080"/>
              </a:buClr>
              <a:buFont typeface="Wingdings" pitchFamily="2" charset="2"/>
              <a:buChar char="§"/>
            </a:pPr>
            <a:endParaRPr lang="en-US" sz="1600">
              <a:solidFill>
                <a:srgbClr val="000000"/>
              </a:solidFill>
              <a:latin typeface="Calibri" pitchFamily="34" charset="0"/>
              <a:cs typeface="Calibri" pitchFamily="34" charset="0"/>
            </a:endParaRPr>
          </a:p>
          <a:p>
            <a:pPr marL="342900" lvl="1" indent="-342900">
              <a:buClr>
                <a:srgbClr val="808080"/>
              </a:buClr>
              <a:buFont typeface="Wingdings" pitchFamily="2" charset="2"/>
              <a:buChar char="§"/>
            </a:pPr>
            <a:endParaRPr lang="en-US" sz="1600">
              <a:solidFill>
                <a:srgbClr val="000000"/>
              </a:solidFill>
              <a:latin typeface="Calibri" pitchFamily="34" charset="0"/>
              <a:cs typeface="Calibri"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5" name="Rectangle 6"/>
          <p:cNvSpPr>
            <a:spLocks noGrp="1" noChangeArrowheads="1"/>
          </p:cNvSpPr>
          <p:nvPr>
            <p:ph type="sldNum" sz="quarter" idx="12"/>
          </p:nvPr>
        </p:nvSpPr>
        <p:spPr>
          <a:noFill/>
        </p:spPr>
        <p:txBody>
          <a:bodyPr/>
          <a:lstStyle/>
          <a:p>
            <a:pPr fontAlgn="base">
              <a:spcBef>
                <a:spcPct val="0"/>
              </a:spcBef>
              <a:spcAft>
                <a:spcPct val="0"/>
              </a:spcAft>
            </a:pPr>
            <a:fld id="{2B556FAC-BBE6-4DA5-8EBF-DB9C495B3BBC}" type="slidenum">
              <a:rPr lang="en-US" altLang="en-US" smtClean="0"/>
              <a:pPr fontAlgn="base">
                <a:spcBef>
                  <a:spcPct val="0"/>
                </a:spcBef>
                <a:spcAft>
                  <a:spcPct val="0"/>
                </a:spcAft>
              </a:pPr>
              <a:t>9</a:t>
            </a:fld>
            <a:endParaRPr lang="en-US" altLang="en-US" smtClean="0"/>
          </a:p>
        </p:txBody>
      </p:sp>
      <p:sp>
        <p:nvSpPr>
          <p:cNvPr id="94" name="Slide Number Placeholder 5"/>
          <p:cNvSpPr txBox="1">
            <a:spLocks noGrp="1"/>
          </p:cNvSpPr>
          <p:nvPr/>
        </p:nvSpPr>
        <p:spPr bwMode="auto">
          <a:xfrm>
            <a:off x="6553200" y="6243638"/>
            <a:ext cx="2133600" cy="457200"/>
          </a:xfrm>
          <a:prstGeom prst="rect">
            <a:avLst/>
          </a:prstGeom>
          <a:noFill/>
          <a:ln>
            <a:miter lim="800000"/>
            <a:headEnd/>
            <a:tailEnd/>
          </a:ln>
        </p:spPr>
        <p:txBody>
          <a:bodyPr anchor="b"/>
          <a:lstStyle/>
          <a:p>
            <a:pPr algn="r" fontAlgn="auto">
              <a:spcBef>
                <a:spcPts val="0"/>
              </a:spcBef>
              <a:spcAft>
                <a:spcPts val="0"/>
              </a:spcAft>
              <a:defRPr/>
            </a:pPr>
            <a:fld id="{6116C017-505C-4E8F-BDF6-7CED476F9409}" type="slidenum">
              <a:rPr lang="en-US" altLang="en-US" sz="1200">
                <a:latin typeface="+mj-lt"/>
              </a:rPr>
              <a:pPr algn="r" fontAlgn="auto">
                <a:spcBef>
                  <a:spcPts val="0"/>
                </a:spcBef>
                <a:spcAft>
                  <a:spcPts val="0"/>
                </a:spcAft>
                <a:defRPr/>
              </a:pPr>
              <a:t>9</a:t>
            </a:fld>
            <a:endParaRPr lang="en-US" altLang="en-US" sz="1200">
              <a:latin typeface="+mj-lt"/>
            </a:endParaRPr>
          </a:p>
        </p:txBody>
      </p:sp>
      <p:sp>
        <p:nvSpPr>
          <p:cNvPr id="349187" name="Rectangle 2"/>
          <p:cNvSpPr>
            <a:spLocks noGrp="1" noChangeArrowheads="1"/>
          </p:cNvSpPr>
          <p:nvPr>
            <p:ph type="title"/>
          </p:nvPr>
        </p:nvSpPr>
        <p:spPr>
          <a:xfrm>
            <a:off x="381000" y="0"/>
            <a:ext cx="8229600" cy="941388"/>
          </a:xfrm>
        </p:spPr>
        <p:txBody>
          <a:bodyPr/>
          <a:lstStyle/>
          <a:p>
            <a:pPr eaLnBrk="1" hangingPunct="1"/>
            <a:r>
              <a:rPr lang="en-US" smtClean="0"/>
              <a:t>Benefits by Program</a:t>
            </a:r>
          </a:p>
        </p:txBody>
      </p:sp>
      <p:graphicFrame>
        <p:nvGraphicFramePr>
          <p:cNvPr id="39114" name="Group 202"/>
          <p:cNvGraphicFramePr>
            <a:graphicFrameLocks noGrp="1"/>
          </p:cNvGraphicFramePr>
          <p:nvPr>
            <p:ph idx="1"/>
          </p:nvPr>
        </p:nvGraphicFramePr>
        <p:xfrm>
          <a:off x="609600" y="1066800"/>
          <a:ext cx="8077201" cy="4712237"/>
        </p:xfrm>
        <a:graphic>
          <a:graphicData uri="http://schemas.openxmlformats.org/drawingml/2006/table">
            <a:tbl>
              <a:tblPr/>
              <a:tblGrid>
                <a:gridCol w="1264918"/>
                <a:gridCol w="1753797"/>
                <a:gridCol w="1561141"/>
                <a:gridCol w="982744"/>
                <a:gridCol w="1292861"/>
                <a:gridCol w="1221740"/>
              </a:tblGrid>
              <a:tr h="3810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400" b="0" i="0" u="none" strike="noStrike" cap="none" normalizeH="0" baseline="0" dirty="0" smtClean="0">
                        <a:ln>
                          <a:noFill/>
                        </a:ln>
                        <a:solidFill>
                          <a:schemeClr val="tx1"/>
                        </a:solidFill>
                        <a:effectLst/>
                        <a:latin typeface="Calibri" pitchFamily="34" charset="0"/>
                        <a:cs typeface="Calibri"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F6F7"/>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1" i="0" u="none" strike="noStrike" cap="none" normalizeH="0" baseline="0" dirty="0" smtClean="0">
                          <a:ln>
                            <a:noFill/>
                          </a:ln>
                          <a:solidFill>
                            <a:schemeClr val="tx1"/>
                          </a:solidFill>
                          <a:effectLst/>
                          <a:latin typeface="Calibri" pitchFamily="34" charset="0"/>
                          <a:cs typeface="Calibri" pitchFamily="34" charset="0"/>
                        </a:rPr>
                        <a:t>Standard &amp;</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1" i="0" u="none" strike="noStrike" cap="none" normalizeH="0" baseline="0" dirty="0" smtClean="0">
                          <a:ln>
                            <a:noFill/>
                          </a:ln>
                          <a:solidFill>
                            <a:schemeClr val="tx1"/>
                          </a:solidFill>
                          <a:effectLst/>
                          <a:latin typeface="Calibri" pitchFamily="34" charset="0"/>
                          <a:cs typeface="Calibri" pitchFamily="34" charset="0"/>
                        </a:rPr>
                        <a:t>CommonHealth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F6F7"/>
                    </a:solidFill>
                  </a:tcPr>
                </a:tc>
                <a:tc>
                  <a:txBody>
                    <a:bodyPr/>
                    <a:lstStyle/>
                    <a:p>
                      <a:pPr algn="ctr"/>
                      <a:r>
                        <a:rPr lang="en-US" sz="1400" b="1" dirty="0" err="1" smtClean="0">
                          <a:latin typeface="Calibri" pitchFamily="34" charset="0"/>
                          <a:cs typeface="Calibri" pitchFamily="34" charset="0"/>
                        </a:rPr>
                        <a:t>CarePlus</a:t>
                      </a:r>
                      <a:r>
                        <a:rPr lang="en-US" sz="1400" b="1" dirty="0" smtClean="0">
                          <a:latin typeface="Calibri" pitchFamily="34" charset="0"/>
                          <a:cs typeface="Calibri" pitchFamily="34" charset="0"/>
                        </a:rPr>
                        <a:t> and </a:t>
                      </a:r>
                      <a:r>
                        <a:rPr lang="en-US" sz="1400" b="1" dirty="0" err="1" smtClean="0">
                          <a:latin typeface="Calibri" pitchFamily="34" charset="0"/>
                          <a:cs typeface="Calibri" pitchFamily="34" charset="0"/>
                        </a:rPr>
                        <a:t>ConnectorCare</a:t>
                      </a:r>
                      <a:endParaRPr lang="en-US" sz="1400" b="1" dirty="0">
                        <a:latin typeface="Calibri" pitchFamily="34" charset="0"/>
                        <a:cs typeface="Calibri"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F6F7"/>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1" i="0" u="none" strike="noStrike" cap="none" normalizeH="0" baseline="0" dirty="0" smtClean="0">
                          <a:ln>
                            <a:noFill/>
                          </a:ln>
                          <a:solidFill>
                            <a:schemeClr val="tx1"/>
                          </a:solidFill>
                          <a:effectLst/>
                          <a:latin typeface="Calibri" pitchFamily="34" charset="0"/>
                          <a:cs typeface="Calibri" pitchFamily="34" charset="0"/>
                        </a:rPr>
                        <a:t>Family Assistance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F6F7"/>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1" i="0" u="none" strike="noStrike" cap="none" normalizeH="0" baseline="0" dirty="0" smtClean="0">
                          <a:ln>
                            <a:noFill/>
                          </a:ln>
                          <a:solidFill>
                            <a:schemeClr val="tx1"/>
                          </a:solidFill>
                          <a:effectLst/>
                          <a:latin typeface="Calibri" pitchFamily="34" charset="0"/>
                          <a:cs typeface="Calibri" pitchFamily="34" charset="0"/>
                        </a:rPr>
                        <a:t>Basic</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1" i="0" u="none" strike="noStrike" cap="none" normalizeH="0" baseline="0" dirty="0" smtClean="0">
                          <a:ln>
                            <a:noFill/>
                          </a:ln>
                          <a:solidFill>
                            <a:schemeClr val="tx1"/>
                          </a:solidFill>
                          <a:effectLst/>
                          <a:latin typeface="Calibri" pitchFamily="34" charset="0"/>
                          <a:cs typeface="Calibri" pitchFamily="34" charset="0"/>
                        </a:rPr>
                        <a:t>(going away!)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F6F7"/>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1" i="0" u="none" strike="noStrike" cap="none" normalizeH="0" baseline="0" dirty="0" smtClean="0">
                          <a:ln>
                            <a:noFill/>
                          </a:ln>
                          <a:solidFill>
                            <a:schemeClr val="tx1"/>
                          </a:solidFill>
                          <a:effectLst/>
                          <a:latin typeface="Calibri" pitchFamily="34" charset="0"/>
                          <a:cs typeface="Calibri" pitchFamily="34" charset="0"/>
                        </a:rPr>
                        <a:t>Essential</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1" i="0" u="none" strike="noStrike" cap="none" normalizeH="0" baseline="0" dirty="0" smtClean="0">
                          <a:ln>
                            <a:noFill/>
                          </a:ln>
                          <a:solidFill>
                            <a:schemeClr val="tx1"/>
                          </a:solidFill>
                          <a:effectLst/>
                          <a:latin typeface="Calibri" pitchFamily="34" charset="0"/>
                          <a:cs typeface="Calibri" pitchFamily="34" charset="0"/>
                        </a:rPr>
                        <a:t>(going away!)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F6F7"/>
                    </a:solidFill>
                  </a:tcPr>
                </a:tc>
              </a:tr>
              <a:tr h="39400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dirty="0" smtClean="0">
                          <a:ln>
                            <a:noFill/>
                          </a:ln>
                          <a:solidFill>
                            <a:schemeClr val="tx1"/>
                          </a:solidFill>
                          <a:effectLst/>
                          <a:latin typeface="Calibri" pitchFamily="34" charset="0"/>
                          <a:cs typeface="Calibri" pitchFamily="34" charset="0"/>
                        </a:rPr>
                        <a:t>Audiology</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5687">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dirty="0" smtClean="0">
                          <a:ln>
                            <a:noFill/>
                          </a:ln>
                          <a:solidFill>
                            <a:schemeClr val="tx1"/>
                          </a:solidFill>
                          <a:effectLst/>
                          <a:latin typeface="Calibri" pitchFamily="34" charset="0"/>
                          <a:cs typeface="Calibri" pitchFamily="34" charset="0"/>
                        </a:rPr>
                        <a:t>Chiropractic care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5687">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dirty="0" smtClean="0">
                          <a:ln>
                            <a:noFill/>
                          </a:ln>
                          <a:solidFill>
                            <a:schemeClr val="tx1"/>
                          </a:solidFill>
                          <a:effectLst/>
                          <a:latin typeface="Calibri" pitchFamily="34" charset="0"/>
                          <a:cs typeface="Calibri" pitchFamily="34" charset="0"/>
                        </a:rPr>
                        <a:t>Inpatient rehab</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dirty="0" smtClean="0">
                          <a:latin typeface="Calibri" pitchFamily="34" charset="0"/>
                          <a:cs typeface="Calibri" pitchFamily="34" charset="0"/>
                        </a:rPr>
                        <a:t>Share of 100 days/year</a:t>
                      </a:r>
                      <a:endParaRPr lang="en-US" sz="1400" dirty="0">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2822">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dirty="0" smtClean="0">
                          <a:ln>
                            <a:noFill/>
                          </a:ln>
                          <a:solidFill>
                            <a:schemeClr val="tx1"/>
                          </a:solidFill>
                          <a:effectLst/>
                          <a:latin typeface="Calibri" pitchFamily="34" charset="0"/>
                          <a:cs typeface="Calibri" pitchFamily="34" charset="0"/>
                        </a:rPr>
                        <a:t>Hearing aids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5687">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dirty="0" smtClean="0">
                          <a:ln>
                            <a:noFill/>
                          </a:ln>
                          <a:solidFill>
                            <a:schemeClr val="tx1"/>
                          </a:solidFill>
                          <a:effectLst/>
                          <a:latin typeface="Calibri" pitchFamily="34" charset="0"/>
                          <a:cs typeface="Calibri" pitchFamily="34" charset="0"/>
                        </a:rPr>
                        <a:t>Home health</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2978">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dirty="0" smtClean="0">
                          <a:ln>
                            <a:noFill/>
                          </a:ln>
                          <a:solidFill>
                            <a:schemeClr val="tx1"/>
                          </a:solidFill>
                          <a:effectLst/>
                          <a:latin typeface="Calibri" pitchFamily="34" charset="0"/>
                          <a:cs typeface="Calibri" pitchFamily="34" charset="0"/>
                        </a:rPr>
                        <a:t>Hospice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9799">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dirty="0" smtClean="0">
                          <a:ln>
                            <a:noFill/>
                          </a:ln>
                          <a:solidFill>
                            <a:schemeClr val="tx1"/>
                          </a:solidFill>
                          <a:effectLst/>
                          <a:latin typeface="Calibri" pitchFamily="34" charset="0"/>
                          <a:cs typeface="Calibri" pitchFamily="34" charset="0"/>
                        </a:rPr>
                        <a:t>Personal Care Attendants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FF0000"/>
                          </a:solidFill>
                          <a:latin typeface="Calibri" pitchFamily="34" charset="0"/>
                          <a:cs typeface="Calibri" pitchFamily="34" charset="0"/>
                          <a:sym typeface="Wingdings"/>
                        </a:rPr>
                        <a:t>X</a:t>
                      </a:r>
                      <a:endParaRPr lang="en-US" sz="1400" b="0" dirty="0" smtClean="0">
                        <a:solidFill>
                          <a:srgbClr val="FF0000"/>
                        </a:solidFill>
                        <a:latin typeface="Calibri" pitchFamily="34" charset="0"/>
                        <a:cs typeface="Calibri" pitchFamily="34" charset="0"/>
                      </a:endParaRPr>
                    </a:p>
                    <a:p>
                      <a:pPr algn="ctr"/>
                      <a:endParaRPr lang="en-US" sz="1400" dirty="0">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69799">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dirty="0" smtClean="0">
                          <a:ln>
                            <a:noFill/>
                          </a:ln>
                          <a:solidFill>
                            <a:schemeClr val="tx1"/>
                          </a:solidFill>
                          <a:effectLst/>
                          <a:latin typeface="Calibri" pitchFamily="34" charset="0"/>
                          <a:cs typeface="Calibri" pitchFamily="34" charset="0"/>
                        </a:rPr>
                        <a:t>Skilled nursing facility</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dirty="0" smtClean="0">
                          <a:solidFill>
                            <a:srgbClr val="00B050"/>
                          </a:solidFill>
                          <a:latin typeface="Calibri" pitchFamily="34" charset="0"/>
                          <a:cs typeface="Calibri" pitchFamily="34" charset="0"/>
                          <a:sym typeface="Wingdings"/>
                        </a:rPr>
                        <a:t></a:t>
                      </a:r>
                      <a:endParaRPr lang="en-US" sz="1400" b="0" dirty="0" smtClean="0">
                        <a:solidFill>
                          <a:srgbClr val="00B05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dirty="0" smtClean="0">
                          <a:latin typeface="Calibri" pitchFamily="34" charset="0"/>
                          <a:cs typeface="Calibri" pitchFamily="34" charset="0"/>
                        </a:rPr>
                        <a:t>Share of 100 days/year</a:t>
                      </a:r>
                      <a:endParaRPr lang="en-US" sz="1400" dirty="0">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en-US" sz="1400" b="0" dirty="0" smtClean="0">
                          <a:solidFill>
                            <a:srgbClr val="FF0000"/>
                          </a:solidFill>
                          <a:latin typeface="Calibri" pitchFamily="34" charset="0"/>
                          <a:cs typeface="Calibri" pitchFamily="34" charset="0"/>
                          <a:sym typeface="Wingdings"/>
                        </a:rPr>
                        <a:t>X</a:t>
                      </a:r>
                      <a:endParaRPr lang="en-US" sz="1400" b="0" dirty="0">
                        <a:solidFill>
                          <a:srgbClr val="FF0000"/>
                        </a:solidFill>
                        <a:latin typeface="Calibri" pitchFamily="34" charset="0"/>
                        <a:cs typeface="Calibri"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5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5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6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7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5.xml><?xml version="1.0" encoding="utf-8"?>
<a:theme xmlns:a="http://schemas.openxmlformats.org/drawingml/2006/main" name="8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6.xml><?xml version="1.0" encoding="utf-8"?>
<a:theme xmlns:a="http://schemas.openxmlformats.org/drawingml/2006/main" name="6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7.xml><?xml version="1.0" encoding="utf-8"?>
<a:theme xmlns:a="http://schemas.openxmlformats.org/drawingml/2006/main" name="9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8.xml><?xml version="1.0" encoding="utf-8"?>
<a:theme xmlns:a="http://schemas.openxmlformats.org/drawingml/2006/main" name="10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9.xml><?xml version="1.0" encoding="utf-8"?>
<a:theme xmlns:a="http://schemas.openxmlformats.org/drawingml/2006/main" name="7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0.xml><?xml version="1.0" encoding="utf-8"?>
<a:theme xmlns:a="http://schemas.openxmlformats.org/drawingml/2006/main" name="11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1.xml><?xml version="1.0" encoding="utf-8"?>
<a:theme xmlns:a="http://schemas.openxmlformats.org/drawingml/2006/main" name="12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2.xml><?xml version="1.0" encoding="utf-8"?>
<a:theme xmlns:a="http://schemas.openxmlformats.org/drawingml/2006/main" name="13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3.xml><?xml version="1.0" encoding="utf-8"?>
<a:theme xmlns:a="http://schemas.openxmlformats.org/drawingml/2006/main" name="8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4.xml><?xml version="1.0" encoding="utf-8"?>
<a:theme xmlns:a="http://schemas.openxmlformats.org/drawingml/2006/main" name="14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5.xml><?xml version="1.0" encoding="utf-8"?>
<a:theme xmlns:a="http://schemas.openxmlformats.org/drawingml/2006/main" name="9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6.xml><?xml version="1.0" encoding="utf-8"?>
<a:theme xmlns:a="http://schemas.openxmlformats.org/drawingml/2006/main" name="Blank">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7.xml><?xml version="1.0" encoding="utf-8"?>
<a:theme xmlns:a="http://schemas.openxmlformats.org/drawingml/2006/main" name="10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8.xml><?xml version="1.0" encoding="utf-8"?>
<a:theme xmlns:a="http://schemas.openxmlformats.org/drawingml/2006/main" name="15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9.xml><?xml version="1.0" encoding="utf-8"?>
<a:theme xmlns:a="http://schemas.openxmlformats.org/drawingml/2006/main" name="16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0.xml><?xml version="1.0" encoding="utf-8"?>
<a:theme xmlns:a="http://schemas.openxmlformats.org/drawingml/2006/main" name="17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1.xml><?xml version="1.0" encoding="utf-8"?>
<a:theme xmlns:a="http://schemas.openxmlformats.org/drawingml/2006/main" name="18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2.xml><?xml version="1.0" encoding="utf-8"?>
<a:theme xmlns:a="http://schemas.openxmlformats.org/drawingml/2006/main" name="19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3.xml><?xml version="1.0" encoding="utf-8"?>
<a:theme xmlns:a="http://schemas.openxmlformats.org/drawingml/2006/main" name="20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3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4_Partners template adjusted">
  <a:themeElements>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rtners template adjuste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Partners template adjuste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s template adjuste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s template adjuste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s template adjuste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s template adjuste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s template adjuste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s template adjuste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s template adjuste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s template adjuste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s template adjuste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s template adjuste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s template adjuste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24896</TotalTime>
  <Words>2899</Words>
  <Application>Microsoft Office PowerPoint</Application>
  <PresentationFormat>On-screen Show (4:3)</PresentationFormat>
  <Paragraphs>487</Paragraphs>
  <Slides>24</Slides>
  <Notes>21</Notes>
  <HiddenSlides>0</HiddenSlides>
  <MMClips>0</MMClips>
  <ScaleCrop>false</ScaleCrop>
  <HeadingPairs>
    <vt:vector size="4" baseType="variant">
      <vt:variant>
        <vt:lpstr>Theme</vt:lpstr>
      </vt:variant>
      <vt:variant>
        <vt:i4>33</vt:i4>
      </vt:variant>
      <vt:variant>
        <vt:lpstr>Slide Titles</vt:lpstr>
      </vt:variant>
      <vt:variant>
        <vt:i4>24</vt:i4>
      </vt:variant>
    </vt:vector>
  </HeadingPairs>
  <TitlesOfParts>
    <vt:vector size="57" baseType="lpstr">
      <vt:lpstr>Partners template adjusted</vt:lpstr>
      <vt:lpstr>Custom Design</vt:lpstr>
      <vt:lpstr>1_Custom Design</vt:lpstr>
      <vt:lpstr>1_Partners template adjusted</vt:lpstr>
      <vt:lpstr>2_Partners template adjusted</vt:lpstr>
      <vt:lpstr>3_Partners template adjusted</vt:lpstr>
      <vt:lpstr>4_Partners template adjusted</vt:lpstr>
      <vt:lpstr>2_Custom Design</vt:lpstr>
      <vt:lpstr>3_Custom Design</vt:lpstr>
      <vt:lpstr>4_Custom Design</vt:lpstr>
      <vt:lpstr>5_Custom Design</vt:lpstr>
      <vt:lpstr>5_Partners template adjusted</vt:lpstr>
      <vt:lpstr>6_Partners template adjusted</vt:lpstr>
      <vt:lpstr>7_Partners template adjusted</vt:lpstr>
      <vt:lpstr>8_Partners template adjusted</vt:lpstr>
      <vt:lpstr>6_Custom Design</vt:lpstr>
      <vt:lpstr>9_Partners template adjusted</vt:lpstr>
      <vt:lpstr>10_Partners template adjusted</vt:lpstr>
      <vt:lpstr>7_Custom Design</vt:lpstr>
      <vt:lpstr>11_Partners template adjusted</vt:lpstr>
      <vt:lpstr>12_Partners template adjusted</vt:lpstr>
      <vt:lpstr>13_Partners template adjusted</vt:lpstr>
      <vt:lpstr>8_Custom Design</vt:lpstr>
      <vt:lpstr>14_Partners template adjusted</vt:lpstr>
      <vt:lpstr>9_Custom Design</vt:lpstr>
      <vt:lpstr>Blank</vt:lpstr>
      <vt:lpstr>10_Custom Design</vt:lpstr>
      <vt:lpstr>15_Partners template adjusted</vt:lpstr>
      <vt:lpstr>16_Partners template adjusted</vt:lpstr>
      <vt:lpstr>17_Partners template adjusted</vt:lpstr>
      <vt:lpstr>18_Partners template adjusted</vt:lpstr>
      <vt:lpstr>19_Partners template adjusted</vt:lpstr>
      <vt:lpstr>20_Partners template adjusted</vt:lpstr>
      <vt:lpstr>Affordable Care Act Implementation: State Coverage Changes </vt:lpstr>
      <vt:lpstr>Where you end up in 2014 depends on your income level and immigration status</vt:lpstr>
      <vt:lpstr>REVIEW:  Current state coverage programs</vt:lpstr>
      <vt:lpstr>REVIEW:  Current state coverage programs and health plans </vt:lpstr>
      <vt:lpstr>ACA Changes for January 1, 2014:  Overview  </vt:lpstr>
      <vt:lpstr>Slide 6</vt:lpstr>
      <vt:lpstr>Slide 7</vt:lpstr>
      <vt:lpstr>MassHealth Standard vs.  MassHealth CarePlus </vt:lpstr>
      <vt:lpstr>Benefits by Program</vt:lpstr>
      <vt:lpstr>Three key patient groups are transitioning on 1/1/14</vt:lpstr>
      <vt:lpstr>Slide 11</vt:lpstr>
      <vt:lpstr>Our Network Health MassHealth Patients:  Process</vt:lpstr>
      <vt:lpstr>Our Network Health MassHealth Patients:  Communications</vt:lpstr>
      <vt:lpstr>Slide 14</vt:lpstr>
      <vt:lpstr>MassHealth CarePlus Eligible Patients</vt:lpstr>
      <vt:lpstr>MassHealth CarePlus Eligible Patients: Process</vt:lpstr>
      <vt:lpstr>MassHealth CarePlus Eligible Patients: Process (continued)</vt:lpstr>
      <vt:lpstr>Slide 18</vt:lpstr>
      <vt:lpstr>ConnectorCare Eligible Patients</vt:lpstr>
      <vt:lpstr>ConnectorCare Eligible Patients: Process</vt:lpstr>
      <vt:lpstr>ConnectorCare Eligible Patients: Process (continued)</vt:lpstr>
      <vt:lpstr>Patient Groups in Transition 1/1/14 at MGH</vt:lpstr>
      <vt:lpstr>Challenges:  Common Scenarios</vt:lpstr>
      <vt:lpstr>Stay Positive! </vt:lpstr>
    </vt:vector>
  </TitlesOfParts>
  <Company>Partners HealthCare System,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Partners Information Systems</dc:creator>
  <cp:lastModifiedBy>Partners Information Systems</cp:lastModifiedBy>
  <cp:revision>5007</cp:revision>
  <dcterms:created xsi:type="dcterms:W3CDTF">2013-01-24T16:53:51Z</dcterms:created>
  <dcterms:modified xsi:type="dcterms:W3CDTF">2013-12-05T16:19:41Z</dcterms:modified>
</cp:coreProperties>
</file>