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handoutMasterIdLst>
    <p:handoutMasterId r:id="rId25"/>
  </p:handoutMasterIdLst>
  <p:sldIdLst>
    <p:sldId id="256" r:id="rId2"/>
    <p:sldId id="263" r:id="rId3"/>
    <p:sldId id="264" r:id="rId4"/>
    <p:sldId id="265" r:id="rId5"/>
    <p:sldId id="267" r:id="rId6"/>
    <p:sldId id="268" r:id="rId7"/>
    <p:sldId id="287" r:id="rId8"/>
    <p:sldId id="270" r:id="rId9"/>
    <p:sldId id="271" r:id="rId10"/>
    <p:sldId id="272" r:id="rId11"/>
    <p:sldId id="274" r:id="rId12"/>
    <p:sldId id="275" r:id="rId13"/>
    <p:sldId id="276" r:id="rId14"/>
    <p:sldId id="278" r:id="rId15"/>
    <p:sldId id="279" r:id="rId16"/>
    <p:sldId id="281" r:id="rId17"/>
    <p:sldId id="283" r:id="rId18"/>
    <p:sldId id="284" r:id="rId19"/>
    <p:sldId id="285" r:id="rId20"/>
    <p:sldId id="290" r:id="rId21"/>
    <p:sldId id="289" r:id="rId22"/>
    <p:sldId id="286" r:id="rId23"/>
  </p:sldIdLst>
  <p:sldSz cx="12192000" cy="6858000"/>
  <p:notesSz cx="68580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AEBD9"/>
    <a:srgbClr val="CFD4DE"/>
    <a:srgbClr val="CED4DF"/>
    <a:srgbClr val="38335E"/>
    <a:srgbClr val="8494AF"/>
    <a:srgbClr val="24528F"/>
    <a:srgbClr val="E58240"/>
    <a:srgbClr val="F0CFD1"/>
    <a:srgbClr val="782621"/>
    <a:srgbClr val="DBB96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5827" autoAdjust="0"/>
  </p:normalViewPr>
  <p:slideViewPr>
    <p:cSldViewPr snapToGrid="0">
      <p:cViewPr varScale="1">
        <p:scale>
          <a:sx n="81" d="100"/>
          <a:sy n="81" d="100"/>
        </p:scale>
        <p:origin x="-264" y="-8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-2838" y="-84"/>
      </p:cViewPr>
      <p:guideLst>
        <p:guide orient="horz" pos="2928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E5A1EB-68F9-4AAE-B79E-A6A35AAD398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9929562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F4F990-FB13-4639-8574-CA7F810CB090}" type="datetimeFigureOut">
              <a:rPr lang="en-US" smtClean="0"/>
              <a:pPr/>
              <a:t>3/2/2017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30200" y="696913"/>
            <a:ext cx="61976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15790"/>
            <a:ext cx="5486400" cy="418338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482105-5285-4BF0-A547-450B2534645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959685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Several slides are below</a:t>
            </a:r>
            <a:r>
              <a:rPr lang="en-US" baseline="0" dirty="0" smtClean="0"/>
              <a:t> for you to choose from. Duplicate the slides you need, delete the slides you don’t.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482105-5285-4BF0-A547-450B25346454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1029140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From</a:t>
            </a:r>
            <a:r>
              <a:rPr lang="en-US" baseline="0" dirty="0" smtClean="0"/>
              <a:t> Primary Palette, good for any MBHP presentation. Choose one style for each presentation.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482105-5285-4BF0-A547-450B25346454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62326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From</a:t>
            </a:r>
            <a:r>
              <a:rPr lang="en-US" baseline="0" dirty="0" smtClean="0"/>
              <a:t> Primary Palette, good for any MBHP presentation. Choose one style for each presentation.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482105-5285-4BF0-A547-450B25346454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6265004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From</a:t>
            </a:r>
            <a:r>
              <a:rPr lang="en-US" baseline="0" dirty="0" smtClean="0"/>
              <a:t> Primary Palette, good for any MBHP presentation. Choose one style for each presentation.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482105-5285-4BF0-A547-450B25346454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458251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From</a:t>
            </a:r>
            <a:r>
              <a:rPr lang="en-US" baseline="0" dirty="0" smtClean="0"/>
              <a:t> Primary Palette, good for any MBHP presentation. Choose one style for each presentation.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482105-5285-4BF0-A547-450B25346454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5911008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From</a:t>
            </a:r>
            <a:r>
              <a:rPr lang="en-US" baseline="0" dirty="0" smtClean="0"/>
              <a:t> Primary Palette, good for any MBHP presentation. Choose one style for each presentation.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482105-5285-4BF0-A547-450B25346454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8284389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From</a:t>
            </a:r>
            <a:r>
              <a:rPr lang="en-US" baseline="0" dirty="0" smtClean="0"/>
              <a:t> Primary Palette, good for any MBHP presentation. Choose one style for each presentation.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482105-5285-4BF0-A547-450B25346454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6792449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From</a:t>
            </a:r>
            <a:r>
              <a:rPr lang="en-US" baseline="0" dirty="0" smtClean="0"/>
              <a:t> Primary Palette, good for any MBHP presentation. Choose one style for each presentation.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482105-5285-4BF0-A547-450B25346454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7127477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From</a:t>
            </a:r>
            <a:r>
              <a:rPr lang="en-US" baseline="0" dirty="0" smtClean="0"/>
              <a:t> Primary Palette, good for any MBHP presentation. Choose one style for each presentation.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482105-5285-4BF0-A547-450B25346454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8648597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From</a:t>
            </a:r>
            <a:r>
              <a:rPr lang="en-US" baseline="0" dirty="0" smtClean="0"/>
              <a:t> Primary Palette, good for any MBHP presentation. Choose one style for each presentation.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482105-5285-4BF0-A547-450B25346454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8648597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From</a:t>
            </a:r>
            <a:r>
              <a:rPr lang="en-US" baseline="0" dirty="0" smtClean="0"/>
              <a:t> Primary Palette, good for any MBHP presentation. Choose one style for each presentation.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482105-5285-4BF0-A547-450B25346454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864859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From</a:t>
            </a:r>
            <a:r>
              <a:rPr lang="en-US" baseline="0" dirty="0" smtClean="0"/>
              <a:t> Primary Palette, good for any MBHP presentation. Choose one style for each presentation.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482105-5285-4BF0-A547-450B25346454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738002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From</a:t>
            </a:r>
            <a:r>
              <a:rPr lang="en-US" baseline="0" dirty="0" smtClean="0"/>
              <a:t> Primary Palette, good for any MBHP presentation. Choose one style for each presentation.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482105-5285-4BF0-A547-450B25346454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787329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From</a:t>
            </a:r>
            <a:r>
              <a:rPr lang="en-US" baseline="0" dirty="0" smtClean="0"/>
              <a:t> Primary Palette, good for any MBHP presentation. Choose one style for each presentation.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482105-5285-4BF0-A547-450B25346454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226122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From</a:t>
            </a:r>
            <a:r>
              <a:rPr lang="en-US" baseline="0" dirty="0" smtClean="0"/>
              <a:t> Primary Palette, good for any MBHP presentation. Choose one style for each presentation.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482105-5285-4BF0-A547-450B25346454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6833643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From</a:t>
            </a:r>
            <a:r>
              <a:rPr lang="en-US" baseline="0" dirty="0" smtClean="0"/>
              <a:t> Primary Palette, good for any MBHP presentation. Choose one style for each presentation.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482105-5285-4BF0-A547-450B25346454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1380309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From</a:t>
            </a:r>
            <a:r>
              <a:rPr lang="en-US" baseline="0" dirty="0" smtClean="0"/>
              <a:t> Primary Palette, good for any MBHP presentation. Choose one style for each presentation.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482105-5285-4BF0-A547-450B25346454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0865472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From</a:t>
            </a:r>
            <a:r>
              <a:rPr lang="en-US" baseline="0" dirty="0" smtClean="0"/>
              <a:t> Primary Palette, good for any MBHP presentation. Choose one style for each presentation.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482105-5285-4BF0-A547-450B25346454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0619001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From</a:t>
            </a:r>
            <a:r>
              <a:rPr lang="en-US" baseline="0" dirty="0" smtClean="0"/>
              <a:t> Primary Palette, good for any MBHP presentation. Choose one style for each presentation.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482105-5285-4BF0-A547-450B25346454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650322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03440-607F-407E-BAD8-BB1EF9A91EB8}" type="datetimeFigureOut">
              <a:rPr lang="en-US" smtClean="0"/>
              <a:pPr/>
              <a:t>3/2/2017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00AC0-4126-442F-A4FF-B94C62F9AED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888828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03440-607F-407E-BAD8-BB1EF9A91EB8}" type="datetimeFigureOut">
              <a:rPr lang="en-US" smtClean="0"/>
              <a:pPr/>
              <a:t>3/2/2017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00AC0-4126-442F-A4FF-B94C62F9AED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053689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03440-607F-407E-BAD8-BB1EF9A91EB8}" type="datetimeFigureOut">
              <a:rPr lang="en-US" smtClean="0"/>
              <a:pPr/>
              <a:t>3/2/2017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00AC0-4126-442F-A4FF-B94C62F9AED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177330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03440-607F-407E-BAD8-BB1EF9A91EB8}" type="datetimeFigureOut">
              <a:rPr lang="en-US" smtClean="0"/>
              <a:pPr/>
              <a:t>3/2/2017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00AC0-4126-442F-A4FF-B94C62F9AED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784294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03440-607F-407E-BAD8-BB1EF9A91EB8}" type="datetimeFigureOut">
              <a:rPr lang="en-US" smtClean="0"/>
              <a:pPr/>
              <a:t>3/2/2017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00AC0-4126-442F-A4FF-B94C62F9AED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647642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03440-607F-407E-BAD8-BB1EF9A91EB8}" type="datetimeFigureOut">
              <a:rPr lang="en-US" smtClean="0"/>
              <a:pPr/>
              <a:t>3/2/2017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00AC0-4126-442F-A4FF-B94C62F9AED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769253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03440-607F-407E-BAD8-BB1EF9A91EB8}" type="datetimeFigureOut">
              <a:rPr lang="en-US" smtClean="0"/>
              <a:pPr/>
              <a:t>3/2/2017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00AC0-4126-442F-A4FF-B94C62F9AED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103395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03440-607F-407E-BAD8-BB1EF9A91EB8}" type="datetimeFigureOut">
              <a:rPr lang="en-US" smtClean="0"/>
              <a:pPr/>
              <a:t>3/2/2017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00AC0-4126-442F-A4FF-B94C62F9AED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485751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03440-607F-407E-BAD8-BB1EF9A91EB8}" type="datetimeFigureOut">
              <a:rPr lang="en-US" smtClean="0"/>
              <a:pPr/>
              <a:t>3/2/2017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00AC0-4126-442F-A4FF-B94C62F9AED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370253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03440-607F-407E-BAD8-BB1EF9A91EB8}" type="datetimeFigureOut">
              <a:rPr lang="en-US" smtClean="0"/>
              <a:pPr/>
              <a:t>3/2/2017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00AC0-4126-442F-A4FF-B94C62F9AED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876860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03440-607F-407E-BAD8-BB1EF9A91EB8}" type="datetimeFigureOut">
              <a:rPr lang="en-US" smtClean="0"/>
              <a:pPr/>
              <a:t>3/2/2017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00AC0-4126-442F-A4FF-B94C62F9AED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57350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F03440-607F-407E-BAD8-BB1EF9A91EB8}" type="datetimeFigureOut">
              <a:rPr lang="en-US" smtClean="0"/>
              <a:pPr/>
              <a:t>3/2/2017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700AC0-4126-442F-A4FF-B94C62F9AED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065580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massaccesshousingregistry.org/" TargetMode="External"/><Relationship Id="rId4" Type="http://schemas.openxmlformats.org/officeDocument/2006/relationships/hyperlink" Target="https://www.masshousing.com/portal/server.pt/community/rental_housing/240/renters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bhp.org/" TargetMode="External"/><Relationship Id="rId2" Type="http://schemas.openxmlformats.org/officeDocument/2006/relationships/hyperlink" Target="mailto:resourceline@mbhp.org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4111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894214" y="4551218"/>
            <a:ext cx="9144000" cy="2119746"/>
          </a:xfrm>
        </p:spPr>
        <p:txBody>
          <a:bodyPr>
            <a:normAutofit lnSpcReduction="10000"/>
          </a:bodyPr>
          <a:lstStyle/>
          <a:p>
            <a:r>
              <a:rPr lang="en-US" altLang="en-US" b="1" dirty="0" smtClean="0"/>
              <a:t>February </a:t>
            </a:r>
            <a:r>
              <a:rPr lang="en-US" altLang="en-US" b="1" dirty="0"/>
              <a:t>23, 2017</a:t>
            </a:r>
          </a:p>
          <a:p>
            <a:r>
              <a:rPr lang="en-US" altLang="en-US" b="1" dirty="0"/>
              <a:t>Mass General Hospital- Social Service</a:t>
            </a:r>
          </a:p>
          <a:p>
            <a:r>
              <a:rPr lang="en-US" altLang="en-US" b="1" dirty="0"/>
              <a:t>Jamila Aden &amp; Regine Chrispin</a:t>
            </a:r>
          </a:p>
          <a:p>
            <a:r>
              <a:rPr lang="en-US" altLang="en-US" b="1" dirty="0"/>
              <a:t>RAFT Case manager &amp; HCEC Manager</a:t>
            </a:r>
          </a:p>
          <a:p>
            <a:r>
              <a:rPr lang="en-US" altLang="en-US" b="1" dirty="0"/>
              <a:t>Housing Consumer Education Center</a:t>
            </a:r>
          </a:p>
          <a:p>
            <a:endParaRPr lang="en-US" dirty="0">
              <a:solidFill>
                <a:schemeClr val="bg1"/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39715" t="613" r="-53" b="613"/>
          <a:stretch/>
        </p:blipFill>
        <p:spPr>
          <a:xfrm>
            <a:off x="0" y="1805781"/>
            <a:ext cx="4023360" cy="505777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363179" y="554037"/>
            <a:ext cx="5257321" cy="1251743"/>
          </a:xfrm>
          <a:prstGeom prst="rect">
            <a:avLst/>
          </a:prstGeom>
        </p:spPr>
      </p:pic>
      <p:sp>
        <p:nvSpPr>
          <p:cNvPr id="8" name="Title 1"/>
          <p:cNvSpPr>
            <a:spLocks noGrp="1"/>
          </p:cNvSpPr>
          <p:nvPr>
            <p:ph type="ctrTitle"/>
          </p:nvPr>
        </p:nvSpPr>
        <p:spPr>
          <a:xfrm>
            <a:off x="2660073" y="1963883"/>
            <a:ext cx="8495606" cy="26289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bg1"/>
                </a:solidFill>
                <a:latin typeface="Segoe UI Semibold" pitchFamily="34" charset="0"/>
                <a:ea typeface="Segoe UI" pitchFamily="34" charset="0"/>
                <a:cs typeface="Segoe UI" pitchFamily="34" charset="0"/>
              </a:rPr>
              <a:t>AFFORDABLE </a:t>
            </a:r>
            <a:br>
              <a:rPr lang="en-US" dirty="0" smtClean="0">
                <a:solidFill>
                  <a:schemeClr val="bg1"/>
                </a:solidFill>
                <a:latin typeface="Segoe UI Semibold" pitchFamily="34" charset="0"/>
                <a:ea typeface="Segoe UI" pitchFamily="34" charset="0"/>
                <a:cs typeface="Segoe UI" pitchFamily="34" charset="0"/>
              </a:rPr>
            </a:br>
            <a:r>
              <a:rPr lang="en-US" dirty="0" smtClean="0">
                <a:solidFill>
                  <a:schemeClr val="bg1"/>
                </a:solidFill>
                <a:latin typeface="Segoe UI Semibold" pitchFamily="34" charset="0"/>
                <a:ea typeface="Segoe UI" pitchFamily="34" charset="0"/>
                <a:cs typeface="Segoe UI" pitchFamily="34" charset="0"/>
              </a:rPr>
              <a:t>HOUSING </a:t>
            </a:r>
            <a:br>
              <a:rPr lang="en-US" dirty="0" smtClean="0">
                <a:solidFill>
                  <a:schemeClr val="bg1"/>
                </a:solidFill>
                <a:latin typeface="Segoe UI Semibold" pitchFamily="34" charset="0"/>
                <a:ea typeface="Segoe UI" pitchFamily="34" charset="0"/>
                <a:cs typeface="Segoe UI" pitchFamily="34" charset="0"/>
              </a:rPr>
            </a:br>
            <a:r>
              <a:rPr lang="en-US" dirty="0" smtClean="0">
                <a:solidFill>
                  <a:schemeClr val="bg1"/>
                </a:solidFill>
                <a:latin typeface="Segoe UI Semibold" pitchFamily="34" charset="0"/>
                <a:ea typeface="Segoe UI" pitchFamily="34" charset="0"/>
                <a:cs typeface="Segoe UI" pitchFamily="34" charset="0"/>
              </a:rPr>
              <a:t>BASICS </a:t>
            </a:r>
            <a:endParaRPr lang="en-US" dirty="0">
              <a:solidFill>
                <a:schemeClr val="bg1"/>
              </a:solidFill>
              <a:latin typeface="Segoe UI Semibold" pitchFamily="34" charset="0"/>
              <a:ea typeface="Segoe UI" pitchFamily="34" charset="0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39994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52750" y="443704"/>
            <a:ext cx="8096250" cy="1171575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B4111A"/>
                </a:solidFill>
                <a:latin typeface="Segoe UI Semibold" pitchFamily="34" charset="0"/>
              </a:rPr>
              <a:t>Public housing</a:t>
            </a:r>
            <a:endParaRPr lang="en-US" dirty="0">
              <a:latin typeface="Segoe UI Semibold" pitchFamily="34" charset="0"/>
            </a:endParaRP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998216" y="1675207"/>
            <a:ext cx="8457184" cy="4347263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</a:pPr>
            <a:r>
              <a:rPr lang="en-US" altLang="en-US" dirty="0">
                <a:latin typeface="Segoe UI" panose="020B0502040204020203" pitchFamily="34" charset="0"/>
                <a:cs typeface="Segoe UI" panose="020B0502040204020203" pitchFamily="34" charset="0"/>
              </a:rPr>
              <a:t>Offered by cities/towns through local </a:t>
            </a:r>
            <a:r>
              <a:rPr lang="en-US" altLang="en-US" dirty="0" smtClean="0">
                <a:latin typeface="Segoe UI" panose="020B0502040204020203" pitchFamily="34" charset="0"/>
                <a:cs typeface="Segoe UI" panose="020B0502040204020203" pitchFamily="34" charset="0"/>
              </a:rPr>
              <a:t>housing </a:t>
            </a:r>
            <a:r>
              <a:rPr lang="en-US" altLang="en-US" dirty="0">
                <a:latin typeface="Segoe UI" panose="020B0502040204020203" pitchFamily="34" charset="0"/>
                <a:cs typeface="Segoe UI" panose="020B0502040204020203" pitchFamily="34" charset="0"/>
              </a:rPr>
              <a:t>a</a:t>
            </a:r>
            <a:r>
              <a:rPr lang="en-US" altLang="en-US" dirty="0" smtClean="0">
                <a:latin typeface="Segoe UI" panose="020B0502040204020203" pitchFamily="34" charset="0"/>
                <a:cs typeface="Segoe UI" panose="020B0502040204020203" pitchFamily="34" charset="0"/>
              </a:rPr>
              <a:t>uthorities.</a:t>
            </a:r>
          </a:p>
          <a:p>
            <a:pPr marL="0" indent="0">
              <a:lnSpc>
                <a:spcPct val="80000"/>
              </a:lnSpc>
              <a:buNone/>
            </a:pPr>
            <a:endParaRPr lang="en-US" altLang="en-US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>
              <a:lnSpc>
                <a:spcPct val="80000"/>
              </a:lnSpc>
            </a:pPr>
            <a:r>
              <a:rPr lang="en-US" altLang="en-US" dirty="0">
                <a:latin typeface="Segoe UI" panose="020B0502040204020203" pitchFamily="34" charset="0"/>
                <a:cs typeface="Segoe UI" panose="020B0502040204020203" pitchFamily="34" charset="0"/>
              </a:rPr>
              <a:t>Known as p</a:t>
            </a:r>
            <a:r>
              <a:rPr lang="en-US" altLang="en-US" dirty="0" smtClean="0">
                <a:latin typeface="Segoe UI" panose="020B0502040204020203" pitchFamily="34" charset="0"/>
                <a:cs typeface="Segoe UI" panose="020B0502040204020203" pitchFamily="34" charset="0"/>
              </a:rPr>
              <a:t>ublic </a:t>
            </a:r>
            <a:r>
              <a:rPr lang="en-US" altLang="en-US" dirty="0">
                <a:latin typeface="Segoe UI" panose="020B0502040204020203" pitchFamily="34" charset="0"/>
                <a:cs typeface="Segoe UI" panose="020B0502040204020203" pitchFamily="34" charset="0"/>
              </a:rPr>
              <a:t>h</a:t>
            </a:r>
            <a:r>
              <a:rPr lang="en-US" altLang="en-US" dirty="0" smtClean="0">
                <a:latin typeface="Segoe UI" panose="020B0502040204020203" pitchFamily="34" charset="0"/>
                <a:cs typeface="Segoe UI" panose="020B0502040204020203" pitchFamily="34" charset="0"/>
              </a:rPr>
              <a:t>ousing</a:t>
            </a:r>
            <a:r>
              <a:rPr lang="en-US" altLang="en-US" dirty="0">
                <a:latin typeface="Segoe UI" panose="020B0502040204020203" pitchFamily="34" charset="0"/>
                <a:cs typeface="Segoe UI" panose="020B0502040204020203" pitchFamily="34" charset="0"/>
              </a:rPr>
              <a:t>, LHA </a:t>
            </a:r>
            <a:r>
              <a:rPr lang="en-US" altLang="en-US" dirty="0" smtClean="0">
                <a:latin typeface="Segoe UI" panose="020B0502040204020203" pitchFamily="34" charset="0"/>
                <a:cs typeface="Segoe UI" panose="020B0502040204020203" pitchFamily="34" charset="0"/>
              </a:rPr>
              <a:t>(local housing authority</a:t>
            </a:r>
            <a:r>
              <a:rPr lang="en-US" altLang="en-US" dirty="0">
                <a:latin typeface="Segoe UI" panose="020B0502040204020203" pitchFamily="34" charset="0"/>
                <a:cs typeface="Segoe UI" panose="020B0502040204020203" pitchFamily="34" charset="0"/>
              </a:rPr>
              <a:t>), state </a:t>
            </a:r>
            <a:r>
              <a:rPr lang="en-US" altLang="en-US" dirty="0" smtClean="0">
                <a:latin typeface="Segoe UI" panose="020B0502040204020203" pitchFamily="34" charset="0"/>
                <a:cs typeface="Segoe UI" panose="020B0502040204020203" pitchFamily="34" charset="0"/>
              </a:rPr>
              <a:t>housing.</a:t>
            </a:r>
          </a:p>
          <a:p>
            <a:pPr>
              <a:lnSpc>
                <a:spcPct val="80000"/>
              </a:lnSpc>
            </a:pPr>
            <a:endParaRPr lang="en-US" altLang="en-US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>
              <a:lnSpc>
                <a:spcPct val="80000"/>
              </a:lnSpc>
            </a:pPr>
            <a:r>
              <a:rPr lang="en-US" altLang="en-US" dirty="0">
                <a:latin typeface="Segoe UI" panose="020B0502040204020203" pitchFamily="34" charset="0"/>
                <a:cs typeface="Segoe UI" panose="020B0502040204020203" pitchFamily="34" charset="0"/>
              </a:rPr>
              <a:t>Funded by both the federal and state </a:t>
            </a:r>
            <a:r>
              <a:rPr lang="en-US" altLang="en-US" dirty="0" smtClean="0">
                <a:latin typeface="Segoe UI" panose="020B0502040204020203" pitchFamily="34" charset="0"/>
                <a:cs typeface="Segoe UI" panose="020B0502040204020203" pitchFamily="34" charset="0"/>
              </a:rPr>
              <a:t>government.</a:t>
            </a:r>
          </a:p>
          <a:p>
            <a:pPr marL="0" indent="0">
              <a:lnSpc>
                <a:spcPct val="80000"/>
              </a:lnSpc>
              <a:buNone/>
            </a:pPr>
            <a:endParaRPr lang="en-US" altLang="en-US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>
              <a:lnSpc>
                <a:spcPct val="80000"/>
              </a:lnSpc>
            </a:pPr>
            <a:r>
              <a:rPr lang="en-US" altLang="en-US" dirty="0">
                <a:latin typeface="Segoe UI" panose="020B0502040204020203" pitchFamily="34" charset="0"/>
                <a:cs typeface="Segoe UI" panose="020B0502040204020203" pitchFamily="34" charset="0"/>
              </a:rPr>
              <a:t>Same eligibility requirements as Section 8. Rent is </a:t>
            </a:r>
            <a:r>
              <a:rPr lang="en-US" altLang="en-US" dirty="0" smtClean="0">
                <a:latin typeface="Segoe UI" panose="020B0502040204020203" pitchFamily="34" charset="0"/>
                <a:cs typeface="Segoe UI" panose="020B0502040204020203" pitchFamily="34" charset="0"/>
              </a:rPr>
              <a:t>30-45</a:t>
            </a:r>
            <a:r>
              <a:rPr lang="en-US" altLang="en-US" dirty="0">
                <a:latin typeface="Segoe UI" panose="020B0502040204020203" pitchFamily="34" charset="0"/>
                <a:cs typeface="Segoe UI" panose="020B0502040204020203" pitchFamily="34" charset="0"/>
              </a:rPr>
              <a:t>% of gross monthly </a:t>
            </a:r>
            <a:r>
              <a:rPr lang="en-US" altLang="en-US" dirty="0" smtClean="0">
                <a:latin typeface="Segoe UI" panose="020B0502040204020203" pitchFamily="34" charset="0"/>
                <a:cs typeface="Segoe UI" panose="020B0502040204020203" pitchFamily="34" charset="0"/>
              </a:rPr>
              <a:t>income.</a:t>
            </a:r>
            <a:endParaRPr lang="en-US" altLang="en-US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" y="1158875"/>
            <a:ext cx="1032667" cy="1032667"/>
          </a:xfrm>
          <a:prstGeom prst="rect">
            <a:avLst/>
          </a:prstGeom>
          <a:solidFill>
            <a:srgbClr val="FAEBD9"/>
          </a:solidFill>
          <a:ln>
            <a:solidFill>
              <a:srgbClr val="FAEB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" y="0"/>
            <a:ext cx="1032667" cy="1032667"/>
          </a:xfrm>
          <a:prstGeom prst="rect">
            <a:avLst/>
          </a:prstGeom>
          <a:solidFill>
            <a:srgbClr val="FAEBD9"/>
          </a:solidFill>
          <a:ln>
            <a:solidFill>
              <a:srgbClr val="FAEB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" y="2317750"/>
            <a:ext cx="1032667" cy="1032667"/>
          </a:xfrm>
          <a:prstGeom prst="rect">
            <a:avLst/>
          </a:prstGeom>
          <a:solidFill>
            <a:srgbClr val="FAEBD9"/>
          </a:solidFill>
          <a:ln>
            <a:solidFill>
              <a:srgbClr val="FAEB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0" y="3476625"/>
            <a:ext cx="1032667" cy="1032667"/>
          </a:xfrm>
          <a:prstGeom prst="rect">
            <a:avLst/>
          </a:prstGeom>
          <a:solidFill>
            <a:srgbClr val="FAEBD9"/>
          </a:solidFill>
          <a:ln>
            <a:solidFill>
              <a:srgbClr val="FAEB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-9525" y="4645820"/>
            <a:ext cx="1032667" cy="1032667"/>
          </a:xfrm>
          <a:prstGeom prst="rect">
            <a:avLst/>
          </a:prstGeom>
          <a:solidFill>
            <a:srgbClr val="FAEBD9"/>
          </a:solidFill>
          <a:ln>
            <a:solidFill>
              <a:srgbClr val="FAEB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-9525" y="5812631"/>
            <a:ext cx="1032667" cy="1032667"/>
          </a:xfrm>
          <a:prstGeom prst="rect">
            <a:avLst/>
          </a:prstGeom>
          <a:solidFill>
            <a:srgbClr val="FAEBD9"/>
          </a:solidFill>
          <a:ln>
            <a:solidFill>
              <a:srgbClr val="FAEB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1160067" y="1155700"/>
            <a:ext cx="1032667" cy="1032667"/>
          </a:xfrm>
          <a:prstGeom prst="rect">
            <a:avLst/>
          </a:prstGeom>
          <a:solidFill>
            <a:srgbClr val="FAEBD9"/>
          </a:solidFill>
          <a:ln>
            <a:solidFill>
              <a:srgbClr val="FAEB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1160067" y="-3175"/>
            <a:ext cx="1032667" cy="1032667"/>
          </a:xfrm>
          <a:prstGeom prst="rect">
            <a:avLst/>
          </a:prstGeom>
          <a:solidFill>
            <a:srgbClr val="FAEBD9"/>
          </a:solidFill>
          <a:ln>
            <a:solidFill>
              <a:srgbClr val="FAEB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1160067" y="2314575"/>
            <a:ext cx="1032667" cy="1032667"/>
          </a:xfrm>
          <a:prstGeom prst="rect">
            <a:avLst/>
          </a:prstGeom>
          <a:solidFill>
            <a:srgbClr val="FAEBD9"/>
          </a:solidFill>
          <a:ln>
            <a:solidFill>
              <a:srgbClr val="FAEB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1160066" y="3473450"/>
            <a:ext cx="1032667" cy="1032667"/>
          </a:xfrm>
          <a:prstGeom prst="rect">
            <a:avLst/>
          </a:prstGeom>
          <a:solidFill>
            <a:srgbClr val="FAEBD9"/>
          </a:solidFill>
          <a:ln>
            <a:solidFill>
              <a:srgbClr val="FAEB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1169591" y="4642645"/>
            <a:ext cx="1032667" cy="1032667"/>
          </a:xfrm>
          <a:prstGeom prst="rect">
            <a:avLst/>
          </a:prstGeom>
          <a:solidFill>
            <a:srgbClr val="FAEBD9"/>
          </a:solidFill>
          <a:ln>
            <a:solidFill>
              <a:srgbClr val="FAEB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1169591" y="5809456"/>
            <a:ext cx="1032667" cy="1032667"/>
          </a:xfrm>
          <a:prstGeom prst="rect">
            <a:avLst/>
          </a:prstGeom>
          <a:solidFill>
            <a:srgbClr val="FAEBD9"/>
          </a:solidFill>
          <a:ln>
            <a:solidFill>
              <a:srgbClr val="FAEB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4" name="Picture 2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477250" y="5851795"/>
            <a:ext cx="3151638" cy="754655"/>
          </a:xfrm>
          <a:prstGeom prst="rect">
            <a:avLst/>
          </a:prstGeom>
        </p:spPr>
      </p:pic>
      <p:sp>
        <p:nvSpPr>
          <p:cNvPr id="26" name="TextBox 25"/>
          <p:cNvSpPr txBox="1"/>
          <p:nvPr/>
        </p:nvSpPr>
        <p:spPr>
          <a:xfrm>
            <a:off x="1790700" y="6022471"/>
            <a:ext cx="65629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dirty="0" smtClean="0">
                <a:latin typeface="Segoe UI Light" pitchFamily="34" charset="0"/>
                <a:cs typeface="Arial" pitchFamily="34" charset="0"/>
              </a:rPr>
              <a:t>AFFORDABLE HOUSING BASICS FOR SERVICE PROVIDERS</a:t>
            </a:r>
          </a:p>
          <a:p>
            <a:pPr algn="r"/>
            <a:r>
              <a:rPr lang="en-US" sz="1400" dirty="0" smtClean="0">
                <a:latin typeface="Segoe UI Light" pitchFamily="34" charset="0"/>
                <a:cs typeface="Arial" pitchFamily="34" charset="0"/>
              </a:rPr>
              <a:t>Updated February 2017</a:t>
            </a:r>
            <a:endParaRPr lang="en-US" sz="1400" dirty="0">
              <a:latin typeface="Segoe UI Light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32085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52750" y="443704"/>
            <a:ext cx="8096250" cy="1171575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B4111A"/>
                </a:solidFill>
                <a:latin typeface="Segoe UI Semibold" pitchFamily="34" charset="0"/>
              </a:rPr>
              <a:t>Public housing (cont’d)</a:t>
            </a:r>
            <a:endParaRPr lang="en-US" dirty="0">
              <a:latin typeface="Segoe UI Semibold" pitchFamily="34" charset="0"/>
            </a:endParaRP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998216" y="1675207"/>
            <a:ext cx="8482584" cy="4347263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</a:pPr>
            <a:r>
              <a:rPr lang="en-US" altLang="en-US" dirty="0">
                <a:latin typeface="Segoe UI" panose="020B0502040204020203" pitchFamily="34" charset="0"/>
                <a:cs typeface="Segoe UI" panose="020B0502040204020203" pitchFamily="34" charset="0"/>
              </a:rPr>
              <a:t>Preferences and priorities apply for people who live or work in a city or town, and are different at each </a:t>
            </a:r>
            <a:r>
              <a:rPr lang="en-US" altLang="en-US" dirty="0" smtClean="0">
                <a:latin typeface="Segoe UI" panose="020B0502040204020203" pitchFamily="34" charset="0"/>
                <a:cs typeface="Segoe UI" panose="020B0502040204020203" pitchFamily="34" charset="0"/>
              </a:rPr>
              <a:t>housing </a:t>
            </a:r>
            <a:r>
              <a:rPr lang="en-US" altLang="en-US" dirty="0">
                <a:latin typeface="Segoe UI" panose="020B0502040204020203" pitchFamily="34" charset="0"/>
                <a:cs typeface="Segoe UI" panose="020B0502040204020203" pitchFamily="34" charset="0"/>
              </a:rPr>
              <a:t>a</a:t>
            </a:r>
            <a:r>
              <a:rPr lang="en-US" altLang="en-US" dirty="0" smtClean="0">
                <a:latin typeface="Segoe UI" panose="020B0502040204020203" pitchFamily="34" charset="0"/>
                <a:cs typeface="Segoe UI" panose="020B0502040204020203" pitchFamily="34" charset="0"/>
              </a:rPr>
              <a:t>uthority.</a:t>
            </a:r>
          </a:p>
          <a:p>
            <a:pPr marL="0" indent="0">
              <a:lnSpc>
                <a:spcPct val="80000"/>
              </a:lnSpc>
              <a:buNone/>
            </a:pPr>
            <a:endParaRPr lang="en-US" altLang="en-US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>
              <a:lnSpc>
                <a:spcPct val="80000"/>
              </a:lnSpc>
            </a:pPr>
            <a:r>
              <a:rPr lang="en-US" altLang="en-US" dirty="0">
                <a:latin typeface="Segoe UI" panose="020B0502040204020203" pitchFamily="34" charset="0"/>
                <a:cs typeface="Segoe UI" panose="020B0502040204020203" pitchFamily="34" charset="0"/>
              </a:rPr>
              <a:t>Emergency priority is only granted to applicants who have homelessness verification and documentation of previous unsafe housing conditions, and who submit an emergency application along with the standard </a:t>
            </a:r>
            <a:r>
              <a:rPr lang="en-US" altLang="en-US" dirty="0" smtClean="0">
                <a:latin typeface="Segoe UI" panose="020B0502040204020203" pitchFamily="34" charset="0"/>
                <a:cs typeface="Segoe UI" panose="020B0502040204020203" pitchFamily="34" charset="0"/>
              </a:rPr>
              <a:t>application.</a:t>
            </a:r>
            <a:endParaRPr lang="en-US" altLang="en-US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" y="1158875"/>
            <a:ext cx="1032667" cy="1032667"/>
          </a:xfrm>
          <a:prstGeom prst="rect">
            <a:avLst/>
          </a:prstGeom>
          <a:solidFill>
            <a:srgbClr val="FAEBD9"/>
          </a:solidFill>
          <a:ln>
            <a:solidFill>
              <a:srgbClr val="FAEB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" y="0"/>
            <a:ext cx="1032667" cy="1032667"/>
          </a:xfrm>
          <a:prstGeom prst="rect">
            <a:avLst/>
          </a:prstGeom>
          <a:solidFill>
            <a:srgbClr val="FAEBD9"/>
          </a:solidFill>
          <a:ln>
            <a:solidFill>
              <a:srgbClr val="FAEB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" y="2317750"/>
            <a:ext cx="1032667" cy="1032667"/>
          </a:xfrm>
          <a:prstGeom prst="rect">
            <a:avLst/>
          </a:prstGeom>
          <a:solidFill>
            <a:srgbClr val="FAEBD9"/>
          </a:solidFill>
          <a:ln>
            <a:solidFill>
              <a:srgbClr val="FAEB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0" y="3476625"/>
            <a:ext cx="1032667" cy="1032667"/>
          </a:xfrm>
          <a:prstGeom prst="rect">
            <a:avLst/>
          </a:prstGeom>
          <a:solidFill>
            <a:srgbClr val="FAEBD9"/>
          </a:solidFill>
          <a:ln>
            <a:solidFill>
              <a:srgbClr val="FAEB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-9525" y="4645820"/>
            <a:ext cx="1032667" cy="1032667"/>
          </a:xfrm>
          <a:prstGeom prst="rect">
            <a:avLst/>
          </a:prstGeom>
          <a:solidFill>
            <a:srgbClr val="FAEBD9"/>
          </a:solidFill>
          <a:ln>
            <a:solidFill>
              <a:srgbClr val="FAEB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-9525" y="5812631"/>
            <a:ext cx="1032667" cy="1032667"/>
          </a:xfrm>
          <a:prstGeom prst="rect">
            <a:avLst/>
          </a:prstGeom>
          <a:solidFill>
            <a:srgbClr val="FAEBD9"/>
          </a:solidFill>
          <a:ln>
            <a:solidFill>
              <a:srgbClr val="FAEB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1160067" y="1155700"/>
            <a:ext cx="1032667" cy="1032667"/>
          </a:xfrm>
          <a:prstGeom prst="rect">
            <a:avLst/>
          </a:prstGeom>
          <a:solidFill>
            <a:srgbClr val="FAEBD9"/>
          </a:solidFill>
          <a:ln>
            <a:solidFill>
              <a:srgbClr val="FAEB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1160067" y="-3175"/>
            <a:ext cx="1032667" cy="1032667"/>
          </a:xfrm>
          <a:prstGeom prst="rect">
            <a:avLst/>
          </a:prstGeom>
          <a:solidFill>
            <a:srgbClr val="FAEBD9"/>
          </a:solidFill>
          <a:ln>
            <a:solidFill>
              <a:srgbClr val="FAEB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1160067" y="2314575"/>
            <a:ext cx="1032667" cy="1032667"/>
          </a:xfrm>
          <a:prstGeom prst="rect">
            <a:avLst/>
          </a:prstGeom>
          <a:solidFill>
            <a:srgbClr val="FAEBD9"/>
          </a:solidFill>
          <a:ln>
            <a:solidFill>
              <a:srgbClr val="FAEB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1160066" y="3473450"/>
            <a:ext cx="1032667" cy="1032667"/>
          </a:xfrm>
          <a:prstGeom prst="rect">
            <a:avLst/>
          </a:prstGeom>
          <a:solidFill>
            <a:srgbClr val="FAEBD9"/>
          </a:solidFill>
          <a:ln>
            <a:solidFill>
              <a:srgbClr val="FAEB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1169591" y="4642645"/>
            <a:ext cx="1032667" cy="1032667"/>
          </a:xfrm>
          <a:prstGeom prst="rect">
            <a:avLst/>
          </a:prstGeom>
          <a:solidFill>
            <a:srgbClr val="FAEBD9"/>
          </a:solidFill>
          <a:ln>
            <a:solidFill>
              <a:srgbClr val="FAEB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1169591" y="5809456"/>
            <a:ext cx="1032667" cy="1032667"/>
          </a:xfrm>
          <a:prstGeom prst="rect">
            <a:avLst/>
          </a:prstGeom>
          <a:solidFill>
            <a:srgbClr val="FAEBD9"/>
          </a:solidFill>
          <a:ln>
            <a:solidFill>
              <a:srgbClr val="FAEB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4" name="Picture 2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477250" y="5851795"/>
            <a:ext cx="3151638" cy="754655"/>
          </a:xfrm>
          <a:prstGeom prst="rect">
            <a:avLst/>
          </a:prstGeom>
        </p:spPr>
      </p:pic>
      <p:sp>
        <p:nvSpPr>
          <p:cNvPr id="26" name="TextBox 25"/>
          <p:cNvSpPr txBox="1"/>
          <p:nvPr/>
        </p:nvSpPr>
        <p:spPr>
          <a:xfrm>
            <a:off x="1790700" y="6022471"/>
            <a:ext cx="65629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dirty="0" smtClean="0">
                <a:latin typeface="Segoe UI Light" pitchFamily="34" charset="0"/>
                <a:cs typeface="Arial" pitchFamily="34" charset="0"/>
              </a:rPr>
              <a:t>AFFORDABLE HOUSING BASICS FOR SERVICE PROVIDERS</a:t>
            </a:r>
          </a:p>
          <a:p>
            <a:pPr algn="r"/>
            <a:r>
              <a:rPr lang="en-US" sz="1400" dirty="0" smtClean="0">
                <a:latin typeface="Segoe UI Light" pitchFamily="34" charset="0"/>
                <a:cs typeface="Arial" pitchFamily="34" charset="0"/>
              </a:rPr>
              <a:t>Updated February 2017</a:t>
            </a:r>
            <a:endParaRPr lang="en-US" sz="1400" dirty="0">
              <a:latin typeface="Segoe UI Light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04972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52750" y="443704"/>
            <a:ext cx="8096250" cy="1171575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B4111A"/>
                </a:solidFill>
                <a:latin typeface="Segoe UI Semibold" pitchFamily="34" charset="0"/>
              </a:rPr>
              <a:t>Applying for Public Housing</a:t>
            </a:r>
            <a:endParaRPr lang="en-US" dirty="0">
              <a:latin typeface="Segoe UI Semibold" pitchFamily="34" charset="0"/>
            </a:endParaRP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998216" y="1675207"/>
            <a:ext cx="8482584" cy="4347263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</a:pPr>
            <a:r>
              <a:rPr lang="en-US" altLang="en-US" dirty="0">
                <a:latin typeface="Segoe UI" panose="020B0502040204020203" pitchFamily="34" charset="0"/>
                <a:cs typeface="Segoe UI" panose="020B0502040204020203" pitchFamily="34" charset="0"/>
              </a:rPr>
              <a:t>Most </a:t>
            </a:r>
            <a:r>
              <a:rPr lang="en-US" altLang="en-US" dirty="0" smtClean="0">
                <a:latin typeface="Segoe UI" panose="020B0502040204020203" pitchFamily="34" charset="0"/>
                <a:cs typeface="Segoe UI" panose="020B0502040204020203" pitchFamily="34" charset="0"/>
              </a:rPr>
              <a:t>housing authorities </a:t>
            </a:r>
            <a:r>
              <a:rPr lang="en-US" altLang="en-US" dirty="0">
                <a:latin typeface="Segoe UI" panose="020B0502040204020203" pitchFamily="34" charset="0"/>
                <a:cs typeface="Segoe UI" panose="020B0502040204020203" pitchFamily="34" charset="0"/>
              </a:rPr>
              <a:t>accept the </a:t>
            </a:r>
            <a:r>
              <a:rPr lang="en-US" altLang="en-US" i="1" dirty="0">
                <a:latin typeface="Segoe UI" panose="020B0502040204020203" pitchFamily="34" charset="0"/>
                <a:cs typeface="Segoe UI" panose="020B0502040204020203" pitchFamily="34" charset="0"/>
              </a:rPr>
              <a:t>Universal Standard Application for State-Aided Public Housing &amp; MRVP</a:t>
            </a:r>
            <a:r>
              <a:rPr lang="en-US" altLang="en-US" dirty="0">
                <a:latin typeface="Segoe UI" panose="020B0502040204020203" pitchFamily="34" charset="0"/>
                <a:cs typeface="Segoe UI" panose="020B0502040204020203" pitchFamily="34" charset="0"/>
              </a:rPr>
              <a:t> and the </a:t>
            </a:r>
            <a:r>
              <a:rPr lang="en-US" altLang="en-US" i="1" dirty="0">
                <a:latin typeface="Segoe UI" panose="020B0502040204020203" pitchFamily="34" charset="0"/>
                <a:cs typeface="Segoe UI" panose="020B0502040204020203" pitchFamily="34" charset="0"/>
              </a:rPr>
              <a:t>Universal Emergency Application for State-Aided </a:t>
            </a:r>
            <a:r>
              <a:rPr lang="en-US" altLang="en-US" i="1" dirty="0" smtClean="0">
                <a:latin typeface="Segoe UI" panose="020B0502040204020203" pitchFamily="34" charset="0"/>
                <a:cs typeface="Segoe UI" panose="020B0502040204020203" pitchFamily="34" charset="0"/>
              </a:rPr>
              <a:t>Housing.</a:t>
            </a:r>
          </a:p>
          <a:p>
            <a:pPr marL="0" indent="0">
              <a:lnSpc>
                <a:spcPct val="80000"/>
              </a:lnSpc>
              <a:buNone/>
            </a:pPr>
            <a:endParaRPr lang="en-US" altLang="en-US" i="1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>
              <a:lnSpc>
                <a:spcPct val="80000"/>
              </a:lnSpc>
            </a:pPr>
            <a:r>
              <a:rPr lang="en-US" altLang="en-US" dirty="0">
                <a:latin typeface="Segoe UI" panose="020B0502040204020203" pitchFamily="34" charset="0"/>
                <a:cs typeface="Segoe UI" panose="020B0502040204020203" pitchFamily="34" charset="0"/>
              </a:rPr>
              <a:t>Boston Housing Authority has a separate application for </a:t>
            </a:r>
            <a:r>
              <a:rPr lang="en-US" altLang="en-US" dirty="0" smtClean="0">
                <a:latin typeface="Segoe UI" panose="020B0502040204020203" pitchFamily="34" charset="0"/>
                <a:cs typeface="Segoe UI" panose="020B0502040204020203" pitchFamily="34" charset="0"/>
              </a:rPr>
              <a:t>public housing </a:t>
            </a:r>
            <a:r>
              <a:rPr lang="en-US" altLang="en-US" dirty="0">
                <a:latin typeface="Segoe UI" panose="020B0502040204020203" pitchFamily="34" charset="0"/>
                <a:cs typeface="Segoe UI" panose="020B0502040204020203" pitchFamily="34" charset="0"/>
              </a:rPr>
              <a:t>and </a:t>
            </a:r>
            <a:r>
              <a:rPr lang="en-US" altLang="en-US" dirty="0" smtClean="0">
                <a:latin typeface="Segoe UI" panose="020B0502040204020203" pitchFamily="34" charset="0"/>
                <a:cs typeface="Segoe UI" panose="020B0502040204020203" pitchFamily="34" charset="0"/>
              </a:rPr>
              <a:t>project-based </a:t>
            </a:r>
            <a:r>
              <a:rPr lang="en-US" altLang="en-US" dirty="0">
                <a:latin typeface="Segoe UI" panose="020B0502040204020203" pitchFamily="34" charset="0"/>
                <a:cs typeface="Segoe UI" panose="020B0502040204020203" pitchFamily="34" charset="0"/>
              </a:rPr>
              <a:t>Section 8 units. The PB S8 waitlist is designated for households with “Priority 1” status and requires a separate application</a:t>
            </a:r>
            <a:r>
              <a:rPr lang="en-US" altLang="en-US" dirty="0" smtClean="0">
                <a:latin typeface="Segoe UI" panose="020B0502040204020203" pitchFamily="34" charset="0"/>
                <a:cs typeface="Segoe UI" panose="020B0502040204020203" pitchFamily="34" charset="0"/>
              </a:rPr>
              <a:t>.</a:t>
            </a:r>
            <a:endParaRPr lang="en-US" altLang="en-US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" y="1158875"/>
            <a:ext cx="1032667" cy="1032667"/>
          </a:xfrm>
          <a:prstGeom prst="rect">
            <a:avLst/>
          </a:prstGeom>
          <a:solidFill>
            <a:srgbClr val="FAEBD9"/>
          </a:solidFill>
          <a:ln>
            <a:solidFill>
              <a:srgbClr val="FAEB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" y="0"/>
            <a:ext cx="1032667" cy="1032667"/>
          </a:xfrm>
          <a:prstGeom prst="rect">
            <a:avLst/>
          </a:prstGeom>
          <a:solidFill>
            <a:srgbClr val="FAEBD9"/>
          </a:solidFill>
          <a:ln>
            <a:solidFill>
              <a:srgbClr val="FAEB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" y="2317750"/>
            <a:ext cx="1032667" cy="1032667"/>
          </a:xfrm>
          <a:prstGeom prst="rect">
            <a:avLst/>
          </a:prstGeom>
          <a:solidFill>
            <a:srgbClr val="FAEBD9"/>
          </a:solidFill>
          <a:ln>
            <a:solidFill>
              <a:srgbClr val="FAEB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0" y="3476625"/>
            <a:ext cx="1032667" cy="1032667"/>
          </a:xfrm>
          <a:prstGeom prst="rect">
            <a:avLst/>
          </a:prstGeom>
          <a:solidFill>
            <a:srgbClr val="FAEBD9"/>
          </a:solidFill>
          <a:ln>
            <a:solidFill>
              <a:srgbClr val="FAEB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-9525" y="4645820"/>
            <a:ext cx="1032667" cy="1032667"/>
          </a:xfrm>
          <a:prstGeom prst="rect">
            <a:avLst/>
          </a:prstGeom>
          <a:solidFill>
            <a:srgbClr val="FAEBD9"/>
          </a:solidFill>
          <a:ln>
            <a:solidFill>
              <a:srgbClr val="FAEB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-9525" y="5812631"/>
            <a:ext cx="1032667" cy="1032667"/>
          </a:xfrm>
          <a:prstGeom prst="rect">
            <a:avLst/>
          </a:prstGeom>
          <a:solidFill>
            <a:srgbClr val="FAEBD9"/>
          </a:solidFill>
          <a:ln>
            <a:solidFill>
              <a:srgbClr val="FAEB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1160067" y="1155700"/>
            <a:ext cx="1032667" cy="1032667"/>
          </a:xfrm>
          <a:prstGeom prst="rect">
            <a:avLst/>
          </a:prstGeom>
          <a:solidFill>
            <a:srgbClr val="FAEBD9"/>
          </a:solidFill>
          <a:ln>
            <a:solidFill>
              <a:srgbClr val="FAEB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1160067" y="-3175"/>
            <a:ext cx="1032667" cy="1032667"/>
          </a:xfrm>
          <a:prstGeom prst="rect">
            <a:avLst/>
          </a:prstGeom>
          <a:solidFill>
            <a:srgbClr val="FAEBD9"/>
          </a:solidFill>
          <a:ln>
            <a:solidFill>
              <a:srgbClr val="FAEB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1160067" y="2314575"/>
            <a:ext cx="1032667" cy="1032667"/>
          </a:xfrm>
          <a:prstGeom prst="rect">
            <a:avLst/>
          </a:prstGeom>
          <a:solidFill>
            <a:srgbClr val="FAEBD9"/>
          </a:solidFill>
          <a:ln>
            <a:solidFill>
              <a:srgbClr val="FAEB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1160066" y="3473450"/>
            <a:ext cx="1032667" cy="1032667"/>
          </a:xfrm>
          <a:prstGeom prst="rect">
            <a:avLst/>
          </a:prstGeom>
          <a:solidFill>
            <a:srgbClr val="FAEBD9"/>
          </a:solidFill>
          <a:ln>
            <a:solidFill>
              <a:srgbClr val="FAEB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1169591" y="4642645"/>
            <a:ext cx="1032667" cy="1032667"/>
          </a:xfrm>
          <a:prstGeom prst="rect">
            <a:avLst/>
          </a:prstGeom>
          <a:solidFill>
            <a:srgbClr val="FAEBD9"/>
          </a:solidFill>
          <a:ln>
            <a:solidFill>
              <a:srgbClr val="FAEB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1169591" y="5809456"/>
            <a:ext cx="1032667" cy="1032667"/>
          </a:xfrm>
          <a:prstGeom prst="rect">
            <a:avLst/>
          </a:prstGeom>
          <a:solidFill>
            <a:srgbClr val="FAEBD9"/>
          </a:solidFill>
          <a:ln>
            <a:solidFill>
              <a:srgbClr val="FAEB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4" name="Picture 2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477250" y="5851795"/>
            <a:ext cx="3151638" cy="754655"/>
          </a:xfrm>
          <a:prstGeom prst="rect">
            <a:avLst/>
          </a:prstGeom>
        </p:spPr>
      </p:pic>
      <p:sp>
        <p:nvSpPr>
          <p:cNvPr id="26" name="TextBox 25"/>
          <p:cNvSpPr txBox="1"/>
          <p:nvPr/>
        </p:nvSpPr>
        <p:spPr>
          <a:xfrm>
            <a:off x="1790700" y="6022471"/>
            <a:ext cx="65629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dirty="0" smtClean="0">
                <a:latin typeface="Segoe UI Light" pitchFamily="34" charset="0"/>
                <a:cs typeface="Arial" pitchFamily="34" charset="0"/>
              </a:rPr>
              <a:t>AFFORDABLE HOUSING BASICS FOR SERVICE PROVIDERS</a:t>
            </a:r>
          </a:p>
          <a:p>
            <a:pPr algn="r"/>
            <a:r>
              <a:rPr lang="en-US" sz="1400" dirty="0" smtClean="0">
                <a:latin typeface="Segoe UI Light" pitchFamily="34" charset="0"/>
                <a:cs typeface="Arial" pitchFamily="34" charset="0"/>
              </a:rPr>
              <a:t>Updated February 2017</a:t>
            </a:r>
            <a:endParaRPr lang="en-US" sz="1400" dirty="0">
              <a:latin typeface="Segoe UI Light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04866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52750" y="443704"/>
            <a:ext cx="8096250" cy="1171575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B4111A"/>
                </a:solidFill>
                <a:latin typeface="Segoe UI Semibold" pitchFamily="34" charset="0"/>
              </a:rPr>
              <a:t>Project-based vouchers</a:t>
            </a:r>
            <a:endParaRPr lang="en-US" dirty="0">
              <a:latin typeface="Segoe UI Semibold" pitchFamily="34" charset="0"/>
            </a:endParaRP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998216" y="1675207"/>
            <a:ext cx="8482584" cy="4347263"/>
          </a:xfrm>
        </p:spPr>
        <p:txBody>
          <a:bodyPr>
            <a:noAutofit/>
          </a:bodyPr>
          <a:lstStyle/>
          <a:p>
            <a:r>
              <a:rPr lang="en-US" altLang="en-US" dirty="0">
                <a:latin typeface="Segoe UI" panose="020B0502040204020203" pitchFamily="34" charset="0"/>
                <a:cs typeface="Segoe UI" panose="020B0502040204020203" pitchFamily="34" charset="0"/>
              </a:rPr>
              <a:t>Same eligibility requirements as their mobile </a:t>
            </a:r>
            <a:r>
              <a:rPr lang="en-US" altLang="en-US" dirty="0" smtClean="0">
                <a:latin typeface="Segoe UI" panose="020B0502040204020203" pitchFamily="34" charset="0"/>
                <a:cs typeface="Segoe UI" panose="020B0502040204020203" pitchFamily="34" charset="0"/>
              </a:rPr>
              <a:t>equivalents.</a:t>
            </a:r>
          </a:p>
          <a:p>
            <a:pPr marL="0" indent="0">
              <a:buNone/>
            </a:pPr>
            <a:endParaRPr lang="en-US" altLang="en-US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r>
              <a:rPr lang="en-US" altLang="en-US" dirty="0">
                <a:latin typeface="Segoe UI" panose="020B0502040204020203" pitchFamily="34" charset="0"/>
                <a:cs typeface="Segoe UI" panose="020B0502040204020203" pitchFamily="34" charset="0"/>
              </a:rPr>
              <a:t>The voucher/subsidy is attached to the apartment unit, not the </a:t>
            </a:r>
            <a:r>
              <a:rPr lang="en-US" altLang="en-US" dirty="0" smtClean="0">
                <a:latin typeface="Segoe UI" panose="020B0502040204020203" pitchFamily="34" charset="0"/>
                <a:cs typeface="Segoe UI" panose="020B0502040204020203" pitchFamily="34" charset="0"/>
              </a:rPr>
              <a:t>tenant. </a:t>
            </a:r>
          </a:p>
          <a:p>
            <a:pPr marL="0" indent="0">
              <a:buNone/>
            </a:pPr>
            <a:endParaRPr lang="en-US" altLang="en-US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r>
              <a:rPr lang="en-US" altLang="en-US" dirty="0">
                <a:latin typeface="Segoe UI" panose="020B0502040204020203" pitchFamily="34" charset="0"/>
                <a:cs typeface="Segoe UI" panose="020B0502040204020203" pitchFamily="34" charset="0"/>
              </a:rPr>
              <a:t>If the household size changes, the tenant is eligible to apply for a transfer, but only within that development or group of </a:t>
            </a:r>
            <a:r>
              <a:rPr lang="en-US" altLang="en-US" dirty="0" smtClean="0">
                <a:latin typeface="Segoe UI" panose="020B0502040204020203" pitchFamily="34" charset="0"/>
                <a:cs typeface="Segoe UI" panose="020B0502040204020203" pitchFamily="34" charset="0"/>
              </a:rPr>
              <a:t>developments.</a:t>
            </a:r>
            <a:endParaRPr lang="en-US" altLang="en-US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" y="1158875"/>
            <a:ext cx="1032667" cy="1032667"/>
          </a:xfrm>
          <a:prstGeom prst="rect">
            <a:avLst/>
          </a:prstGeom>
          <a:solidFill>
            <a:srgbClr val="FAEBD9"/>
          </a:solidFill>
          <a:ln>
            <a:solidFill>
              <a:srgbClr val="FAEB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" y="0"/>
            <a:ext cx="1032667" cy="1032667"/>
          </a:xfrm>
          <a:prstGeom prst="rect">
            <a:avLst/>
          </a:prstGeom>
          <a:solidFill>
            <a:srgbClr val="FAEBD9"/>
          </a:solidFill>
          <a:ln>
            <a:solidFill>
              <a:srgbClr val="FAEB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" y="2317750"/>
            <a:ext cx="1032667" cy="1032667"/>
          </a:xfrm>
          <a:prstGeom prst="rect">
            <a:avLst/>
          </a:prstGeom>
          <a:solidFill>
            <a:srgbClr val="FAEBD9"/>
          </a:solidFill>
          <a:ln>
            <a:solidFill>
              <a:srgbClr val="FAEB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0" y="3476625"/>
            <a:ext cx="1032667" cy="1032667"/>
          </a:xfrm>
          <a:prstGeom prst="rect">
            <a:avLst/>
          </a:prstGeom>
          <a:solidFill>
            <a:srgbClr val="FAEBD9"/>
          </a:solidFill>
          <a:ln>
            <a:solidFill>
              <a:srgbClr val="FAEB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-9525" y="4645820"/>
            <a:ext cx="1032667" cy="1032667"/>
          </a:xfrm>
          <a:prstGeom prst="rect">
            <a:avLst/>
          </a:prstGeom>
          <a:solidFill>
            <a:srgbClr val="FAEBD9"/>
          </a:solidFill>
          <a:ln>
            <a:solidFill>
              <a:srgbClr val="FAEB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-9525" y="5812631"/>
            <a:ext cx="1032667" cy="1032667"/>
          </a:xfrm>
          <a:prstGeom prst="rect">
            <a:avLst/>
          </a:prstGeom>
          <a:solidFill>
            <a:srgbClr val="FAEBD9"/>
          </a:solidFill>
          <a:ln>
            <a:solidFill>
              <a:srgbClr val="FAEB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1160067" y="1155700"/>
            <a:ext cx="1032667" cy="1032667"/>
          </a:xfrm>
          <a:prstGeom prst="rect">
            <a:avLst/>
          </a:prstGeom>
          <a:solidFill>
            <a:srgbClr val="FAEBD9"/>
          </a:solidFill>
          <a:ln>
            <a:solidFill>
              <a:srgbClr val="FAEB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1160067" y="-3175"/>
            <a:ext cx="1032667" cy="1032667"/>
          </a:xfrm>
          <a:prstGeom prst="rect">
            <a:avLst/>
          </a:prstGeom>
          <a:solidFill>
            <a:srgbClr val="FAEBD9"/>
          </a:solidFill>
          <a:ln>
            <a:solidFill>
              <a:srgbClr val="FAEB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1160067" y="2314575"/>
            <a:ext cx="1032667" cy="1032667"/>
          </a:xfrm>
          <a:prstGeom prst="rect">
            <a:avLst/>
          </a:prstGeom>
          <a:solidFill>
            <a:srgbClr val="FAEBD9"/>
          </a:solidFill>
          <a:ln>
            <a:solidFill>
              <a:srgbClr val="FAEB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1160066" y="3473450"/>
            <a:ext cx="1032667" cy="1032667"/>
          </a:xfrm>
          <a:prstGeom prst="rect">
            <a:avLst/>
          </a:prstGeom>
          <a:solidFill>
            <a:srgbClr val="FAEBD9"/>
          </a:solidFill>
          <a:ln>
            <a:solidFill>
              <a:srgbClr val="FAEB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1169591" y="4642645"/>
            <a:ext cx="1032667" cy="1032667"/>
          </a:xfrm>
          <a:prstGeom prst="rect">
            <a:avLst/>
          </a:prstGeom>
          <a:solidFill>
            <a:srgbClr val="FAEBD9"/>
          </a:solidFill>
          <a:ln>
            <a:solidFill>
              <a:srgbClr val="FAEB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1169591" y="5809456"/>
            <a:ext cx="1032667" cy="1032667"/>
          </a:xfrm>
          <a:prstGeom prst="rect">
            <a:avLst/>
          </a:prstGeom>
          <a:solidFill>
            <a:srgbClr val="FAEBD9"/>
          </a:solidFill>
          <a:ln>
            <a:solidFill>
              <a:srgbClr val="FAEB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4" name="Picture 2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477250" y="5851795"/>
            <a:ext cx="3151638" cy="754655"/>
          </a:xfrm>
          <a:prstGeom prst="rect">
            <a:avLst/>
          </a:prstGeom>
        </p:spPr>
      </p:pic>
      <p:sp>
        <p:nvSpPr>
          <p:cNvPr id="26" name="TextBox 25"/>
          <p:cNvSpPr txBox="1"/>
          <p:nvPr/>
        </p:nvSpPr>
        <p:spPr>
          <a:xfrm>
            <a:off x="1790700" y="6022471"/>
            <a:ext cx="65629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dirty="0" smtClean="0">
                <a:latin typeface="Segoe UI Light" pitchFamily="34" charset="0"/>
                <a:cs typeface="Arial" pitchFamily="34" charset="0"/>
              </a:rPr>
              <a:t>AFFORDABLE HOUSING BASICS FOR SERVICE PROVIDERS</a:t>
            </a:r>
          </a:p>
          <a:p>
            <a:pPr algn="r"/>
            <a:r>
              <a:rPr lang="en-US" sz="1400" dirty="0" smtClean="0">
                <a:latin typeface="Segoe UI Light" pitchFamily="34" charset="0"/>
                <a:cs typeface="Arial" pitchFamily="34" charset="0"/>
              </a:rPr>
              <a:t>Updated February 2017</a:t>
            </a:r>
            <a:endParaRPr lang="en-US" sz="1400" dirty="0">
              <a:latin typeface="Segoe UI Light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37990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52750" y="443704"/>
            <a:ext cx="8096250" cy="1171575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B4111A"/>
                </a:solidFill>
                <a:latin typeface="Segoe UI Semibold" pitchFamily="34" charset="0"/>
              </a:rPr>
              <a:t>Applying for a project-based Section 8 voucher</a:t>
            </a:r>
            <a:endParaRPr lang="en-US" dirty="0">
              <a:latin typeface="Segoe UI Semibold" pitchFamily="34" charset="0"/>
            </a:endParaRP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998216" y="1675207"/>
            <a:ext cx="8482584" cy="4347263"/>
          </a:xfrm>
        </p:spPr>
        <p:txBody>
          <a:bodyPr>
            <a:noAutofit/>
          </a:bodyPr>
          <a:lstStyle/>
          <a:p>
            <a:r>
              <a:rPr lang="en-US" altLang="en-US" dirty="0">
                <a:latin typeface="Segoe UI" panose="020B0502040204020203" pitchFamily="34" charset="0"/>
                <a:cs typeface="Segoe UI" panose="020B0502040204020203" pitchFamily="34" charset="0"/>
              </a:rPr>
              <a:t>Regional nonprofits hold a Project-Based </a:t>
            </a:r>
            <a:r>
              <a:rPr lang="en-US" altLang="en-US" dirty="0" smtClean="0">
                <a:latin typeface="Segoe UI" panose="020B0502040204020203" pitchFamily="34" charset="0"/>
                <a:cs typeface="Segoe UI" panose="020B0502040204020203" pitchFamily="34" charset="0"/>
              </a:rPr>
              <a:t>Section 8 waiting list.</a:t>
            </a:r>
          </a:p>
          <a:p>
            <a:pPr marL="0" indent="0">
              <a:buNone/>
            </a:pPr>
            <a:endParaRPr lang="en-US" altLang="en-US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r>
              <a:rPr lang="en-US" altLang="en-US" dirty="0">
                <a:latin typeface="Segoe UI" panose="020B0502040204020203" pitchFamily="34" charset="0"/>
                <a:cs typeface="Segoe UI" panose="020B0502040204020203" pitchFamily="34" charset="0"/>
              </a:rPr>
              <a:t>Each regional nonprofit opens and closes their </a:t>
            </a:r>
            <a:r>
              <a:rPr lang="en-US" altLang="en-US" dirty="0" smtClean="0">
                <a:latin typeface="Segoe UI" panose="020B0502040204020203" pitchFamily="34" charset="0"/>
                <a:cs typeface="Segoe UI" panose="020B0502040204020203" pitchFamily="34" charset="0"/>
              </a:rPr>
              <a:t>waiting </a:t>
            </a:r>
            <a:r>
              <a:rPr lang="en-US" altLang="en-US" dirty="0">
                <a:latin typeface="Segoe UI" panose="020B0502040204020203" pitchFamily="34" charset="0"/>
                <a:cs typeface="Segoe UI" panose="020B0502040204020203" pitchFamily="34" charset="0"/>
              </a:rPr>
              <a:t>list(s) depending on availability. Tenants and/or advocates should call to find out whether the lists are </a:t>
            </a:r>
            <a:r>
              <a:rPr lang="en-US" altLang="en-US" dirty="0" smtClean="0">
                <a:latin typeface="Segoe UI" panose="020B0502040204020203" pitchFamily="34" charset="0"/>
                <a:cs typeface="Segoe UI" panose="020B0502040204020203" pitchFamily="34" charset="0"/>
              </a:rPr>
              <a:t>open.</a:t>
            </a:r>
            <a:endParaRPr lang="en-US" altLang="en-US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" y="1158875"/>
            <a:ext cx="1032667" cy="1032667"/>
          </a:xfrm>
          <a:prstGeom prst="rect">
            <a:avLst/>
          </a:prstGeom>
          <a:solidFill>
            <a:srgbClr val="FAEBD9"/>
          </a:solidFill>
          <a:ln>
            <a:solidFill>
              <a:srgbClr val="FAEB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" y="0"/>
            <a:ext cx="1032667" cy="1032667"/>
          </a:xfrm>
          <a:prstGeom prst="rect">
            <a:avLst/>
          </a:prstGeom>
          <a:solidFill>
            <a:srgbClr val="FAEBD9"/>
          </a:solidFill>
          <a:ln>
            <a:solidFill>
              <a:srgbClr val="FAEB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" y="2317750"/>
            <a:ext cx="1032667" cy="1032667"/>
          </a:xfrm>
          <a:prstGeom prst="rect">
            <a:avLst/>
          </a:prstGeom>
          <a:solidFill>
            <a:srgbClr val="FAEBD9"/>
          </a:solidFill>
          <a:ln>
            <a:solidFill>
              <a:srgbClr val="FAEB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0" y="3476625"/>
            <a:ext cx="1032667" cy="1032667"/>
          </a:xfrm>
          <a:prstGeom prst="rect">
            <a:avLst/>
          </a:prstGeom>
          <a:solidFill>
            <a:srgbClr val="FAEBD9"/>
          </a:solidFill>
          <a:ln>
            <a:solidFill>
              <a:srgbClr val="FAEB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-9525" y="4645820"/>
            <a:ext cx="1032667" cy="1032667"/>
          </a:xfrm>
          <a:prstGeom prst="rect">
            <a:avLst/>
          </a:prstGeom>
          <a:solidFill>
            <a:srgbClr val="FAEBD9"/>
          </a:solidFill>
          <a:ln>
            <a:solidFill>
              <a:srgbClr val="FAEB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-9525" y="5812631"/>
            <a:ext cx="1032667" cy="1032667"/>
          </a:xfrm>
          <a:prstGeom prst="rect">
            <a:avLst/>
          </a:prstGeom>
          <a:solidFill>
            <a:srgbClr val="FAEBD9"/>
          </a:solidFill>
          <a:ln>
            <a:solidFill>
              <a:srgbClr val="FAEB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1160067" y="1155700"/>
            <a:ext cx="1032667" cy="1032667"/>
          </a:xfrm>
          <a:prstGeom prst="rect">
            <a:avLst/>
          </a:prstGeom>
          <a:solidFill>
            <a:srgbClr val="FAEBD9"/>
          </a:solidFill>
          <a:ln>
            <a:solidFill>
              <a:srgbClr val="FAEB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1160067" y="-3175"/>
            <a:ext cx="1032667" cy="1032667"/>
          </a:xfrm>
          <a:prstGeom prst="rect">
            <a:avLst/>
          </a:prstGeom>
          <a:solidFill>
            <a:srgbClr val="FAEBD9"/>
          </a:solidFill>
          <a:ln>
            <a:solidFill>
              <a:srgbClr val="FAEB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1160067" y="2314575"/>
            <a:ext cx="1032667" cy="1032667"/>
          </a:xfrm>
          <a:prstGeom prst="rect">
            <a:avLst/>
          </a:prstGeom>
          <a:solidFill>
            <a:srgbClr val="FAEBD9"/>
          </a:solidFill>
          <a:ln>
            <a:solidFill>
              <a:srgbClr val="FAEB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1160066" y="3473450"/>
            <a:ext cx="1032667" cy="1032667"/>
          </a:xfrm>
          <a:prstGeom prst="rect">
            <a:avLst/>
          </a:prstGeom>
          <a:solidFill>
            <a:srgbClr val="FAEBD9"/>
          </a:solidFill>
          <a:ln>
            <a:solidFill>
              <a:srgbClr val="FAEB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1169591" y="4642645"/>
            <a:ext cx="1032667" cy="1032667"/>
          </a:xfrm>
          <a:prstGeom prst="rect">
            <a:avLst/>
          </a:prstGeom>
          <a:solidFill>
            <a:srgbClr val="FAEBD9"/>
          </a:solidFill>
          <a:ln>
            <a:solidFill>
              <a:srgbClr val="FAEB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1169591" y="5809456"/>
            <a:ext cx="1032667" cy="1032667"/>
          </a:xfrm>
          <a:prstGeom prst="rect">
            <a:avLst/>
          </a:prstGeom>
          <a:solidFill>
            <a:srgbClr val="FAEBD9"/>
          </a:solidFill>
          <a:ln>
            <a:solidFill>
              <a:srgbClr val="FAEB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4" name="Picture 2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477250" y="5851795"/>
            <a:ext cx="3151638" cy="754655"/>
          </a:xfrm>
          <a:prstGeom prst="rect">
            <a:avLst/>
          </a:prstGeom>
        </p:spPr>
      </p:pic>
      <p:sp>
        <p:nvSpPr>
          <p:cNvPr id="26" name="TextBox 25"/>
          <p:cNvSpPr txBox="1"/>
          <p:nvPr/>
        </p:nvSpPr>
        <p:spPr>
          <a:xfrm>
            <a:off x="1790700" y="6022471"/>
            <a:ext cx="65629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dirty="0" smtClean="0">
                <a:latin typeface="Segoe UI Light" pitchFamily="34" charset="0"/>
                <a:cs typeface="Arial" pitchFamily="34" charset="0"/>
              </a:rPr>
              <a:t>AFFORDABLE HOUSING BASICS FOR SERVICE PROVIDERS</a:t>
            </a:r>
          </a:p>
          <a:p>
            <a:pPr algn="r"/>
            <a:r>
              <a:rPr lang="en-US" sz="1400" dirty="0" smtClean="0">
                <a:latin typeface="Segoe UI Light" pitchFamily="34" charset="0"/>
                <a:cs typeface="Arial" pitchFamily="34" charset="0"/>
              </a:rPr>
              <a:t>Updated February 2017</a:t>
            </a:r>
            <a:endParaRPr lang="en-US" sz="1400" dirty="0">
              <a:latin typeface="Segoe UI Light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90480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52750" y="443704"/>
            <a:ext cx="8528050" cy="1171575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B4111A"/>
                </a:solidFill>
                <a:latin typeface="Segoe UI Semibold" pitchFamily="34" charset="0"/>
              </a:rPr>
              <a:t>Multi-family subsidized housing</a:t>
            </a:r>
            <a:endParaRPr lang="en-US" dirty="0">
              <a:latin typeface="Segoe UI Semibold" pitchFamily="34" charset="0"/>
            </a:endParaRP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998216" y="1675207"/>
            <a:ext cx="8482584" cy="4347263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</a:pPr>
            <a:r>
              <a:rPr lang="en-US" altLang="en-US" dirty="0">
                <a:latin typeface="Segoe UI" panose="020B0502040204020203" pitchFamily="34" charset="0"/>
                <a:cs typeface="Segoe UI" panose="020B0502040204020203" pitchFamily="34" charset="0"/>
              </a:rPr>
              <a:t>Nonprofits, private developers, and other entities own housing with some units that are subsidized by government </a:t>
            </a:r>
            <a:r>
              <a:rPr lang="en-US" altLang="en-US" dirty="0" smtClean="0">
                <a:latin typeface="Segoe UI" panose="020B0502040204020203" pitchFamily="34" charset="0"/>
                <a:cs typeface="Segoe UI" panose="020B0502040204020203" pitchFamily="34" charset="0"/>
              </a:rPr>
              <a:t>funding.</a:t>
            </a:r>
            <a:endParaRPr lang="en-US" altLang="en-US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>
              <a:lnSpc>
                <a:spcPct val="80000"/>
              </a:lnSpc>
            </a:pPr>
            <a:r>
              <a:rPr lang="en-US" altLang="en-US" dirty="0">
                <a:latin typeface="Segoe UI" panose="020B0502040204020203" pitchFamily="34" charset="0"/>
                <a:cs typeface="Segoe UI" panose="020B0502040204020203" pitchFamily="34" charset="0"/>
              </a:rPr>
              <a:t>Subsidy varies. Sometimes it is project-based Section 8, or it can be many other types of </a:t>
            </a:r>
            <a:r>
              <a:rPr lang="en-US" altLang="en-US" dirty="0" smtClean="0">
                <a:latin typeface="Segoe UI" panose="020B0502040204020203" pitchFamily="34" charset="0"/>
                <a:cs typeface="Segoe UI" panose="020B0502040204020203" pitchFamily="34" charset="0"/>
              </a:rPr>
              <a:t>funding.</a:t>
            </a:r>
            <a:endParaRPr lang="en-US" altLang="en-US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>
              <a:lnSpc>
                <a:spcPct val="80000"/>
              </a:lnSpc>
            </a:pPr>
            <a:r>
              <a:rPr lang="en-US" altLang="en-US" dirty="0">
                <a:latin typeface="Segoe UI" panose="020B0502040204020203" pitchFamily="34" charset="0"/>
                <a:cs typeface="Segoe UI" panose="020B0502040204020203" pitchFamily="34" charset="0"/>
              </a:rPr>
              <a:t>Rent is based on income (approx. 30</a:t>
            </a:r>
            <a:r>
              <a:rPr lang="en-US" altLang="en-US" dirty="0" smtClean="0">
                <a:latin typeface="Segoe UI" panose="020B0502040204020203" pitchFamily="34" charset="0"/>
                <a:cs typeface="Segoe UI" panose="020B0502040204020203" pitchFamily="34" charset="0"/>
              </a:rPr>
              <a:t>%).</a:t>
            </a:r>
            <a:endParaRPr lang="en-US" altLang="en-US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>
              <a:lnSpc>
                <a:spcPct val="80000"/>
              </a:lnSpc>
            </a:pPr>
            <a:r>
              <a:rPr lang="en-US" altLang="en-US" dirty="0">
                <a:latin typeface="Segoe UI" panose="020B0502040204020203" pitchFamily="34" charset="0"/>
                <a:cs typeface="Segoe UI" panose="020B0502040204020203" pitchFamily="34" charset="0"/>
              </a:rPr>
              <a:t>Some are designated for elders 62</a:t>
            </a:r>
            <a:r>
              <a:rPr lang="en-US" altLang="en-US" dirty="0" smtClean="0">
                <a:latin typeface="Segoe UI" panose="020B0502040204020203" pitchFamily="34" charset="0"/>
                <a:cs typeface="Segoe UI" panose="020B0502040204020203" pitchFamily="34" charset="0"/>
              </a:rPr>
              <a:t>+.</a:t>
            </a:r>
            <a:endParaRPr lang="en-US" altLang="en-US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" y="1158875"/>
            <a:ext cx="1032667" cy="1032667"/>
          </a:xfrm>
          <a:prstGeom prst="rect">
            <a:avLst/>
          </a:prstGeom>
          <a:solidFill>
            <a:srgbClr val="FAEBD9"/>
          </a:solidFill>
          <a:ln>
            <a:solidFill>
              <a:srgbClr val="FAEB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" y="0"/>
            <a:ext cx="1032667" cy="1032667"/>
          </a:xfrm>
          <a:prstGeom prst="rect">
            <a:avLst/>
          </a:prstGeom>
          <a:solidFill>
            <a:srgbClr val="FAEBD9"/>
          </a:solidFill>
          <a:ln>
            <a:solidFill>
              <a:srgbClr val="FAEB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" y="2317750"/>
            <a:ext cx="1032667" cy="1032667"/>
          </a:xfrm>
          <a:prstGeom prst="rect">
            <a:avLst/>
          </a:prstGeom>
          <a:solidFill>
            <a:srgbClr val="FAEBD9"/>
          </a:solidFill>
          <a:ln>
            <a:solidFill>
              <a:srgbClr val="FAEB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0" y="3476625"/>
            <a:ext cx="1032667" cy="1032667"/>
          </a:xfrm>
          <a:prstGeom prst="rect">
            <a:avLst/>
          </a:prstGeom>
          <a:solidFill>
            <a:srgbClr val="FAEBD9"/>
          </a:solidFill>
          <a:ln>
            <a:solidFill>
              <a:srgbClr val="FAEB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-9525" y="4645820"/>
            <a:ext cx="1032667" cy="1032667"/>
          </a:xfrm>
          <a:prstGeom prst="rect">
            <a:avLst/>
          </a:prstGeom>
          <a:solidFill>
            <a:srgbClr val="FAEBD9"/>
          </a:solidFill>
          <a:ln>
            <a:solidFill>
              <a:srgbClr val="FAEB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-9525" y="5812631"/>
            <a:ext cx="1032667" cy="1032667"/>
          </a:xfrm>
          <a:prstGeom prst="rect">
            <a:avLst/>
          </a:prstGeom>
          <a:solidFill>
            <a:srgbClr val="FAEBD9"/>
          </a:solidFill>
          <a:ln>
            <a:solidFill>
              <a:srgbClr val="FAEB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1160067" y="1155700"/>
            <a:ext cx="1032667" cy="1032667"/>
          </a:xfrm>
          <a:prstGeom prst="rect">
            <a:avLst/>
          </a:prstGeom>
          <a:solidFill>
            <a:srgbClr val="FAEBD9"/>
          </a:solidFill>
          <a:ln>
            <a:solidFill>
              <a:srgbClr val="FAEB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1160067" y="-3175"/>
            <a:ext cx="1032667" cy="1032667"/>
          </a:xfrm>
          <a:prstGeom prst="rect">
            <a:avLst/>
          </a:prstGeom>
          <a:solidFill>
            <a:srgbClr val="FAEBD9"/>
          </a:solidFill>
          <a:ln>
            <a:solidFill>
              <a:srgbClr val="FAEB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1160067" y="2314575"/>
            <a:ext cx="1032667" cy="1032667"/>
          </a:xfrm>
          <a:prstGeom prst="rect">
            <a:avLst/>
          </a:prstGeom>
          <a:solidFill>
            <a:srgbClr val="FAEBD9"/>
          </a:solidFill>
          <a:ln>
            <a:solidFill>
              <a:srgbClr val="FAEB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1160066" y="3473450"/>
            <a:ext cx="1032667" cy="1032667"/>
          </a:xfrm>
          <a:prstGeom prst="rect">
            <a:avLst/>
          </a:prstGeom>
          <a:solidFill>
            <a:srgbClr val="FAEBD9"/>
          </a:solidFill>
          <a:ln>
            <a:solidFill>
              <a:srgbClr val="FAEB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1169591" y="4642645"/>
            <a:ext cx="1032667" cy="1032667"/>
          </a:xfrm>
          <a:prstGeom prst="rect">
            <a:avLst/>
          </a:prstGeom>
          <a:solidFill>
            <a:srgbClr val="FAEBD9"/>
          </a:solidFill>
          <a:ln>
            <a:solidFill>
              <a:srgbClr val="FAEB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1169591" y="5809456"/>
            <a:ext cx="1032667" cy="1032667"/>
          </a:xfrm>
          <a:prstGeom prst="rect">
            <a:avLst/>
          </a:prstGeom>
          <a:solidFill>
            <a:srgbClr val="FAEBD9"/>
          </a:solidFill>
          <a:ln>
            <a:solidFill>
              <a:srgbClr val="FAEB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4" name="Picture 2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477250" y="5851795"/>
            <a:ext cx="3151638" cy="754655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603500" y="4749955"/>
            <a:ext cx="8949188" cy="11018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altLang="en-US" dirty="0">
                <a:latin typeface="Segoe UI" panose="020B0502040204020203" pitchFamily="34" charset="0"/>
                <a:cs typeface="Segoe UI" panose="020B0502040204020203" pitchFamily="34" charset="0"/>
              </a:rPr>
              <a:t>Mass Housing provides a comprehensive list of these properties: </a:t>
            </a:r>
            <a:r>
              <a:rPr lang="en-US" altLang="en-US" dirty="0">
                <a:latin typeface="Segoe UI" panose="020B0502040204020203" pitchFamily="34" charset="0"/>
                <a:cs typeface="Segoe UI" panose="020B0502040204020203" pitchFamily="34" charset="0"/>
                <a:hlinkClick r:id="rId4"/>
              </a:rPr>
              <a:t>https://www.masshousing.com/portal/server.pt/community/rental_housing/240/renters</a:t>
            </a:r>
            <a:endParaRPr lang="en-US" altLang="en-US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algn="ctr">
              <a:lnSpc>
                <a:spcPct val="80000"/>
              </a:lnSpc>
            </a:pPr>
            <a:endParaRPr lang="en-US" altLang="en-US" sz="1000" dirty="0" smtClean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algn="ctr">
              <a:lnSpc>
                <a:spcPct val="80000"/>
              </a:lnSpc>
            </a:pPr>
            <a:r>
              <a:rPr lang="en-US" altLang="en-US" dirty="0" smtClean="0">
                <a:latin typeface="Segoe UI" panose="020B0502040204020203" pitchFamily="34" charset="0"/>
                <a:cs typeface="Segoe UI" panose="020B0502040204020203" pitchFamily="34" charset="0"/>
              </a:rPr>
              <a:t>Tenants/advocates </a:t>
            </a:r>
            <a:r>
              <a:rPr lang="en-US" altLang="en-US" dirty="0">
                <a:latin typeface="Segoe UI" panose="020B0502040204020203" pitchFamily="34" charset="0"/>
                <a:cs typeface="Segoe UI" panose="020B0502040204020203" pitchFamily="34" charset="0"/>
              </a:rPr>
              <a:t>can also search the MA Access Housing Registry: </a:t>
            </a:r>
            <a:r>
              <a:rPr lang="en-US" altLang="en-US" dirty="0">
                <a:latin typeface="Segoe UI" panose="020B0502040204020203" pitchFamily="34" charset="0"/>
                <a:cs typeface="Segoe UI" panose="020B0502040204020203" pitchFamily="34" charset="0"/>
                <a:hlinkClick r:id="rId5"/>
              </a:rPr>
              <a:t>http://www.massaccesshousingregistry.org</a:t>
            </a:r>
            <a:r>
              <a:rPr lang="en-US" altLang="en-US" dirty="0" smtClean="0">
                <a:latin typeface="Segoe UI" panose="020B0502040204020203" pitchFamily="34" charset="0"/>
                <a:cs typeface="Segoe UI" panose="020B0502040204020203" pitchFamily="34" charset="0"/>
                <a:hlinkClick r:id="rId5"/>
              </a:rPr>
              <a:t>/</a:t>
            </a:r>
            <a:endParaRPr lang="en-US" altLang="en-US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1790700" y="6022471"/>
            <a:ext cx="65629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dirty="0" smtClean="0">
                <a:latin typeface="Segoe UI Light" pitchFamily="34" charset="0"/>
                <a:cs typeface="Arial" pitchFamily="34" charset="0"/>
              </a:rPr>
              <a:t>AFFORDABLE HOUSING BASICS FOR SERVICE PROVIDERS</a:t>
            </a:r>
          </a:p>
          <a:p>
            <a:pPr algn="r"/>
            <a:r>
              <a:rPr lang="en-US" sz="1400" dirty="0" smtClean="0">
                <a:latin typeface="Segoe UI Light" pitchFamily="34" charset="0"/>
                <a:cs typeface="Arial" pitchFamily="34" charset="0"/>
              </a:rPr>
              <a:t>Updated February 2017</a:t>
            </a:r>
            <a:endParaRPr lang="en-US" sz="1400" dirty="0">
              <a:latin typeface="Segoe UI Light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39139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52750" y="443704"/>
            <a:ext cx="8096250" cy="1171575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B4111A"/>
                </a:solidFill>
                <a:latin typeface="Segoe UI Semibold" pitchFamily="34" charset="0"/>
              </a:rPr>
              <a:t>Tax credit </a:t>
            </a:r>
            <a:r>
              <a:rPr lang="en-US" dirty="0">
                <a:solidFill>
                  <a:srgbClr val="B4111A"/>
                </a:solidFill>
                <a:latin typeface="Segoe UI Semibold" pitchFamily="34" charset="0"/>
              </a:rPr>
              <a:t>u</a:t>
            </a:r>
            <a:r>
              <a:rPr lang="en-US" dirty="0" smtClean="0">
                <a:solidFill>
                  <a:srgbClr val="B4111A"/>
                </a:solidFill>
                <a:latin typeface="Segoe UI Semibold" pitchFamily="34" charset="0"/>
              </a:rPr>
              <a:t>nits</a:t>
            </a:r>
            <a:endParaRPr lang="en-US" dirty="0">
              <a:latin typeface="Segoe UI Semibold" pitchFamily="34" charset="0"/>
            </a:endParaRP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998216" y="1675207"/>
            <a:ext cx="8482584" cy="4347263"/>
          </a:xfrm>
        </p:spPr>
        <p:txBody>
          <a:bodyPr>
            <a:noAutofit/>
          </a:bodyPr>
          <a:lstStyle/>
          <a:p>
            <a:r>
              <a:rPr lang="en-US" altLang="en-US" dirty="0" smtClean="0">
                <a:latin typeface="Segoe UI" panose="020B0502040204020203" pitchFamily="34" charset="0"/>
                <a:cs typeface="Segoe UI" panose="020B0502040204020203" pitchFamily="34" charset="0"/>
              </a:rPr>
              <a:t>Low-Income </a:t>
            </a:r>
            <a:r>
              <a:rPr lang="en-US" altLang="en-US" dirty="0">
                <a:latin typeface="Segoe UI" panose="020B0502040204020203" pitchFamily="34" charset="0"/>
                <a:cs typeface="Segoe UI" panose="020B0502040204020203" pitchFamily="34" charset="0"/>
              </a:rPr>
              <a:t>Housing Tax </a:t>
            </a:r>
            <a:r>
              <a:rPr lang="en-US" altLang="en-US" dirty="0" smtClean="0">
                <a:latin typeface="Segoe UI" panose="020B0502040204020203" pitchFamily="34" charset="0"/>
                <a:cs typeface="Segoe UI" panose="020B0502040204020203" pitchFamily="34" charset="0"/>
              </a:rPr>
              <a:t>Credit (LIHTC).</a:t>
            </a:r>
            <a:endParaRPr lang="en-US" altLang="en-US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r>
              <a:rPr lang="en-US" altLang="en-US" dirty="0">
                <a:latin typeface="Segoe UI" panose="020B0502040204020203" pitchFamily="34" charset="0"/>
                <a:cs typeface="Segoe UI" panose="020B0502040204020203" pitchFamily="34" charset="0"/>
              </a:rPr>
              <a:t>Property owner (usually a management company) gets a tax credit for renting these units at a rate below market </a:t>
            </a:r>
            <a:r>
              <a:rPr lang="en-US" altLang="en-US" dirty="0" smtClean="0">
                <a:latin typeface="Segoe UI" panose="020B0502040204020203" pitchFamily="34" charset="0"/>
                <a:cs typeface="Segoe UI" panose="020B0502040204020203" pitchFamily="34" charset="0"/>
              </a:rPr>
              <a:t>rent.</a:t>
            </a:r>
            <a:endParaRPr lang="en-US" altLang="en-US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r>
              <a:rPr lang="en-US" altLang="en-US" dirty="0">
                <a:latin typeface="Segoe UI" panose="020B0502040204020203" pitchFamily="34" charset="0"/>
                <a:cs typeface="Segoe UI" panose="020B0502040204020203" pitchFamily="34" charset="0"/>
              </a:rPr>
              <a:t>Eligibility is often based on a minimum and maximum </a:t>
            </a:r>
            <a:r>
              <a:rPr lang="en-US" altLang="en-US" dirty="0" smtClean="0">
                <a:latin typeface="Segoe UI" panose="020B0502040204020203" pitchFamily="34" charset="0"/>
                <a:cs typeface="Segoe UI" panose="020B0502040204020203" pitchFamily="34" charset="0"/>
              </a:rPr>
              <a:t>income.</a:t>
            </a:r>
            <a:endParaRPr lang="en-US" altLang="en-US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r>
              <a:rPr lang="en-US" altLang="en-US" dirty="0">
                <a:latin typeface="Segoe UI" panose="020B0502040204020203" pitchFamily="34" charset="0"/>
                <a:cs typeface="Segoe UI" panose="020B0502040204020203" pitchFamily="34" charset="0"/>
              </a:rPr>
              <a:t>Housing is subsidized, but rent does not adjust with changes in monthly </a:t>
            </a:r>
            <a:r>
              <a:rPr lang="en-US" altLang="en-US" dirty="0" smtClean="0">
                <a:latin typeface="Segoe UI" panose="020B0502040204020203" pitchFamily="34" charset="0"/>
                <a:cs typeface="Segoe UI" panose="020B0502040204020203" pitchFamily="34" charset="0"/>
              </a:rPr>
              <a:t>income.</a:t>
            </a:r>
            <a:endParaRPr lang="en-US" altLang="en-US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" y="1158875"/>
            <a:ext cx="1032667" cy="1032667"/>
          </a:xfrm>
          <a:prstGeom prst="rect">
            <a:avLst/>
          </a:prstGeom>
          <a:solidFill>
            <a:srgbClr val="FAEBD9"/>
          </a:solidFill>
          <a:ln>
            <a:solidFill>
              <a:srgbClr val="FAEB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" y="0"/>
            <a:ext cx="1032667" cy="1032667"/>
          </a:xfrm>
          <a:prstGeom prst="rect">
            <a:avLst/>
          </a:prstGeom>
          <a:solidFill>
            <a:srgbClr val="FAEBD9"/>
          </a:solidFill>
          <a:ln>
            <a:solidFill>
              <a:srgbClr val="FAEB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" y="2317750"/>
            <a:ext cx="1032667" cy="1032667"/>
          </a:xfrm>
          <a:prstGeom prst="rect">
            <a:avLst/>
          </a:prstGeom>
          <a:solidFill>
            <a:srgbClr val="FAEBD9"/>
          </a:solidFill>
          <a:ln>
            <a:solidFill>
              <a:srgbClr val="FAEB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0" y="3476625"/>
            <a:ext cx="1032667" cy="1032667"/>
          </a:xfrm>
          <a:prstGeom prst="rect">
            <a:avLst/>
          </a:prstGeom>
          <a:solidFill>
            <a:srgbClr val="FAEBD9"/>
          </a:solidFill>
          <a:ln>
            <a:solidFill>
              <a:srgbClr val="FAEB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-9525" y="4645820"/>
            <a:ext cx="1032667" cy="1032667"/>
          </a:xfrm>
          <a:prstGeom prst="rect">
            <a:avLst/>
          </a:prstGeom>
          <a:solidFill>
            <a:srgbClr val="FAEBD9"/>
          </a:solidFill>
          <a:ln>
            <a:solidFill>
              <a:srgbClr val="FAEB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-9525" y="5812631"/>
            <a:ext cx="1032667" cy="1032667"/>
          </a:xfrm>
          <a:prstGeom prst="rect">
            <a:avLst/>
          </a:prstGeom>
          <a:solidFill>
            <a:srgbClr val="FAEBD9"/>
          </a:solidFill>
          <a:ln>
            <a:solidFill>
              <a:srgbClr val="FAEB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1160067" y="1155700"/>
            <a:ext cx="1032667" cy="1032667"/>
          </a:xfrm>
          <a:prstGeom prst="rect">
            <a:avLst/>
          </a:prstGeom>
          <a:solidFill>
            <a:srgbClr val="FAEBD9"/>
          </a:solidFill>
          <a:ln>
            <a:solidFill>
              <a:srgbClr val="FAEB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1160067" y="-3175"/>
            <a:ext cx="1032667" cy="1032667"/>
          </a:xfrm>
          <a:prstGeom prst="rect">
            <a:avLst/>
          </a:prstGeom>
          <a:solidFill>
            <a:srgbClr val="FAEBD9"/>
          </a:solidFill>
          <a:ln>
            <a:solidFill>
              <a:srgbClr val="FAEB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1160067" y="2314575"/>
            <a:ext cx="1032667" cy="1032667"/>
          </a:xfrm>
          <a:prstGeom prst="rect">
            <a:avLst/>
          </a:prstGeom>
          <a:solidFill>
            <a:srgbClr val="FAEBD9"/>
          </a:solidFill>
          <a:ln>
            <a:solidFill>
              <a:srgbClr val="FAEB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1160066" y="3473450"/>
            <a:ext cx="1032667" cy="1032667"/>
          </a:xfrm>
          <a:prstGeom prst="rect">
            <a:avLst/>
          </a:prstGeom>
          <a:solidFill>
            <a:srgbClr val="FAEBD9"/>
          </a:solidFill>
          <a:ln>
            <a:solidFill>
              <a:srgbClr val="FAEB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1169591" y="4642645"/>
            <a:ext cx="1032667" cy="1032667"/>
          </a:xfrm>
          <a:prstGeom prst="rect">
            <a:avLst/>
          </a:prstGeom>
          <a:solidFill>
            <a:srgbClr val="FAEBD9"/>
          </a:solidFill>
          <a:ln>
            <a:solidFill>
              <a:srgbClr val="FAEB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1169591" y="5809456"/>
            <a:ext cx="1032667" cy="1032667"/>
          </a:xfrm>
          <a:prstGeom prst="rect">
            <a:avLst/>
          </a:prstGeom>
          <a:solidFill>
            <a:srgbClr val="FAEBD9"/>
          </a:solidFill>
          <a:ln>
            <a:solidFill>
              <a:srgbClr val="FAEB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4" name="Picture 2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477250" y="5851795"/>
            <a:ext cx="3151638" cy="754655"/>
          </a:xfrm>
          <a:prstGeom prst="rect">
            <a:avLst/>
          </a:prstGeom>
        </p:spPr>
      </p:pic>
      <p:sp>
        <p:nvSpPr>
          <p:cNvPr id="26" name="TextBox 25"/>
          <p:cNvSpPr txBox="1"/>
          <p:nvPr/>
        </p:nvSpPr>
        <p:spPr>
          <a:xfrm>
            <a:off x="1790700" y="6022471"/>
            <a:ext cx="65629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dirty="0" smtClean="0">
                <a:latin typeface="Segoe UI Light" pitchFamily="34" charset="0"/>
                <a:cs typeface="Arial" pitchFamily="34" charset="0"/>
              </a:rPr>
              <a:t>AFFORDABLE HOUSING BASICS FOR SERVICE PROVIDERS</a:t>
            </a:r>
          </a:p>
          <a:p>
            <a:pPr algn="r"/>
            <a:r>
              <a:rPr lang="en-US" sz="1400" dirty="0" smtClean="0">
                <a:latin typeface="Segoe UI Light" pitchFamily="34" charset="0"/>
                <a:cs typeface="Arial" pitchFamily="34" charset="0"/>
              </a:rPr>
              <a:t>Updated February 2017</a:t>
            </a:r>
            <a:endParaRPr lang="en-US" sz="1400" dirty="0">
              <a:latin typeface="Segoe UI Light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50388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62274" y="225132"/>
            <a:ext cx="8997950" cy="1171575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B4111A"/>
                </a:solidFill>
                <a:latin typeface="Segoe UI Semibold" pitchFamily="34" charset="0"/>
              </a:rPr>
              <a:t>Barriers to leasing and advocacy tips</a:t>
            </a:r>
            <a:endParaRPr lang="en-US" dirty="0">
              <a:latin typeface="Segoe UI Semibold" pitchFamily="34" charset="0"/>
            </a:endParaRP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962273" y="1200182"/>
            <a:ext cx="8482584" cy="4347263"/>
          </a:xfrm>
        </p:spPr>
        <p:txBody>
          <a:bodyPr>
            <a:noAutofit/>
          </a:bodyPr>
          <a:lstStyle/>
          <a:p>
            <a:r>
              <a:rPr lang="en-US" altLang="en-US" dirty="0" smtClean="0">
                <a:latin typeface="Segoe UI" panose="020B0502040204020203" pitchFamily="34" charset="0"/>
                <a:cs typeface="Segoe UI" panose="020B0502040204020203" pitchFamily="34" charset="0"/>
              </a:rPr>
              <a:t>CORI.</a:t>
            </a:r>
            <a:endParaRPr lang="en-US" altLang="en-US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r>
              <a:rPr lang="en-US" altLang="en-US" dirty="0">
                <a:latin typeface="Segoe UI" panose="020B0502040204020203" pitchFamily="34" charset="0"/>
                <a:cs typeface="Segoe UI" panose="020B0502040204020203" pitchFamily="34" charset="0"/>
              </a:rPr>
              <a:t>Credit </a:t>
            </a:r>
            <a:r>
              <a:rPr lang="en-US" altLang="en-US" dirty="0" smtClean="0">
                <a:latin typeface="Segoe UI" panose="020B0502040204020203" pitchFamily="34" charset="0"/>
                <a:cs typeface="Segoe UI" panose="020B0502040204020203" pitchFamily="34" charset="0"/>
              </a:rPr>
              <a:t>check.</a:t>
            </a:r>
            <a:endParaRPr lang="en-US" altLang="en-US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r>
              <a:rPr lang="en-US" altLang="en-US" dirty="0">
                <a:latin typeface="Segoe UI" panose="020B0502040204020203" pitchFamily="34" charset="0"/>
                <a:cs typeface="Segoe UI" panose="020B0502040204020203" pitchFamily="34" charset="0"/>
              </a:rPr>
              <a:t>Rent/utility arrears, especially rent owed to a subsidizing </a:t>
            </a:r>
            <a:r>
              <a:rPr lang="en-US" altLang="en-US" dirty="0" smtClean="0">
                <a:latin typeface="Segoe UI" panose="020B0502040204020203" pitchFamily="34" charset="0"/>
                <a:cs typeface="Segoe UI" panose="020B0502040204020203" pitchFamily="34" charset="0"/>
              </a:rPr>
              <a:t>agency.</a:t>
            </a:r>
            <a:endParaRPr lang="en-US" altLang="en-US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r>
              <a:rPr lang="en-US" altLang="en-US" dirty="0">
                <a:latin typeface="Segoe UI" panose="020B0502040204020203" pitchFamily="34" charset="0"/>
                <a:cs typeface="Segoe UI" panose="020B0502040204020203" pitchFamily="34" charset="0"/>
              </a:rPr>
              <a:t>Withdrawal from </a:t>
            </a:r>
            <a:r>
              <a:rPr lang="en-US" altLang="en-US" dirty="0" smtClean="0">
                <a:latin typeface="Segoe UI" panose="020B0502040204020203" pitchFamily="34" charset="0"/>
                <a:cs typeface="Segoe UI" panose="020B0502040204020203" pitchFamily="34" charset="0"/>
              </a:rPr>
              <a:t>waiting </a:t>
            </a:r>
            <a:r>
              <a:rPr lang="en-US" altLang="en-US" dirty="0">
                <a:latin typeface="Segoe UI" panose="020B0502040204020203" pitchFamily="34" charset="0"/>
                <a:cs typeface="Segoe UI" panose="020B0502040204020203" pitchFamily="34" charset="0"/>
              </a:rPr>
              <a:t>list due to non-response or failure to change </a:t>
            </a:r>
            <a:r>
              <a:rPr lang="en-US" altLang="en-US" dirty="0" smtClean="0">
                <a:latin typeface="Segoe UI" panose="020B0502040204020203" pitchFamily="34" charset="0"/>
                <a:cs typeface="Segoe UI" panose="020B0502040204020203" pitchFamily="34" charset="0"/>
              </a:rPr>
              <a:t>address.</a:t>
            </a:r>
            <a:endParaRPr lang="en-US" altLang="en-US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r>
              <a:rPr lang="en-US" altLang="en-US" dirty="0">
                <a:latin typeface="Segoe UI" panose="020B0502040204020203" pitchFamily="34" charset="0"/>
                <a:cs typeface="Segoe UI" panose="020B0502040204020203" pitchFamily="34" charset="0"/>
              </a:rPr>
              <a:t>Savings – first/last month’s rent, security deposit, utility </a:t>
            </a:r>
            <a:r>
              <a:rPr lang="en-US" altLang="en-US" dirty="0" smtClean="0">
                <a:latin typeface="Segoe UI" panose="020B0502040204020203" pitchFamily="34" charset="0"/>
                <a:cs typeface="Segoe UI" panose="020B0502040204020203" pitchFamily="34" charset="0"/>
              </a:rPr>
              <a:t>deposit.</a:t>
            </a:r>
            <a:endParaRPr lang="en-US" altLang="en-US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r>
              <a:rPr lang="en-US" altLang="en-US" dirty="0">
                <a:latin typeface="Segoe UI" panose="020B0502040204020203" pitchFamily="34" charset="0"/>
                <a:cs typeface="Segoe UI" panose="020B0502040204020203" pitchFamily="34" charset="0"/>
              </a:rPr>
              <a:t>Housing advocates can assist with denials through letters of support and requests for appeal </a:t>
            </a:r>
            <a:r>
              <a:rPr lang="en-US" altLang="en-US" dirty="0" smtClean="0">
                <a:latin typeface="Segoe UI" panose="020B0502040204020203" pitchFamily="34" charset="0"/>
                <a:cs typeface="Segoe UI" panose="020B0502040204020203" pitchFamily="34" charset="0"/>
              </a:rPr>
              <a:t>hearings.</a:t>
            </a:r>
            <a:endParaRPr lang="en-US" altLang="en-US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" y="1158875"/>
            <a:ext cx="1032667" cy="1032667"/>
          </a:xfrm>
          <a:prstGeom prst="rect">
            <a:avLst/>
          </a:prstGeom>
          <a:solidFill>
            <a:srgbClr val="FAEBD9"/>
          </a:solidFill>
          <a:ln>
            <a:solidFill>
              <a:srgbClr val="FAEB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" y="0"/>
            <a:ext cx="1032667" cy="1032667"/>
          </a:xfrm>
          <a:prstGeom prst="rect">
            <a:avLst/>
          </a:prstGeom>
          <a:solidFill>
            <a:srgbClr val="FAEBD9"/>
          </a:solidFill>
          <a:ln>
            <a:solidFill>
              <a:srgbClr val="FAEB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" y="2317750"/>
            <a:ext cx="1032667" cy="1032667"/>
          </a:xfrm>
          <a:prstGeom prst="rect">
            <a:avLst/>
          </a:prstGeom>
          <a:solidFill>
            <a:srgbClr val="FAEBD9"/>
          </a:solidFill>
          <a:ln>
            <a:solidFill>
              <a:srgbClr val="FAEB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0" y="3476625"/>
            <a:ext cx="1032667" cy="1032667"/>
          </a:xfrm>
          <a:prstGeom prst="rect">
            <a:avLst/>
          </a:prstGeom>
          <a:solidFill>
            <a:srgbClr val="FAEBD9"/>
          </a:solidFill>
          <a:ln>
            <a:solidFill>
              <a:srgbClr val="FAEB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-9525" y="4645820"/>
            <a:ext cx="1032667" cy="1032667"/>
          </a:xfrm>
          <a:prstGeom prst="rect">
            <a:avLst/>
          </a:prstGeom>
          <a:solidFill>
            <a:srgbClr val="FAEBD9"/>
          </a:solidFill>
          <a:ln>
            <a:solidFill>
              <a:srgbClr val="FAEB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-9525" y="5812631"/>
            <a:ext cx="1032667" cy="1032667"/>
          </a:xfrm>
          <a:prstGeom prst="rect">
            <a:avLst/>
          </a:prstGeom>
          <a:solidFill>
            <a:srgbClr val="FAEBD9"/>
          </a:solidFill>
          <a:ln>
            <a:solidFill>
              <a:srgbClr val="FAEB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1160067" y="1155700"/>
            <a:ext cx="1032667" cy="1032667"/>
          </a:xfrm>
          <a:prstGeom prst="rect">
            <a:avLst/>
          </a:prstGeom>
          <a:solidFill>
            <a:srgbClr val="FAEBD9"/>
          </a:solidFill>
          <a:ln>
            <a:solidFill>
              <a:srgbClr val="FAEB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1160067" y="-3175"/>
            <a:ext cx="1032667" cy="1032667"/>
          </a:xfrm>
          <a:prstGeom prst="rect">
            <a:avLst/>
          </a:prstGeom>
          <a:solidFill>
            <a:srgbClr val="FAEBD9"/>
          </a:solidFill>
          <a:ln>
            <a:solidFill>
              <a:srgbClr val="FAEB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1160067" y="2314575"/>
            <a:ext cx="1032667" cy="1032667"/>
          </a:xfrm>
          <a:prstGeom prst="rect">
            <a:avLst/>
          </a:prstGeom>
          <a:solidFill>
            <a:srgbClr val="FAEBD9"/>
          </a:solidFill>
          <a:ln>
            <a:solidFill>
              <a:srgbClr val="FAEB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1160066" y="3473450"/>
            <a:ext cx="1032667" cy="1032667"/>
          </a:xfrm>
          <a:prstGeom prst="rect">
            <a:avLst/>
          </a:prstGeom>
          <a:solidFill>
            <a:srgbClr val="FAEBD9"/>
          </a:solidFill>
          <a:ln>
            <a:solidFill>
              <a:srgbClr val="FAEB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1169591" y="4642645"/>
            <a:ext cx="1032667" cy="1032667"/>
          </a:xfrm>
          <a:prstGeom prst="rect">
            <a:avLst/>
          </a:prstGeom>
          <a:solidFill>
            <a:srgbClr val="FAEBD9"/>
          </a:solidFill>
          <a:ln>
            <a:solidFill>
              <a:srgbClr val="FAEB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1169591" y="5809456"/>
            <a:ext cx="1032667" cy="1032667"/>
          </a:xfrm>
          <a:prstGeom prst="rect">
            <a:avLst/>
          </a:prstGeom>
          <a:solidFill>
            <a:srgbClr val="FAEBD9"/>
          </a:solidFill>
          <a:ln>
            <a:solidFill>
              <a:srgbClr val="FAEB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4" name="Picture 2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477250" y="5851795"/>
            <a:ext cx="3151638" cy="754655"/>
          </a:xfrm>
          <a:prstGeom prst="rect">
            <a:avLst/>
          </a:prstGeom>
        </p:spPr>
      </p:pic>
      <p:sp>
        <p:nvSpPr>
          <p:cNvPr id="26" name="TextBox 25"/>
          <p:cNvSpPr txBox="1"/>
          <p:nvPr/>
        </p:nvSpPr>
        <p:spPr>
          <a:xfrm>
            <a:off x="1790700" y="6022471"/>
            <a:ext cx="65629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dirty="0" smtClean="0">
                <a:latin typeface="Segoe UI Light" pitchFamily="34" charset="0"/>
                <a:cs typeface="Arial" pitchFamily="34" charset="0"/>
              </a:rPr>
              <a:t>AFFORDABLE HOUSING BASICS FOR SERVICE PROVIDERS</a:t>
            </a:r>
          </a:p>
          <a:p>
            <a:pPr algn="r"/>
            <a:r>
              <a:rPr lang="en-US" sz="1400" dirty="0" smtClean="0">
                <a:latin typeface="Segoe UI Light" pitchFamily="34" charset="0"/>
                <a:cs typeface="Arial" pitchFamily="34" charset="0"/>
              </a:rPr>
              <a:t>Updated February 2015</a:t>
            </a:r>
            <a:endParaRPr lang="en-US" sz="1400" dirty="0">
              <a:latin typeface="Segoe UI Light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41627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62274" y="443704"/>
            <a:ext cx="8997950" cy="1171575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B4111A"/>
                </a:solidFill>
                <a:latin typeface="Segoe UI Semibold" pitchFamily="34" charset="0"/>
              </a:rPr>
              <a:t>Key steps in housing search advocacy</a:t>
            </a:r>
            <a:endParaRPr lang="en-US" dirty="0">
              <a:latin typeface="Segoe UI Semibold" pitchFamily="34" charset="0"/>
            </a:endParaRP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962274" y="1714676"/>
            <a:ext cx="8482584" cy="4347263"/>
          </a:xfrm>
        </p:spPr>
        <p:txBody>
          <a:bodyPr>
            <a:noAutofit/>
          </a:bodyPr>
          <a:lstStyle/>
          <a:p>
            <a:r>
              <a:rPr lang="en-US" altLang="en-US" dirty="0">
                <a:latin typeface="Segoe UI" panose="020B0502040204020203" pitchFamily="34" charset="0"/>
                <a:cs typeface="Segoe UI" panose="020B0502040204020203" pitchFamily="34" charset="0"/>
              </a:rPr>
              <a:t>Intake: Record specific info about previous housing </a:t>
            </a:r>
            <a:r>
              <a:rPr lang="en-US" altLang="en-US" dirty="0" smtClean="0">
                <a:latin typeface="Segoe UI" panose="020B0502040204020203" pitchFamily="34" charset="0"/>
                <a:cs typeface="Segoe UI" panose="020B0502040204020203" pitchFamily="34" charset="0"/>
              </a:rPr>
              <a:t>applications.</a:t>
            </a:r>
          </a:p>
          <a:p>
            <a:pPr marL="0" indent="0">
              <a:buNone/>
            </a:pPr>
            <a:endParaRPr lang="en-US" altLang="en-US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r>
              <a:rPr lang="en-US" altLang="en-US" dirty="0">
                <a:latin typeface="Segoe UI" panose="020B0502040204020203" pitchFamily="34" charset="0"/>
                <a:cs typeface="Segoe UI" panose="020B0502040204020203" pitchFamily="34" charset="0"/>
              </a:rPr>
              <a:t>Design an action plan that includes </a:t>
            </a:r>
            <a:r>
              <a:rPr lang="en-US" altLang="en-US" dirty="0" smtClean="0">
                <a:latin typeface="Segoe UI" panose="020B0502040204020203" pitchFamily="34" charset="0"/>
                <a:cs typeface="Segoe UI" panose="020B0502040204020203" pitchFamily="34" charset="0"/>
              </a:rPr>
              <a:t>follow-up </a:t>
            </a:r>
            <a:r>
              <a:rPr lang="en-US" altLang="en-US" dirty="0">
                <a:latin typeface="Segoe UI" panose="020B0502040204020203" pitchFamily="34" charset="0"/>
                <a:cs typeface="Segoe UI" panose="020B0502040204020203" pitchFamily="34" charset="0"/>
              </a:rPr>
              <a:t>on previous applications and submission of new </a:t>
            </a:r>
            <a:r>
              <a:rPr lang="en-US" altLang="en-US" dirty="0" smtClean="0">
                <a:latin typeface="Segoe UI" panose="020B0502040204020203" pitchFamily="34" charset="0"/>
                <a:cs typeface="Segoe UI" panose="020B0502040204020203" pitchFamily="34" charset="0"/>
              </a:rPr>
              <a:t>applications.</a:t>
            </a:r>
          </a:p>
          <a:p>
            <a:pPr marL="0" indent="0">
              <a:buNone/>
            </a:pPr>
            <a:endParaRPr lang="en-US" altLang="en-US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r>
              <a:rPr lang="en-US" altLang="en-US" dirty="0">
                <a:latin typeface="Segoe UI" panose="020B0502040204020203" pitchFamily="34" charset="0"/>
                <a:cs typeface="Segoe UI" panose="020B0502040204020203" pitchFamily="34" charset="0"/>
              </a:rPr>
              <a:t>Determine appropriate level of assistance necessary for client’s success: combination of direct support and </a:t>
            </a:r>
            <a:r>
              <a:rPr lang="en-US" altLang="en-US" dirty="0" smtClean="0">
                <a:latin typeface="Segoe UI" panose="020B0502040204020203" pitchFamily="34" charset="0"/>
                <a:cs typeface="Segoe UI" panose="020B0502040204020203" pitchFamily="34" charset="0"/>
              </a:rPr>
              <a:t>modeling.</a:t>
            </a:r>
            <a:endParaRPr lang="en-US" altLang="en-US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" y="1158875"/>
            <a:ext cx="1032667" cy="1032667"/>
          </a:xfrm>
          <a:prstGeom prst="rect">
            <a:avLst/>
          </a:prstGeom>
          <a:solidFill>
            <a:srgbClr val="FAEBD9"/>
          </a:solidFill>
          <a:ln>
            <a:solidFill>
              <a:srgbClr val="FAEB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" y="0"/>
            <a:ext cx="1032667" cy="1032667"/>
          </a:xfrm>
          <a:prstGeom prst="rect">
            <a:avLst/>
          </a:prstGeom>
          <a:solidFill>
            <a:srgbClr val="FAEBD9"/>
          </a:solidFill>
          <a:ln>
            <a:solidFill>
              <a:srgbClr val="FAEB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" y="2317750"/>
            <a:ext cx="1032667" cy="1032667"/>
          </a:xfrm>
          <a:prstGeom prst="rect">
            <a:avLst/>
          </a:prstGeom>
          <a:solidFill>
            <a:srgbClr val="FAEBD9"/>
          </a:solidFill>
          <a:ln>
            <a:solidFill>
              <a:srgbClr val="FAEB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0" y="3476625"/>
            <a:ext cx="1032667" cy="1032667"/>
          </a:xfrm>
          <a:prstGeom prst="rect">
            <a:avLst/>
          </a:prstGeom>
          <a:solidFill>
            <a:srgbClr val="FAEBD9"/>
          </a:solidFill>
          <a:ln>
            <a:solidFill>
              <a:srgbClr val="FAEB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-9525" y="4645820"/>
            <a:ext cx="1032667" cy="1032667"/>
          </a:xfrm>
          <a:prstGeom prst="rect">
            <a:avLst/>
          </a:prstGeom>
          <a:solidFill>
            <a:srgbClr val="FAEBD9"/>
          </a:solidFill>
          <a:ln>
            <a:solidFill>
              <a:srgbClr val="FAEB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-9525" y="5812631"/>
            <a:ext cx="1032667" cy="1032667"/>
          </a:xfrm>
          <a:prstGeom prst="rect">
            <a:avLst/>
          </a:prstGeom>
          <a:solidFill>
            <a:srgbClr val="FAEBD9"/>
          </a:solidFill>
          <a:ln>
            <a:solidFill>
              <a:srgbClr val="FAEB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1160067" y="1155700"/>
            <a:ext cx="1032667" cy="1032667"/>
          </a:xfrm>
          <a:prstGeom prst="rect">
            <a:avLst/>
          </a:prstGeom>
          <a:solidFill>
            <a:srgbClr val="FAEBD9"/>
          </a:solidFill>
          <a:ln>
            <a:solidFill>
              <a:srgbClr val="FAEB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1160067" y="-3175"/>
            <a:ext cx="1032667" cy="1032667"/>
          </a:xfrm>
          <a:prstGeom prst="rect">
            <a:avLst/>
          </a:prstGeom>
          <a:solidFill>
            <a:srgbClr val="FAEBD9"/>
          </a:solidFill>
          <a:ln>
            <a:solidFill>
              <a:srgbClr val="FAEB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1160067" y="2314575"/>
            <a:ext cx="1032667" cy="1032667"/>
          </a:xfrm>
          <a:prstGeom prst="rect">
            <a:avLst/>
          </a:prstGeom>
          <a:solidFill>
            <a:srgbClr val="FAEBD9"/>
          </a:solidFill>
          <a:ln>
            <a:solidFill>
              <a:srgbClr val="FAEB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1160066" y="3473450"/>
            <a:ext cx="1032667" cy="1032667"/>
          </a:xfrm>
          <a:prstGeom prst="rect">
            <a:avLst/>
          </a:prstGeom>
          <a:solidFill>
            <a:srgbClr val="FAEBD9"/>
          </a:solidFill>
          <a:ln>
            <a:solidFill>
              <a:srgbClr val="FAEB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1169591" y="4642645"/>
            <a:ext cx="1032667" cy="1032667"/>
          </a:xfrm>
          <a:prstGeom prst="rect">
            <a:avLst/>
          </a:prstGeom>
          <a:solidFill>
            <a:srgbClr val="FAEBD9"/>
          </a:solidFill>
          <a:ln>
            <a:solidFill>
              <a:srgbClr val="FAEB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1169591" y="5809456"/>
            <a:ext cx="1032667" cy="1032667"/>
          </a:xfrm>
          <a:prstGeom prst="rect">
            <a:avLst/>
          </a:prstGeom>
          <a:solidFill>
            <a:srgbClr val="FAEBD9"/>
          </a:solidFill>
          <a:ln>
            <a:solidFill>
              <a:srgbClr val="FAEB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4" name="Picture 2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477250" y="5851795"/>
            <a:ext cx="3151638" cy="754655"/>
          </a:xfrm>
          <a:prstGeom prst="rect">
            <a:avLst/>
          </a:prstGeom>
        </p:spPr>
      </p:pic>
      <p:sp>
        <p:nvSpPr>
          <p:cNvPr id="26" name="TextBox 25"/>
          <p:cNvSpPr txBox="1"/>
          <p:nvPr/>
        </p:nvSpPr>
        <p:spPr>
          <a:xfrm>
            <a:off x="1790700" y="6022471"/>
            <a:ext cx="65629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dirty="0" smtClean="0">
                <a:latin typeface="Segoe UI Light" pitchFamily="34" charset="0"/>
                <a:cs typeface="Arial" pitchFamily="34" charset="0"/>
              </a:rPr>
              <a:t>AFFORDABLE HOUSING BASICS FOR SERVICE PROVIDERS</a:t>
            </a:r>
          </a:p>
          <a:p>
            <a:pPr algn="r"/>
            <a:r>
              <a:rPr lang="en-US" sz="1400" dirty="0" smtClean="0">
                <a:latin typeface="Segoe UI Light" pitchFamily="34" charset="0"/>
                <a:cs typeface="Arial" pitchFamily="34" charset="0"/>
              </a:rPr>
              <a:t>Updated February 2017</a:t>
            </a:r>
            <a:endParaRPr lang="en-US" sz="1400" dirty="0">
              <a:latin typeface="Segoe UI Light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24383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62274" y="500458"/>
            <a:ext cx="8997950" cy="1171575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B4111A"/>
                </a:solidFill>
                <a:latin typeface="Segoe UI Semibold" pitchFamily="34" charset="0"/>
              </a:rPr>
              <a:t>Key steps in housing search advocacy (cont’d)</a:t>
            </a:r>
            <a:endParaRPr lang="en-US" dirty="0">
              <a:latin typeface="Segoe UI Semibold" pitchFamily="34" charset="0"/>
            </a:endParaRP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962274" y="1881859"/>
            <a:ext cx="8482584" cy="4347263"/>
          </a:xfrm>
        </p:spPr>
        <p:txBody>
          <a:bodyPr>
            <a:noAutofit/>
          </a:bodyPr>
          <a:lstStyle/>
          <a:p>
            <a:r>
              <a:rPr lang="en-US" altLang="en-US" dirty="0">
                <a:latin typeface="Segoe UI" panose="020B0502040204020203" pitchFamily="34" charset="0"/>
                <a:cs typeface="Segoe UI" panose="020B0502040204020203" pitchFamily="34" charset="0"/>
              </a:rPr>
              <a:t>Create working list of active applications submitted including date submitted, address, contact phone </a:t>
            </a:r>
            <a:r>
              <a:rPr lang="en-US" altLang="en-US" dirty="0" smtClean="0">
                <a:latin typeface="Segoe UI" panose="020B0502040204020203" pitchFamily="34" charset="0"/>
                <a:cs typeface="Segoe UI" panose="020B0502040204020203" pitchFamily="34" charset="0"/>
              </a:rPr>
              <a:t>number, </a:t>
            </a:r>
            <a:r>
              <a:rPr lang="en-US" altLang="en-US" dirty="0">
                <a:latin typeface="Segoe UI" panose="020B0502040204020203" pitchFamily="34" charset="0"/>
                <a:cs typeface="Segoe UI" panose="020B0502040204020203" pitchFamily="34" charset="0"/>
              </a:rPr>
              <a:t>control </a:t>
            </a:r>
            <a:r>
              <a:rPr lang="en-US" altLang="en-US" dirty="0" smtClean="0">
                <a:latin typeface="Segoe UI" panose="020B0502040204020203" pitchFamily="34" charset="0"/>
                <a:cs typeface="Segoe UI" panose="020B0502040204020203" pitchFamily="34" charset="0"/>
              </a:rPr>
              <a:t>number, </a:t>
            </a:r>
            <a:r>
              <a:rPr lang="en-US" altLang="en-US" dirty="0">
                <a:latin typeface="Segoe UI" panose="020B0502040204020203" pitchFamily="34" charset="0"/>
                <a:cs typeface="Segoe UI" panose="020B0502040204020203" pitchFamily="34" charset="0"/>
              </a:rPr>
              <a:t>and housing </a:t>
            </a:r>
            <a:r>
              <a:rPr lang="en-US" altLang="en-US" dirty="0" smtClean="0">
                <a:latin typeface="Segoe UI" panose="020B0502040204020203" pitchFamily="34" charset="0"/>
                <a:cs typeface="Segoe UI" panose="020B0502040204020203" pitchFamily="34" charset="0"/>
              </a:rPr>
              <a:t>type.</a:t>
            </a:r>
          </a:p>
          <a:p>
            <a:pPr marL="0" indent="0">
              <a:buNone/>
            </a:pPr>
            <a:endParaRPr lang="en-US" altLang="en-US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r>
              <a:rPr lang="en-US" altLang="en-US" dirty="0">
                <a:latin typeface="Segoe UI" panose="020B0502040204020203" pitchFamily="34" charset="0"/>
                <a:cs typeface="Segoe UI" panose="020B0502040204020203" pitchFamily="34" charset="0"/>
              </a:rPr>
              <a:t>Make sure client has all the info necessary to complete a housing search independently if </a:t>
            </a:r>
            <a:r>
              <a:rPr lang="en-US" altLang="en-US" dirty="0" smtClean="0">
                <a:latin typeface="Segoe UI" panose="020B0502040204020203" pitchFamily="34" charset="0"/>
                <a:cs typeface="Segoe UI" panose="020B0502040204020203" pitchFamily="34" charset="0"/>
              </a:rPr>
              <a:t>needed.</a:t>
            </a:r>
            <a:endParaRPr lang="en-US" altLang="en-US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" y="1158875"/>
            <a:ext cx="1032667" cy="1032667"/>
          </a:xfrm>
          <a:prstGeom prst="rect">
            <a:avLst/>
          </a:prstGeom>
          <a:solidFill>
            <a:srgbClr val="FAEBD9"/>
          </a:solidFill>
          <a:ln>
            <a:solidFill>
              <a:srgbClr val="FAEB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" y="0"/>
            <a:ext cx="1032667" cy="1032667"/>
          </a:xfrm>
          <a:prstGeom prst="rect">
            <a:avLst/>
          </a:prstGeom>
          <a:solidFill>
            <a:srgbClr val="FAEBD9"/>
          </a:solidFill>
          <a:ln>
            <a:solidFill>
              <a:srgbClr val="FAEB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" y="2317750"/>
            <a:ext cx="1032667" cy="1032667"/>
          </a:xfrm>
          <a:prstGeom prst="rect">
            <a:avLst/>
          </a:prstGeom>
          <a:solidFill>
            <a:srgbClr val="FAEBD9"/>
          </a:solidFill>
          <a:ln>
            <a:solidFill>
              <a:srgbClr val="FAEB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0" y="3476625"/>
            <a:ext cx="1032667" cy="1032667"/>
          </a:xfrm>
          <a:prstGeom prst="rect">
            <a:avLst/>
          </a:prstGeom>
          <a:solidFill>
            <a:srgbClr val="FAEBD9"/>
          </a:solidFill>
          <a:ln>
            <a:solidFill>
              <a:srgbClr val="FAEB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-9525" y="4645820"/>
            <a:ext cx="1032667" cy="1032667"/>
          </a:xfrm>
          <a:prstGeom prst="rect">
            <a:avLst/>
          </a:prstGeom>
          <a:solidFill>
            <a:srgbClr val="FAEBD9"/>
          </a:solidFill>
          <a:ln>
            <a:solidFill>
              <a:srgbClr val="FAEB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-9525" y="5812631"/>
            <a:ext cx="1032667" cy="1032667"/>
          </a:xfrm>
          <a:prstGeom prst="rect">
            <a:avLst/>
          </a:prstGeom>
          <a:solidFill>
            <a:srgbClr val="FAEBD9"/>
          </a:solidFill>
          <a:ln>
            <a:solidFill>
              <a:srgbClr val="FAEB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1160067" y="1155700"/>
            <a:ext cx="1032667" cy="1032667"/>
          </a:xfrm>
          <a:prstGeom prst="rect">
            <a:avLst/>
          </a:prstGeom>
          <a:solidFill>
            <a:srgbClr val="FAEBD9"/>
          </a:solidFill>
          <a:ln>
            <a:solidFill>
              <a:srgbClr val="FAEB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1160067" y="-3175"/>
            <a:ext cx="1032667" cy="1032667"/>
          </a:xfrm>
          <a:prstGeom prst="rect">
            <a:avLst/>
          </a:prstGeom>
          <a:solidFill>
            <a:srgbClr val="FAEBD9"/>
          </a:solidFill>
          <a:ln>
            <a:solidFill>
              <a:srgbClr val="FAEB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1160067" y="2314575"/>
            <a:ext cx="1032667" cy="1032667"/>
          </a:xfrm>
          <a:prstGeom prst="rect">
            <a:avLst/>
          </a:prstGeom>
          <a:solidFill>
            <a:srgbClr val="FAEBD9"/>
          </a:solidFill>
          <a:ln>
            <a:solidFill>
              <a:srgbClr val="FAEB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1160066" y="3473450"/>
            <a:ext cx="1032667" cy="1032667"/>
          </a:xfrm>
          <a:prstGeom prst="rect">
            <a:avLst/>
          </a:prstGeom>
          <a:solidFill>
            <a:srgbClr val="FAEBD9"/>
          </a:solidFill>
          <a:ln>
            <a:solidFill>
              <a:srgbClr val="FAEB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1169591" y="4642645"/>
            <a:ext cx="1032667" cy="1032667"/>
          </a:xfrm>
          <a:prstGeom prst="rect">
            <a:avLst/>
          </a:prstGeom>
          <a:solidFill>
            <a:srgbClr val="FAEBD9"/>
          </a:solidFill>
          <a:ln>
            <a:solidFill>
              <a:srgbClr val="FAEB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1169591" y="5809456"/>
            <a:ext cx="1032667" cy="1032667"/>
          </a:xfrm>
          <a:prstGeom prst="rect">
            <a:avLst/>
          </a:prstGeom>
          <a:solidFill>
            <a:srgbClr val="FAEBD9"/>
          </a:solidFill>
          <a:ln>
            <a:solidFill>
              <a:srgbClr val="FAEB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4" name="Picture 2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477250" y="5851795"/>
            <a:ext cx="3151638" cy="754655"/>
          </a:xfrm>
          <a:prstGeom prst="rect">
            <a:avLst/>
          </a:prstGeom>
        </p:spPr>
      </p:pic>
      <p:sp>
        <p:nvSpPr>
          <p:cNvPr id="26" name="TextBox 25"/>
          <p:cNvSpPr txBox="1"/>
          <p:nvPr/>
        </p:nvSpPr>
        <p:spPr>
          <a:xfrm>
            <a:off x="1790700" y="6022471"/>
            <a:ext cx="65629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dirty="0" smtClean="0">
                <a:latin typeface="Segoe UI Light" pitchFamily="34" charset="0"/>
                <a:cs typeface="Arial" pitchFamily="34" charset="0"/>
              </a:rPr>
              <a:t>AFFORDABLE HOUSING BASICS FOR SERVICE PROVIDERS</a:t>
            </a:r>
          </a:p>
          <a:p>
            <a:pPr algn="r"/>
            <a:r>
              <a:rPr lang="en-US" sz="1400" dirty="0" smtClean="0">
                <a:latin typeface="Segoe UI Light" pitchFamily="34" charset="0"/>
                <a:cs typeface="Arial" pitchFamily="34" charset="0"/>
              </a:rPr>
              <a:t>Updated February 2017</a:t>
            </a:r>
            <a:endParaRPr lang="en-US" sz="1400" dirty="0">
              <a:latin typeface="Segoe UI Light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5455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52750" y="443704"/>
            <a:ext cx="8096250" cy="1171575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B4111A"/>
                </a:solidFill>
                <a:latin typeface="Segoe UI Semibold" pitchFamily="34" charset="0"/>
              </a:rPr>
              <a:t>What is affordable housing?</a:t>
            </a:r>
            <a:endParaRPr lang="en-US" dirty="0">
              <a:latin typeface="Segoe UI Semibold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790700" y="6022471"/>
            <a:ext cx="65629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dirty="0" smtClean="0">
                <a:latin typeface="Segoe UI Light" pitchFamily="34" charset="0"/>
                <a:cs typeface="Arial" pitchFamily="34" charset="0"/>
              </a:rPr>
              <a:t>AFFORDABLE HOUSING BASICS FOR SERVICE PROVIDERS</a:t>
            </a:r>
          </a:p>
          <a:p>
            <a:pPr algn="r"/>
            <a:r>
              <a:rPr lang="en-US" sz="1400" dirty="0" smtClean="0">
                <a:latin typeface="Segoe UI Light" pitchFamily="34" charset="0"/>
                <a:cs typeface="Arial" pitchFamily="34" charset="0"/>
              </a:rPr>
              <a:t>Updated February 2017</a:t>
            </a:r>
            <a:endParaRPr lang="en-US" sz="1400" dirty="0">
              <a:latin typeface="Segoe UI Light" pitchFamily="34" charset="0"/>
              <a:cs typeface="Arial" pitchFamily="34" charset="0"/>
            </a:endParaRP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998217" y="1675208"/>
            <a:ext cx="8820150" cy="3375026"/>
          </a:xfrm>
        </p:spPr>
        <p:txBody>
          <a:bodyPr>
            <a:normAutofit lnSpcReduction="10000"/>
          </a:bodyPr>
          <a:lstStyle/>
          <a:p>
            <a:r>
              <a:rPr lang="en-US" altLang="en-US" dirty="0">
                <a:latin typeface="Segoe UI" panose="020B0502040204020203" pitchFamily="34" charset="0"/>
                <a:cs typeface="Segoe UI" panose="020B0502040204020203" pitchFamily="34" charset="0"/>
              </a:rPr>
              <a:t>A housing opportunity designated for households who earn 80% of Area Median Income (AMI) or </a:t>
            </a:r>
            <a:r>
              <a:rPr lang="en-US" altLang="en-US" dirty="0" smtClean="0">
                <a:latin typeface="Segoe UI" panose="020B0502040204020203" pitchFamily="34" charset="0"/>
                <a:cs typeface="Segoe UI" panose="020B0502040204020203" pitchFamily="34" charset="0"/>
              </a:rPr>
              <a:t>below.</a:t>
            </a:r>
          </a:p>
          <a:p>
            <a:endParaRPr lang="en-US" altLang="en-US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r>
              <a:rPr lang="en-US" altLang="en-US" dirty="0">
                <a:latin typeface="Segoe UI" panose="020B0502040204020203" pitchFamily="34" charset="0"/>
                <a:cs typeface="Segoe UI" panose="020B0502040204020203" pitchFamily="34" charset="0"/>
              </a:rPr>
              <a:t>Can be rental or </a:t>
            </a:r>
            <a:r>
              <a:rPr lang="en-US" altLang="en-US" dirty="0" smtClean="0">
                <a:latin typeface="Segoe UI" panose="020B0502040204020203" pitchFamily="34" charset="0"/>
                <a:cs typeface="Segoe UI" panose="020B0502040204020203" pitchFamily="34" charset="0"/>
              </a:rPr>
              <a:t>homeownership.</a:t>
            </a:r>
          </a:p>
          <a:p>
            <a:pPr marL="0" indent="0">
              <a:buNone/>
            </a:pPr>
            <a:endParaRPr lang="en-US" altLang="en-US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r>
              <a:rPr lang="en-US" altLang="en-US" dirty="0">
                <a:latin typeface="Segoe UI" panose="020B0502040204020203" pitchFamily="34" charset="0"/>
                <a:cs typeface="Segoe UI" panose="020B0502040204020203" pitchFamily="34" charset="0"/>
              </a:rPr>
              <a:t>“Affordable housing” opportunities are not uniform and are not always deeply </a:t>
            </a:r>
            <a:r>
              <a:rPr lang="en-US" altLang="en-US" dirty="0" smtClean="0">
                <a:latin typeface="Segoe UI" panose="020B0502040204020203" pitchFamily="34" charset="0"/>
                <a:cs typeface="Segoe UI" panose="020B0502040204020203" pitchFamily="34" charset="0"/>
              </a:rPr>
              <a:t>subsidized.</a:t>
            </a:r>
            <a:endParaRPr lang="en-US" altLang="en-US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" y="1158875"/>
            <a:ext cx="1032667" cy="1032667"/>
          </a:xfrm>
          <a:prstGeom prst="rect">
            <a:avLst/>
          </a:prstGeom>
          <a:solidFill>
            <a:srgbClr val="FAEBD9"/>
          </a:solidFill>
          <a:ln>
            <a:solidFill>
              <a:srgbClr val="FAEB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" y="0"/>
            <a:ext cx="1032667" cy="1032667"/>
          </a:xfrm>
          <a:prstGeom prst="rect">
            <a:avLst/>
          </a:prstGeom>
          <a:solidFill>
            <a:srgbClr val="FAEBD9"/>
          </a:solidFill>
          <a:ln>
            <a:solidFill>
              <a:srgbClr val="FAEB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" y="2317750"/>
            <a:ext cx="1032667" cy="1032667"/>
          </a:xfrm>
          <a:prstGeom prst="rect">
            <a:avLst/>
          </a:prstGeom>
          <a:solidFill>
            <a:srgbClr val="FAEBD9"/>
          </a:solidFill>
          <a:ln>
            <a:solidFill>
              <a:srgbClr val="FAEB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0" y="3476625"/>
            <a:ext cx="1032667" cy="1032667"/>
          </a:xfrm>
          <a:prstGeom prst="rect">
            <a:avLst/>
          </a:prstGeom>
          <a:solidFill>
            <a:srgbClr val="FAEBD9"/>
          </a:solidFill>
          <a:ln>
            <a:solidFill>
              <a:srgbClr val="FAEB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-9525" y="4645820"/>
            <a:ext cx="1032667" cy="1032667"/>
          </a:xfrm>
          <a:prstGeom prst="rect">
            <a:avLst/>
          </a:prstGeom>
          <a:solidFill>
            <a:srgbClr val="FAEBD9"/>
          </a:solidFill>
          <a:ln>
            <a:solidFill>
              <a:srgbClr val="FAEB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-9525" y="5812631"/>
            <a:ext cx="1032667" cy="1032667"/>
          </a:xfrm>
          <a:prstGeom prst="rect">
            <a:avLst/>
          </a:prstGeom>
          <a:solidFill>
            <a:srgbClr val="FAEBD9"/>
          </a:solidFill>
          <a:ln>
            <a:solidFill>
              <a:srgbClr val="FAEB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1160067" y="1155700"/>
            <a:ext cx="1032667" cy="1032667"/>
          </a:xfrm>
          <a:prstGeom prst="rect">
            <a:avLst/>
          </a:prstGeom>
          <a:solidFill>
            <a:srgbClr val="FAEBD9"/>
          </a:solidFill>
          <a:ln>
            <a:solidFill>
              <a:srgbClr val="FAEB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1160067" y="-3175"/>
            <a:ext cx="1032667" cy="1032667"/>
          </a:xfrm>
          <a:prstGeom prst="rect">
            <a:avLst/>
          </a:prstGeom>
          <a:solidFill>
            <a:srgbClr val="FAEBD9"/>
          </a:solidFill>
          <a:ln>
            <a:solidFill>
              <a:srgbClr val="FAEB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1160067" y="2314575"/>
            <a:ext cx="1032667" cy="1032667"/>
          </a:xfrm>
          <a:prstGeom prst="rect">
            <a:avLst/>
          </a:prstGeom>
          <a:solidFill>
            <a:srgbClr val="FAEBD9"/>
          </a:solidFill>
          <a:ln>
            <a:solidFill>
              <a:srgbClr val="FAEB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1160066" y="3473450"/>
            <a:ext cx="1032667" cy="1032667"/>
          </a:xfrm>
          <a:prstGeom prst="rect">
            <a:avLst/>
          </a:prstGeom>
          <a:solidFill>
            <a:srgbClr val="FAEBD9"/>
          </a:solidFill>
          <a:ln>
            <a:solidFill>
              <a:srgbClr val="FAEB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1169591" y="4642645"/>
            <a:ext cx="1032667" cy="1032667"/>
          </a:xfrm>
          <a:prstGeom prst="rect">
            <a:avLst/>
          </a:prstGeom>
          <a:solidFill>
            <a:srgbClr val="FAEBD9"/>
          </a:solidFill>
          <a:ln>
            <a:solidFill>
              <a:srgbClr val="FAEB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1169591" y="5809456"/>
            <a:ext cx="1032667" cy="1032667"/>
          </a:xfrm>
          <a:prstGeom prst="rect">
            <a:avLst/>
          </a:prstGeom>
          <a:solidFill>
            <a:srgbClr val="FAEBD9"/>
          </a:solidFill>
          <a:ln>
            <a:solidFill>
              <a:srgbClr val="FAEB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4" name="Picture 2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477250" y="5851795"/>
            <a:ext cx="3151638" cy="7546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532376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10319" y="518027"/>
            <a:ext cx="8997950" cy="1171575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B4111A"/>
                </a:solidFill>
                <a:latin typeface="Segoe UI Semibold" pitchFamily="34" charset="0"/>
              </a:rPr>
              <a:t>RAFT- Residential Assistance for Families in Transition</a:t>
            </a:r>
            <a:endParaRPr lang="en-US" dirty="0">
              <a:latin typeface="Segoe UI Semibold" pitchFamily="34" charset="0"/>
            </a:endParaRP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962274" y="1881859"/>
            <a:ext cx="8482584" cy="4347263"/>
          </a:xfrm>
        </p:spPr>
        <p:txBody>
          <a:bodyPr>
            <a:noAutofit/>
          </a:bodyPr>
          <a:lstStyle/>
          <a:p>
            <a:r>
              <a:rPr lang="en-US" altLang="en-US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Up to $4,000 for families </a:t>
            </a:r>
            <a:r>
              <a:rPr lang="en-US" altLang="en-US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with children </a:t>
            </a:r>
            <a:r>
              <a:rPr lang="en-US" altLang="en-US" b="1" u="sng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under</a:t>
            </a:r>
            <a:r>
              <a:rPr lang="en-US" altLang="en-US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age 21 experiencing </a:t>
            </a:r>
            <a:r>
              <a:rPr lang="en-US" altLang="en-US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a housing </a:t>
            </a:r>
            <a:r>
              <a:rPr lang="en-US" altLang="en-US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crisis </a:t>
            </a:r>
            <a:endParaRPr lang="en-US" altLang="en-US" dirty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r>
              <a:rPr lang="en-US" altLang="en-US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May be able to assist with evictions </a:t>
            </a:r>
            <a:r>
              <a:rPr lang="en-US" altLang="en-US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(in cases of a court eviction)</a:t>
            </a:r>
          </a:p>
          <a:p>
            <a:r>
              <a:rPr lang="en-US" altLang="en-US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May be able to assist with start-up </a:t>
            </a:r>
            <a:r>
              <a:rPr lang="en-US" altLang="en-US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costs (in cases where the family </a:t>
            </a:r>
            <a:r>
              <a:rPr lang="en-US" altLang="en-US" u="sng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MUST</a:t>
            </a:r>
            <a:r>
              <a:rPr lang="en-US" altLang="en-US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move</a:t>
            </a:r>
            <a:r>
              <a:rPr lang="en-US" altLang="en-US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)</a:t>
            </a:r>
          </a:p>
          <a:p>
            <a:r>
              <a:rPr lang="en-US" altLang="en-US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May be able to assist with a utility shut off</a:t>
            </a:r>
            <a:endParaRPr lang="en-US" altLang="en-US" dirty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r>
              <a:rPr lang="en-US" altLang="en-US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Some other uses (refer to RAFT fact sheet)</a:t>
            </a:r>
          </a:p>
        </p:txBody>
      </p:sp>
      <p:sp>
        <p:nvSpPr>
          <p:cNvPr id="12" name="Rectangle 11"/>
          <p:cNvSpPr/>
          <p:nvPr/>
        </p:nvSpPr>
        <p:spPr>
          <a:xfrm>
            <a:off x="1" y="1158875"/>
            <a:ext cx="1032667" cy="1032667"/>
          </a:xfrm>
          <a:prstGeom prst="rect">
            <a:avLst/>
          </a:prstGeom>
          <a:solidFill>
            <a:srgbClr val="FAEBD9"/>
          </a:solidFill>
          <a:ln>
            <a:solidFill>
              <a:srgbClr val="FAEB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" y="0"/>
            <a:ext cx="1032667" cy="1032667"/>
          </a:xfrm>
          <a:prstGeom prst="rect">
            <a:avLst/>
          </a:prstGeom>
          <a:solidFill>
            <a:srgbClr val="FAEBD9"/>
          </a:solidFill>
          <a:ln>
            <a:solidFill>
              <a:srgbClr val="FAEB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" y="2317750"/>
            <a:ext cx="1032667" cy="1032667"/>
          </a:xfrm>
          <a:prstGeom prst="rect">
            <a:avLst/>
          </a:prstGeom>
          <a:solidFill>
            <a:srgbClr val="FAEBD9"/>
          </a:solidFill>
          <a:ln>
            <a:solidFill>
              <a:srgbClr val="FAEB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0" y="3476625"/>
            <a:ext cx="1032667" cy="1032667"/>
          </a:xfrm>
          <a:prstGeom prst="rect">
            <a:avLst/>
          </a:prstGeom>
          <a:solidFill>
            <a:srgbClr val="FAEBD9"/>
          </a:solidFill>
          <a:ln>
            <a:solidFill>
              <a:srgbClr val="FAEB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-9525" y="4645820"/>
            <a:ext cx="1032667" cy="1032667"/>
          </a:xfrm>
          <a:prstGeom prst="rect">
            <a:avLst/>
          </a:prstGeom>
          <a:solidFill>
            <a:srgbClr val="FAEBD9"/>
          </a:solidFill>
          <a:ln>
            <a:solidFill>
              <a:srgbClr val="FAEB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-9525" y="5812631"/>
            <a:ext cx="1032667" cy="1032667"/>
          </a:xfrm>
          <a:prstGeom prst="rect">
            <a:avLst/>
          </a:prstGeom>
          <a:solidFill>
            <a:srgbClr val="FAEBD9"/>
          </a:solidFill>
          <a:ln>
            <a:solidFill>
              <a:srgbClr val="FAEB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1160067" y="1155700"/>
            <a:ext cx="1032667" cy="1032667"/>
          </a:xfrm>
          <a:prstGeom prst="rect">
            <a:avLst/>
          </a:prstGeom>
          <a:solidFill>
            <a:srgbClr val="FAEBD9"/>
          </a:solidFill>
          <a:ln>
            <a:solidFill>
              <a:srgbClr val="FAEB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1160067" y="-3175"/>
            <a:ext cx="1032667" cy="1032667"/>
          </a:xfrm>
          <a:prstGeom prst="rect">
            <a:avLst/>
          </a:prstGeom>
          <a:solidFill>
            <a:srgbClr val="FAEBD9"/>
          </a:solidFill>
          <a:ln>
            <a:solidFill>
              <a:srgbClr val="FAEB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1160067" y="2314575"/>
            <a:ext cx="1032667" cy="1032667"/>
          </a:xfrm>
          <a:prstGeom prst="rect">
            <a:avLst/>
          </a:prstGeom>
          <a:solidFill>
            <a:srgbClr val="FAEBD9"/>
          </a:solidFill>
          <a:ln>
            <a:solidFill>
              <a:srgbClr val="FAEB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1160066" y="3473450"/>
            <a:ext cx="1032667" cy="1032667"/>
          </a:xfrm>
          <a:prstGeom prst="rect">
            <a:avLst/>
          </a:prstGeom>
          <a:solidFill>
            <a:srgbClr val="FAEBD9"/>
          </a:solidFill>
          <a:ln>
            <a:solidFill>
              <a:srgbClr val="FAEB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1169591" y="4642645"/>
            <a:ext cx="1032667" cy="1032667"/>
          </a:xfrm>
          <a:prstGeom prst="rect">
            <a:avLst/>
          </a:prstGeom>
          <a:solidFill>
            <a:srgbClr val="FAEBD9"/>
          </a:solidFill>
          <a:ln>
            <a:solidFill>
              <a:srgbClr val="FAEB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1169591" y="5809456"/>
            <a:ext cx="1032667" cy="1032667"/>
          </a:xfrm>
          <a:prstGeom prst="rect">
            <a:avLst/>
          </a:prstGeom>
          <a:solidFill>
            <a:srgbClr val="FAEBD9"/>
          </a:solidFill>
          <a:ln>
            <a:solidFill>
              <a:srgbClr val="FAEB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4" name="Picture 2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477250" y="5851795"/>
            <a:ext cx="3151638" cy="754655"/>
          </a:xfrm>
          <a:prstGeom prst="rect">
            <a:avLst/>
          </a:prstGeom>
        </p:spPr>
      </p:pic>
      <p:sp>
        <p:nvSpPr>
          <p:cNvPr id="26" name="TextBox 25"/>
          <p:cNvSpPr txBox="1"/>
          <p:nvPr/>
        </p:nvSpPr>
        <p:spPr>
          <a:xfrm>
            <a:off x="1790700" y="6022471"/>
            <a:ext cx="65629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dirty="0" smtClean="0">
                <a:latin typeface="Segoe UI Light" pitchFamily="34" charset="0"/>
                <a:cs typeface="Arial" pitchFamily="34" charset="0"/>
              </a:rPr>
              <a:t>AFFORDABLE HOUSING BASICS FOR SERVICE PROVIDERS</a:t>
            </a:r>
          </a:p>
          <a:p>
            <a:pPr algn="r"/>
            <a:r>
              <a:rPr lang="en-US" sz="1400" dirty="0" smtClean="0">
                <a:latin typeface="Segoe UI Light" pitchFamily="34" charset="0"/>
                <a:cs typeface="Arial" pitchFamily="34" charset="0"/>
              </a:rPr>
              <a:t>Updated February 2017</a:t>
            </a:r>
            <a:endParaRPr lang="en-US" sz="1400" dirty="0">
              <a:latin typeface="Segoe UI Light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67194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62274" y="500458"/>
            <a:ext cx="8997950" cy="1171575"/>
          </a:xfrm>
        </p:spPr>
        <p:txBody>
          <a:bodyPr>
            <a:normAutofit fontScale="90000"/>
          </a:bodyPr>
          <a:lstStyle/>
          <a:p>
            <a:r>
              <a:rPr lang="en-US" altLang="en-US" dirty="0">
                <a:solidFill>
                  <a:srgbClr val="C00000"/>
                </a:solidFill>
                <a:latin typeface="Segoe UI Semibold" panose="020B07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State-Funded</a:t>
            </a:r>
            <a:br>
              <a:rPr lang="en-US" altLang="en-US" dirty="0">
                <a:solidFill>
                  <a:srgbClr val="C00000"/>
                </a:solidFill>
                <a:latin typeface="Segoe UI Semibold" panose="020B07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altLang="en-US" dirty="0">
                <a:solidFill>
                  <a:srgbClr val="C00000"/>
                </a:solidFill>
                <a:latin typeface="Segoe UI Semibold" panose="020B07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Emergency Shelter</a:t>
            </a:r>
            <a:endParaRPr lang="en-US" dirty="0">
              <a:solidFill>
                <a:srgbClr val="C00000"/>
              </a:solidFill>
              <a:latin typeface="Segoe UI Semibold" panose="020B07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962274" y="1881859"/>
            <a:ext cx="8482584" cy="4347263"/>
          </a:xfrm>
        </p:spPr>
        <p:txBody>
          <a:bodyPr>
            <a:noAutofit/>
          </a:bodyPr>
          <a:lstStyle/>
          <a:p>
            <a:r>
              <a:rPr lang="en-US" altLang="en-US" dirty="0"/>
              <a:t>Apply at local </a:t>
            </a:r>
            <a:r>
              <a:rPr lang="en-US" altLang="en-US" dirty="0" smtClean="0"/>
              <a:t>Department of Transitional Assistance (DTA) </a:t>
            </a:r>
            <a:r>
              <a:rPr lang="en-US" altLang="en-US" dirty="0"/>
              <a:t>office</a:t>
            </a:r>
          </a:p>
          <a:p>
            <a:r>
              <a:rPr lang="en-US" altLang="en-US" dirty="0"/>
              <a:t>For families with children </a:t>
            </a:r>
            <a:r>
              <a:rPr lang="en-US" altLang="en-US" b="1" u="sng" dirty="0" smtClean="0"/>
              <a:t>under </a:t>
            </a:r>
            <a:r>
              <a:rPr lang="en-US" altLang="en-US" dirty="0" smtClean="0"/>
              <a:t>21 </a:t>
            </a:r>
            <a:r>
              <a:rPr lang="en-US" altLang="en-US" dirty="0"/>
              <a:t>with low income who have no place to stay</a:t>
            </a:r>
          </a:p>
          <a:p>
            <a:r>
              <a:rPr lang="en-US" altLang="en-US" dirty="0" err="1" smtClean="0"/>
              <a:t>HomeBASE</a:t>
            </a:r>
            <a:r>
              <a:rPr lang="en-US" altLang="en-US" dirty="0" smtClean="0"/>
              <a:t> </a:t>
            </a:r>
            <a:r>
              <a:rPr lang="en-US" altLang="en-US" dirty="0"/>
              <a:t>Household Assistance (NOT </a:t>
            </a:r>
            <a:r>
              <a:rPr lang="en-US" altLang="en-US" dirty="0" err="1"/>
              <a:t>HomeBASE</a:t>
            </a:r>
            <a:r>
              <a:rPr lang="en-US" altLang="en-US" dirty="0"/>
              <a:t> Rental Assistance)</a:t>
            </a:r>
          </a:p>
          <a:p>
            <a:endParaRPr lang="en-US" altLang="en-US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" y="1158875"/>
            <a:ext cx="1032667" cy="1032667"/>
          </a:xfrm>
          <a:prstGeom prst="rect">
            <a:avLst/>
          </a:prstGeom>
          <a:solidFill>
            <a:srgbClr val="FAEBD9"/>
          </a:solidFill>
          <a:ln>
            <a:solidFill>
              <a:srgbClr val="FAEB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" y="0"/>
            <a:ext cx="1032667" cy="1032667"/>
          </a:xfrm>
          <a:prstGeom prst="rect">
            <a:avLst/>
          </a:prstGeom>
          <a:solidFill>
            <a:srgbClr val="FAEBD9"/>
          </a:solidFill>
          <a:ln>
            <a:solidFill>
              <a:srgbClr val="FAEB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" y="2317750"/>
            <a:ext cx="1032667" cy="1032667"/>
          </a:xfrm>
          <a:prstGeom prst="rect">
            <a:avLst/>
          </a:prstGeom>
          <a:solidFill>
            <a:srgbClr val="FAEBD9"/>
          </a:solidFill>
          <a:ln>
            <a:solidFill>
              <a:srgbClr val="FAEB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0" y="3476625"/>
            <a:ext cx="1032667" cy="1032667"/>
          </a:xfrm>
          <a:prstGeom prst="rect">
            <a:avLst/>
          </a:prstGeom>
          <a:solidFill>
            <a:srgbClr val="FAEBD9"/>
          </a:solidFill>
          <a:ln>
            <a:solidFill>
              <a:srgbClr val="FAEB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-9525" y="4645820"/>
            <a:ext cx="1032667" cy="1032667"/>
          </a:xfrm>
          <a:prstGeom prst="rect">
            <a:avLst/>
          </a:prstGeom>
          <a:solidFill>
            <a:srgbClr val="FAEBD9"/>
          </a:solidFill>
          <a:ln>
            <a:solidFill>
              <a:srgbClr val="FAEB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-9525" y="5812631"/>
            <a:ext cx="1032667" cy="1032667"/>
          </a:xfrm>
          <a:prstGeom prst="rect">
            <a:avLst/>
          </a:prstGeom>
          <a:solidFill>
            <a:srgbClr val="FAEBD9"/>
          </a:solidFill>
          <a:ln>
            <a:solidFill>
              <a:srgbClr val="FAEB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1160067" y="1155700"/>
            <a:ext cx="1032667" cy="1032667"/>
          </a:xfrm>
          <a:prstGeom prst="rect">
            <a:avLst/>
          </a:prstGeom>
          <a:solidFill>
            <a:srgbClr val="FAEBD9"/>
          </a:solidFill>
          <a:ln>
            <a:solidFill>
              <a:srgbClr val="FAEB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1160067" y="-3175"/>
            <a:ext cx="1032667" cy="1032667"/>
          </a:xfrm>
          <a:prstGeom prst="rect">
            <a:avLst/>
          </a:prstGeom>
          <a:solidFill>
            <a:srgbClr val="FAEBD9"/>
          </a:solidFill>
          <a:ln>
            <a:solidFill>
              <a:srgbClr val="FAEB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1160067" y="2314575"/>
            <a:ext cx="1032667" cy="1032667"/>
          </a:xfrm>
          <a:prstGeom prst="rect">
            <a:avLst/>
          </a:prstGeom>
          <a:solidFill>
            <a:srgbClr val="FAEBD9"/>
          </a:solidFill>
          <a:ln>
            <a:solidFill>
              <a:srgbClr val="FAEB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1160066" y="3473450"/>
            <a:ext cx="1032667" cy="1032667"/>
          </a:xfrm>
          <a:prstGeom prst="rect">
            <a:avLst/>
          </a:prstGeom>
          <a:solidFill>
            <a:srgbClr val="FAEBD9"/>
          </a:solidFill>
          <a:ln>
            <a:solidFill>
              <a:srgbClr val="FAEB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1169591" y="4642645"/>
            <a:ext cx="1032667" cy="1032667"/>
          </a:xfrm>
          <a:prstGeom prst="rect">
            <a:avLst/>
          </a:prstGeom>
          <a:solidFill>
            <a:srgbClr val="FAEBD9"/>
          </a:solidFill>
          <a:ln>
            <a:solidFill>
              <a:srgbClr val="FAEB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1169591" y="5809456"/>
            <a:ext cx="1032667" cy="1032667"/>
          </a:xfrm>
          <a:prstGeom prst="rect">
            <a:avLst/>
          </a:prstGeom>
          <a:solidFill>
            <a:srgbClr val="FAEBD9"/>
          </a:solidFill>
          <a:ln>
            <a:solidFill>
              <a:srgbClr val="FAEB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4" name="Picture 2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477250" y="5851795"/>
            <a:ext cx="3151638" cy="754655"/>
          </a:xfrm>
          <a:prstGeom prst="rect">
            <a:avLst/>
          </a:prstGeom>
        </p:spPr>
      </p:pic>
      <p:sp>
        <p:nvSpPr>
          <p:cNvPr id="26" name="TextBox 25"/>
          <p:cNvSpPr txBox="1"/>
          <p:nvPr/>
        </p:nvSpPr>
        <p:spPr>
          <a:xfrm>
            <a:off x="1790700" y="6022471"/>
            <a:ext cx="65629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dirty="0" smtClean="0">
                <a:latin typeface="Segoe UI Light" pitchFamily="34" charset="0"/>
                <a:cs typeface="Arial" pitchFamily="34" charset="0"/>
              </a:rPr>
              <a:t>AFFORDABLE HOUSING BASICS FOR SERVICE PROVIDERS</a:t>
            </a:r>
          </a:p>
          <a:p>
            <a:pPr algn="r"/>
            <a:r>
              <a:rPr lang="en-US" sz="1400" dirty="0" smtClean="0">
                <a:latin typeface="Segoe UI Light" pitchFamily="34" charset="0"/>
                <a:cs typeface="Arial" pitchFamily="34" charset="0"/>
              </a:rPr>
              <a:t>Updated February 2017</a:t>
            </a:r>
            <a:endParaRPr lang="en-US" sz="1400" dirty="0">
              <a:latin typeface="Segoe UI Light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67194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7350" y="1516547"/>
            <a:ext cx="11455400" cy="1325563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>
                <a:solidFill>
                  <a:srgbClr val="B4111A"/>
                </a:solidFill>
                <a:latin typeface="Segoe UI Semibold" pitchFamily="34" charset="0"/>
              </a:rPr>
              <a:t>Housing Consumer Education Center (HCEC)</a:t>
            </a:r>
            <a:endParaRPr lang="en-US" sz="4000" dirty="0">
              <a:latin typeface="Segoe UI Semibold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74174" y="2483427"/>
            <a:ext cx="10162308" cy="2734749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en-US" sz="3200" b="1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Resource Line</a:t>
            </a:r>
          </a:p>
          <a:p>
            <a:pPr>
              <a:defRPr/>
            </a:pPr>
            <a:r>
              <a:rPr lang="en-US" sz="2600" dirty="0">
                <a:latin typeface="Segoe UI" pitchFamily="34" charset="0"/>
                <a:ea typeface="Segoe UI" pitchFamily="34" charset="0"/>
                <a:cs typeface="Segoe UI" pitchFamily="34" charset="0"/>
              </a:rPr>
              <a:t> </a:t>
            </a:r>
            <a:r>
              <a:rPr lang="en-US" sz="3000" dirty="0" smtClean="0"/>
              <a:t>All </a:t>
            </a:r>
            <a:r>
              <a:rPr lang="en-US" sz="3000" dirty="0"/>
              <a:t>of the 9 regional housing </a:t>
            </a:r>
            <a:r>
              <a:rPr lang="en-US" sz="3000" dirty="0" smtClean="0"/>
              <a:t>agencies </a:t>
            </a:r>
            <a:r>
              <a:rPr lang="en-US" sz="3000" dirty="0"/>
              <a:t>have an HCEC</a:t>
            </a:r>
          </a:p>
          <a:p>
            <a:pPr>
              <a:defRPr/>
            </a:pPr>
            <a:r>
              <a:rPr lang="en-US" sz="3000" dirty="0"/>
              <a:t> </a:t>
            </a:r>
            <a:r>
              <a:rPr lang="en-US" sz="3000" dirty="0" smtClean="0"/>
              <a:t>MBHP walk-in hours </a:t>
            </a:r>
            <a:r>
              <a:rPr lang="en-US" sz="3000" dirty="0"/>
              <a:t>Tues &amp; Thurs 9-4; Friday 10-4</a:t>
            </a:r>
          </a:p>
          <a:p>
            <a:pPr>
              <a:defRPr/>
            </a:pPr>
            <a:r>
              <a:rPr lang="en-US" sz="3000" dirty="0"/>
              <a:t>MBHP’s HCEC Resource </a:t>
            </a:r>
            <a:r>
              <a:rPr lang="en-US" sz="3000" dirty="0" smtClean="0"/>
              <a:t>Line &amp; email: </a:t>
            </a:r>
            <a:r>
              <a:rPr lang="en-US" sz="3000" dirty="0"/>
              <a:t/>
            </a:r>
            <a:br>
              <a:rPr lang="en-US" sz="3000" dirty="0"/>
            </a:br>
            <a:r>
              <a:rPr lang="en-US" sz="3000" dirty="0"/>
              <a:t>(617) 425-6700 or email us at </a:t>
            </a:r>
            <a:r>
              <a:rPr lang="en-US" sz="3000" dirty="0" smtClean="0">
                <a:hlinkClick r:id="rId2"/>
              </a:rPr>
              <a:t>resourceline@mbhp.org</a:t>
            </a:r>
            <a:r>
              <a:rPr lang="en-US" sz="3000" dirty="0" smtClean="0"/>
              <a:t> </a:t>
            </a:r>
          </a:p>
          <a:p>
            <a:pPr>
              <a:defRPr/>
            </a:pPr>
            <a:r>
              <a:rPr lang="en-US" sz="3000" dirty="0" smtClean="0"/>
              <a:t>Check out our website </a:t>
            </a:r>
            <a:r>
              <a:rPr lang="en-US" sz="3000" dirty="0" smtClean="0">
                <a:hlinkClick r:id="rId3"/>
              </a:rPr>
              <a:t>www.mbhp.org</a:t>
            </a:r>
            <a:endParaRPr lang="en-US" sz="3000" dirty="0" smtClean="0"/>
          </a:p>
          <a:p>
            <a:pPr>
              <a:defRPr/>
            </a:pPr>
            <a:endParaRPr lang="en-US" sz="3500" dirty="0" smtClean="0"/>
          </a:p>
          <a:p>
            <a:pPr>
              <a:defRPr/>
            </a:pPr>
            <a:endParaRPr lang="en-US" sz="3500" dirty="0"/>
          </a:p>
          <a:p>
            <a:pPr marL="0" indent="0" algn="ctr">
              <a:buNone/>
            </a:pPr>
            <a:endParaRPr lang="en-US" sz="3200" dirty="0" smtClean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5218176"/>
            <a:ext cx="8534400" cy="1639824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-4" r="57142"/>
          <a:stretch/>
        </p:blipFill>
        <p:spPr>
          <a:xfrm>
            <a:off x="8515350" y="5218176"/>
            <a:ext cx="3657600" cy="1639824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403599" y="85036"/>
            <a:ext cx="4705351" cy="17119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174720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52750" y="443704"/>
            <a:ext cx="8096250" cy="1171575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B4111A"/>
                </a:solidFill>
                <a:latin typeface="Segoe UI Semibold" pitchFamily="34" charset="0"/>
              </a:rPr>
              <a:t>General eligibility criteria</a:t>
            </a:r>
            <a:endParaRPr lang="en-US" dirty="0">
              <a:latin typeface="Segoe UI Semibold" pitchFamily="34" charset="0"/>
            </a:endParaRP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998217" y="1675208"/>
            <a:ext cx="8820150" cy="3375026"/>
          </a:xfrm>
        </p:spPr>
        <p:txBody>
          <a:bodyPr>
            <a:normAutofit lnSpcReduction="10000"/>
          </a:bodyPr>
          <a:lstStyle/>
          <a:p>
            <a:pPr marL="0" indent="0">
              <a:buFontTx/>
              <a:buNone/>
              <a:defRPr/>
            </a:pP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Eligibility criteria can change for different kinds of subsidized housing, but </a:t>
            </a:r>
            <a:r>
              <a:rPr lang="en-US" u="sng" dirty="0">
                <a:latin typeface="Segoe UI" panose="020B0502040204020203" pitchFamily="34" charset="0"/>
                <a:cs typeface="Segoe UI" panose="020B0502040204020203" pitchFamily="34" charset="0"/>
              </a:rPr>
              <a:t>generally</a:t>
            </a: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, the following people are eligible for subsidized rental housing:</a:t>
            </a:r>
          </a:p>
          <a:p>
            <a:pPr>
              <a:defRPr/>
            </a:pPr>
            <a:r>
              <a:rPr lang="en-US" sz="2400" dirty="0">
                <a:latin typeface="Segoe UI" panose="020B0502040204020203" pitchFamily="34" charset="0"/>
                <a:cs typeface="Segoe UI" panose="020B0502040204020203" pitchFamily="34" charset="0"/>
              </a:rPr>
              <a:t>Low- to moderate-income families with minor </a:t>
            </a:r>
            <a:r>
              <a:rPr lang="en-US" sz="2400" dirty="0" smtClean="0">
                <a:latin typeface="Segoe UI" panose="020B0502040204020203" pitchFamily="34" charset="0"/>
                <a:cs typeface="Segoe UI" panose="020B0502040204020203" pitchFamily="34" charset="0"/>
              </a:rPr>
              <a:t>children</a:t>
            </a:r>
          </a:p>
          <a:p>
            <a:pPr marL="0" indent="0">
              <a:buNone/>
              <a:defRPr/>
            </a:pPr>
            <a:endParaRPr lang="en-US" sz="24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>
              <a:defRPr/>
            </a:pPr>
            <a:r>
              <a:rPr lang="en-US" sz="2400" dirty="0">
                <a:latin typeface="Segoe UI" panose="020B0502040204020203" pitchFamily="34" charset="0"/>
                <a:cs typeface="Segoe UI" panose="020B0502040204020203" pitchFamily="34" charset="0"/>
              </a:rPr>
              <a:t>Single individuals with </a:t>
            </a:r>
            <a:r>
              <a:rPr lang="en-US" sz="2400" dirty="0" smtClean="0">
                <a:latin typeface="Segoe UI" panose="020B0502040204020203" pitchFamily="34" charset="0"/>
                <a:cs typeface="Segoe UI" panose="020B0502040204020203" pitchFamily="34" charset="0"/>
              </a:rPr>
              <a:t>disabilities</a:t>
            </a:r>
          </a:p>
          <a:p>
            <a:pPr marL="0" indent="0">
              <a:buNone/>
              <a:defRPr/>
            </a:pPr>
            <a:endParaRPr lang="en-US" sz="24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>
              <a:defRPr/>
            </a:pPr>
            <a:r>
              <a:rPr lang="en-US" sz="2400" dirty="0">
                <a:latin typeface="Segoe UI" panose="020B0502040204020203" pitchFamily="34" charset="0"/>
                <a:cs typeface="Segoe UI" panose="020B0502040204020203" pitchFamily="34" charset="0"/>
              </a:rPr>
              <a:t>Elderly </a:t>
            </a:r>
            <a:r>
              <a:rPr lang="en-US" sz="2400" dirty="0" smtClean="0">
                <a:latin typeface="Segoe UI" panose="020B0502040204020203" pitchFamily="34" charset="0"/>
                <a:cs typeface="Segoe UI" panose="020B0502040204020203" pitchFamily="34" charset="0"/>
              </a:rPr>
              <a:t>individuals</a:t>
            </a:r>
            <a:endParaRPr lang="en-US" sz="24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" y="1158875"/>
            <a:ext cx="1032667" cy="1032667"/>
          </a:xfrm>
          <a:prstGeom prst="rect">
            <a:avLst/>
          </a:prstGeom>
          <a:solidFill>
            <a:srgbClr val="FAEBD9"/>
          </a:solidFill>
          <a:ln>
            <a:solidFill>
              <a:srgbClr val="FAEB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" y="0"/>
            <a:ext cx="1032667" cy="1032667"/>
          </a:xfrm>
          <a:prstGeom prst="rect">
            <a:avLst/>
          </a:prstGeom>
          <a:solidFill>
            <a:srgbClr val="FAEBD9"/>
          </a:solidFill>
          <a:ln>
            <a:solidFill>
              <a:srgbClr val="FAEB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" y="2317750"/>
            <a:ext cx="1032667" cy="1032667"/>
          </a:xfrm>
          <a:prstGeom prst="rect">
            <a:avLst/>
          </a:prstGeom>
          <a:solidFill>
            <a:srgbClr val="FAEBD9"/>
          </a:solidFill>
          <a:ln>
            <a:solidFill>
              <a:srgbClr val="FAEB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0" y="3476625"/>
            <a:ext cx="1032667" cy="1032667"/>
          </a:xfrm>
          <a:prstGeom prst="rect">
            <a:avLst/>
          </a:prstGeom>
          <a:solidFill>
            <a:srgbClr val="FAEBD9"/>
          </a:solidFill>
          <a:ln>
            <a:solidFill>
              <a:srgbClr val="FAEB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-9525" y="4645820"/>
            <a:ext cx="1032667" cy="1032667"/>
          </a:xfrm>
          <a:prstGeom prst="rect">
            <a:avLst/>
          </a:prstGeom>
          <a:solidFill>
            <a:srgbClr val="FAEBD9"/>
          </a:solidFill>
          <a:ln>
            <a:solidFill>
              <a:srgbClr val="FAEB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-9525" y="5812631"/>
            <a:ext cx="1032667" cy="1032667"/>
          </a:xfrm>
          <a:prstGeom prst="rect">
            <a:avLst/>
          </a:prstGeom>
          <a:solidFill>
            <a:srgbClr val="FAEBD9"/>
          </a:solidFill>
          <a:ln>
            <a:solidFill>
              <a:srgbClr val="FAEB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1160067" y="1155700"/>
            <a:ext cx="1032667" cy="1032667"/>
          </a:xfrm>
          <a:prstGeom prst="rect">
            <a:avLst/>
          </a:prstGeom>
          <a:solidFill>
            <a:srgbClr val="FAEBD9"/>
          </a:solidFill>
          <a:ln>
            <a:solidFill>
              <a:srgbClr val="FAEB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1160067" y="-3175"/>
            <a:ext cx="1032667" cy="1032667"/>
          </a:xfrm>
          <a:prstGeom prst="rect">
            <a:avLst/>
          </a:prstGeom>
          <a:solidFill>
            <a:srgbClr val="FAEBD9"/>
          </a:solidFill>
          <a:ln>
            <a:solidFill>
              <a:srgbClr val="FAEB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1160067" y="2314575"/>
            <a:ext cx="1032667" cy="1032667"/>
          </a:xfrm>
          <a:prstGeom prst="rect">
            <a:avLst/>
          </a:prstGeom>
          <a:solidFill>
            <a:srgbClr val="FAEBD9"/>
          </a:solidFill>
          <a:ln>
            <a:solidFill>
              <a:srgbClr val="FAEB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1160066" y="3473450"/>
            <a:ext cx="1032667" cy="1032667"/>
          </a:xfrm>
          <a:prstGeom prst="rect">
            <a:avLst/>
          </a:prstGeom>
          <a:solidFill>
            <a:srgbClr val="FAEBD9"/>
          </a:solidFill>
          <a:ln>
            <a:solidFill>
              <a:srgbClr val="FAEB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1169591" y="4642645"/>
            <a:ext cx="1032667" cy="1032667"/>
          </a:xfrm>
          <a:prstGeom prst="rect">
            <a:avLst/>
          </a:prstGeom>
          <a:solidFill>
            <a:srgbClr val="FAEBD9"/>
          </a:solidFill>
          <a:ln>
            <a:solidFill>
              <a:srgbClr val="FAEB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1169591" y="5809456"/>
            <a:ext cx="1032667" cy="1032667"/>
          </a:xfrm>
          <a:prstGeom prst="rect">
            <a:avLst/>
          </a:prstGeom>
          <a:solidFill>
            <a:srgbClr val="FAEBD9"/>
          </a:solidFill>
          <a:ln>
            <a:solidFill>
              <a:srgbClr val="FAEB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4" name="Picture 2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477250" y="5851795"/>
            <a:ext cx="3151638" cy="754655"/>
          </a:xfrm>
          <a:prstGeom prst="rect">
            <a:avLst/>
          </a:prstGeom>
        </p:spPr>
      </p:pic>
      <p:sp>
        <p:nvSpPr>
          <p:cNvPr id="26" name="TextBox 25"/>
          <p:cNvSpPr txBox="1"/>
          <p:nvPr/>
        </p:nvSpPr>
        <p:spPr>
          <a:xfrm>
            <a:off x="1790700" y="6022471"/>
            <a:ext cx="65629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dirty="0" smtClean="0">
                <a:latin typeface="Segoe UI Light" pitchFamily="34" charset="0"/>
                <a:cs typeface="Arial" pitchFamily="34" charset="0"/>
              </a:rPr>
              <a:t>AFFORDABLE HOUSING BASICS FOR SERVICE PROVIDERS</a:t>
            </a:r>
          </a:p>
          <a:p>
            <a:pPr algn="r"/>
            <a:r>
              <a:rPr lang="en-US" sz="1400" dirty="0" smtClean="0">
                <a:latin typeface="Segoe UI Light" pitchFamily="34" charset="0"/>
                <a:cs typeface="Arial" pitchFamily="34" charset="0"/>
              </a:rPr>
              <a:t>Updated February 2017</a:t>
            </a:r>
            <a:endParaRPr lang="en-US" sz="1400" dirty="0">
              <a:latin typeface="Segoe UI Light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24184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52750" y="443704"/>
            <a:ext cx="8096250" cy="1171575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B4111A"/>
                </a:solidFill>
                <a:latin typeface="Segoe UI Semibold" pitchFamily="34" charset="0"/>
              </a:rPr>
              <a:t>Preferences and priorities</a:t>
            </a:r>
            <a:endParaRPr lang="en-US" dirty="0">
              <a:latin typeface="Segoe UI Semibold" pitchFamily="34" charset="0"/>
            </a:endParaRP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743200" y="1675208"/>
            <a:ext cx="9075167" cy="4000104"/>
          </a:xfrm>
        </p:spPr>
        <p:txBody>
          <a:bodyPr>
            <a:noAutofit/>
          </a:bodyPr>
          <a:lstStyle/>
          <a:p>
            <a:r>
              <a:rPr lang="en-US" altLang="en-US" dirty="0">
                <a:latin typeface="Segoe UI" panose="020B0502040204020203" pitchFamily="34" charset="0"/>
                <a:cs typeface="Segoe UI" panose="020B0502040204020203" pitchFamily="34" charset="0"/>
              </a:rPr>
              <a:t>Some rental assistance programs give preferences or priorities to applicants who demonstrate severe housing </a:t>
            </a:r>
            <a:r>
              <a:rPr lang="en-US" altLang="en-US" dirty="0" smtClean="0">
                <a:latin typeface="Segoe UI" panose="020B0502040204020203" pitchFamily="34" charset="0"/>
                <a:cs typeface="Segoe UI" panose="020B0502040204020203" pitchFamily="34" charset="0"/>
              </a:rPr>
              <a:t>emergencies.</a:t>
            </a:r>
            <a:endParaRPr lang="en-US" altLang="en-US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r>
              <a:rPr lang="en-US" altLang="en-US" dirty="0">
                <a:latin typeface="Segoe UI" panose="020B0502040204020203" pitchFamily="34" charset="0"/>
                <a:cs typeface="Segoe UI" panose="020B0502040204020203" pitchFamily="34" charset="0"/>
              </a:rPr>
              <a:t>Applicants or advocates should ask at the time of application what the available preferences and priorities </a:t>
            </a:r>
            <a:r>
              <a:rPr lang="en-US" altLang="en-US" dirty="0" smtClean="0">
                <a:latin typeface="Segoe UI" panose="020B0502040204020203" pitchFamily="34" charset="0"/>
                <a:cs typeface="Segoe UI" panose="020B0502040204020203" pitchFamily="34" charset="0"/>
              </a:rPr>
              <a:t>are.</a:t>
            </a:r>
            <a:endParaRPr lang="en-US" altLang="en-US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r>
              <a:rPr lang="en-US" altLang="en-US" dirty="0">
                <a:latin typeface="Segoe UI" panose="020B0502040204020203" pitchFamily="34" charset="0"/>
                <a:cs typeface="Segoe UI" panose="020B0502040204020203" pitchFamily="34" charset="0"/>
              </a:rPr>
              <a:t>Read the descriptions carefully to make sure the applicant can prove the priority </a:t>
            </a:r>
            <a:r>
              <a:rPr lang="en-US" altLang="en-US" dirty="0" smtClean="0">
                <a:latin typeface="Segoe UI" panose="020B0502040204020203" pitchFamily="34" charset="0"/>
                <a:cs typeface="Segoe UI" panose="020B0502040204020203" pitchFamily="34" charset="0"/>
              </a:rPr>
              <a:t>they are claiming.</a:t>
            </a:r>
            <a:endParaRPr lang="en-US" altLang="en-US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" y="1158875"/>
            <a:ext cx="1032667" cy="1032667"/>
          </a:xfrm>
          <a:prstGeom prst="rect">
            <a:avLst/>
          </a:prstGeom>
          <a:solidFill>
            <a:srgbClr val="FAEBD9"/>
          </a:solidFill>
          <a:ln>
            <a:solidFill>
              <a:srgbClr val="FAEB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" y="0"/>
            <a:ext cx="1032667" cy="1032667"/>
          </a:xfrm>
          <a:prstGeom prst="rect">
            <a:avLst/>
          </a:prstGeom>
          <a:solidFill>
            <a:srgbClr val="FAEBD9"/>
          </a:solidFill>
          <a:ln>
            <a:solidFill>
              <a:srgbClr val="FAEB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" y="2317750"/>
            <a:ext cx="1032667" cy="1032667"/>
          </a:xfrm>
          <a:prstGeom prst="rect">
            <a:avLst/>
          </a:prstGeom>
          <a:solidFill>
            <a:srgbClr val="FAEBD9"/>
          </a:solidFill>
          <a:ln>
            <a:solidFill>
              <a:srgbClr val="FAEB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0" y="3476625"/>
            <a:ext cx="1032667" cy="1032667"/>
          </a:xfrm>
          <a:prstGeom prst="rect">
            <a:avLst/>
          </a:prstGeom>
          <a:solidFill>
            <a:srgbClr val="FAEBD9"/>
          </a:solidFill>
          <a:ln>
            <a:solidFill>
              <a:srgbClr val="FAEB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-9525" y="4645820"/>
            <a:ext cx="1032667" cy="1032667"/>
          </a:xfrm>
          <a:prstGeom prst="rect">
            <a:avLst/>
          </a:prstGeom>
          <a:solidFill>
            <a:srgbClr val="FAEBD9"/>
          </a:solidFill>
          <a:ln>
            <a:solidFill>
              <a:srgbClr val="FAEB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-9525" y="5812631"/>
            <a:ext cx="1032667" cy="1032667"/>
          </a:xfrm>
          <a:prstGeom prst="rect">
            <a:avLst/>
          </a:prstGeom>
          <a:solidFill>
            <a:srgbClr val="FAEBD9"/>
          </a:solidFill>
          <a:ln>
            <a:solidFill>
              <a:srgbClr val="FAEB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1160067" y="1155700"/>
            <a:ext cx="1032667" cy="1032667"/>
          </a:xfrm>
          <a:prstGeom prst="rect">
            <a:avLst/>
          </a:prstGeom>
          <a:solidFill>
            <a:srgbClr val="FAEBD9"/>
          </a:solidFill>
          <a:ln>
            <a:solidFill>
              <a:srgbClr val="FAEB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1160067" y="-3175"/>
            <a:ext cx="1032667" cy="1032667"/>
          </a:xfrm>
          <a:prstGeom prst="rect">
            <a:avLst/>
          </a:prstGeom>
          <a:solidFill>
            <a:srgbClr val="FAEBD9"/>
          </a:solidFill>
          <a:ln>
            <a:solidFill>
              <a:srgbClr val="FAEB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1160067" y="2314575"/>
            <a:ext cx="1032667" cy="1032667"/>
          </a:xfrm>
          <a:prstGeom prst="rect">
            <a:avLst/>
          </a:prstGeom>
          <a:solidFill>
            <a:srgbClr val="FAEBD9"/>
          </a:solidFill>
          <a:ln>
            <a:solidFill>
              <a:srgbClr val="FAEB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1160066" y="3473450"/>
            <a:ext cx="1032667" cy="1032667"/>
          </a:xfrm>
          <a:prstGeom prst="rect">
            <a:avLst/>
          </a:prstGeom>
          <a:solidFill>
            <a:srgbClr val="FAEBD9"/>
          </a:solidFill>
          <a:ln>
            <a:solidFill>
              <a:srgbClr val="FAEB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1169591" y="4642645"/>
            <a:ext cx="1032667" cy="1032667"/>
          </a:xfrm>
          <a:prstGeom prst="rect">
            <a:avLst/>
          </a:prstGeom>
          <a:solidFill>
            <a:srgbClr val="FAEBD9"/>
          </a:solidFill>
          <a:ln>
            <a:solidFill>
              <a:srgbClr val="FAEB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1169591" y="5809456"/>
            <a:ext cx="1032667" cy="1032667"/>
          </a:xfrm>
          <a:prstGeom prst="rect">
            <a:avLst/>
          </a:prstGeom>
          <a:solidFill>
            <a:srgbClr val="FAEBD9"/>
          </a:solidFill>
          <a:ln>
            <a:solidFill>
              <a:srgbClr val="FAEB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4" name="Picture 2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477250" y="5851795"/>
            <a:ext cx="3151638" cy="754655"/>
          </a:xfrm>
          <a:prstGeom prst="rect">
            <a:avLst/>
          </a:prstGeom>
        </p:spPr>
      </p:pic>
      <p:sp>
        <p:nvSpPr>
          <p:cNvPr id="26" name="TextBox 25"/>
          <p:cNvSpPr txBox="1"/>
          <p:nvPr/>
        </p:nvSpPr>
        <p:spPr>
          <a:xfrm>
            <a:off x="1790700" y="6022471"/>
            <a:ext cx="65629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dirty="0" smtClean="0">
                <a:latin typeface="Segoe UI Light" pitchFamily="34" charset="0"/>
                <a:cs typeface="Arial" pitchFamily="34" charset="0"/>
              </a:rPr>
              <a:t>AFFORDABLE HOUSING BASICS FOR SERVICE PROVIDERS</a:t>
            </a:r>
          </a:p>
          <a:p>
            <a:pPr algn="r"/>
            <a:r>
              <a:rPr lang="en-US" sz="1400" dirty="0" smtClean="0">
                <a:latin typeface="Segoe UI Light" pitchFamily="34" charset="0"/>
                <a:cs typeface="Arial" pitchFamily="34" charset="0"/>
              </a:rPr>
              <a:t>Updated February 2017</a:t>
            </a:r>
            <a:endParaRPr lang="en-US" sz="1400" dirty="0">
              <a:latin typeface="Segoe UI Light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78527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2158" y="512511"/>
            <a:ext cx="10515600" cy="1325563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rgbClr val="B4111A"/>
                </a:solidFill>
                <a:latin typeface="Segoe UI Semibold" pitchFamily="34" charset="0"/>
              </a:rPr>
              <a:t>Types of affordable</a:t>
            </a:r>
            <a:br>
              <a:rPr lang="en-US" dirty="0" smtClean="0">
                <a:solidFill>
                  <a:srgbClr val="B4111A"/>
                </a:solidFill>
                <a:latin typeface="Segoe UI Semibold" pitchFamily="34" charset="0"/>
              </a:rPr>
            </a:br>
            <a:r>
              <a:rPr lang="en-US" dirty="0" smtClean="0">
                <a:solidFill>
                  <a:srgbClr val="B4111A"/>
                </a:solidFill>
                <a:latin typeface="Segoe UI Semibold" pitchFamily="34" charset="0"/>
              </a:rPr>
              <a:t>rental housing</a:t>
            </a:r>
            <a:endParaRPr lang="en-US" dirty="0">
              <a:latin typeface="Segoe UI Semibold" pitchFamily="34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477250" y="5851795"/>
            <a:ext cx="3151638" cy="754655"/>
          </a:xfrm>
          <a:prstGeom prst="rect">
            <a:avLst/>
          </a:prstGeom>
        </p:spPr>
      </p:pic>
      <p:grpSp>
        <p:nvGrpSpPr>
          <p:cNvPr id="4" name="Group 3"/>
          <p:cNvGrpSpPr/>
          <p:nvPr/>
        </p:nvGrpSpPr>
        <p:grpSpPr>
          <a:xfrm>
            <a:off x="-2" y="-2"/>
            <a:ext cx="3099588" cy="4552952"/>
            <a:chOff x="-2" y="-2"/>
            <a:chExt cx="3099588" cy="4552952"/>
          </a:xfrm>
        </p:grpSpPr>
        <p:sp>
          <p:nvSpPr>
            <p:cNvPr id="3" name="Rectangle 2"/>
            <p:cNvSpPr/>
            <p:nvPr/>
          </p:nvSpPr>
          <p:spPr>
            <a:xfrm>
              <a:off x="-1" y="-2"/>
              <a:ext cx="917359" cy="1402673"/>
            </a:xfrm>
            <a:prstGeom prst="rect">
              <a:avLst/>
            </a:prstGeom>
            <a:solidFill>
              <a:srgbClr val="FAEBD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1091112" y="0"/>
              <a:ext cx="917359" cy="1402673"/>
            </a:xfrm>
            <a:prstGeom prst="rect">
              <a:avLst/>
            </a:prstGeom>
            <a:solidFill>
              <a:srgbClr val="FAEBD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4" name="Rectangle 13"/>
            <p:cNvSpPr/>
            <p:nvPr/>
          </p:nvSpPr>
          <p:spPr>
            <a:xfrm>
              <a:off x="2182227" y="0"/>
              <a:ext cx="917359" cy="1402673"/>
            </a:xfrm>
            <a:prstGeom prst="rect">
              <a:avLst/>
            </a:prstGeom>
            <a:solidFill>
              <a:srgbClr val="FAEBD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5" name="Rectangle 14"/>
            <p:cNvSpPr/>
            <p:nvPr/>
          </p:nvSpPr>
          <p:spPr>
            <a:xfrm>
              <a:off x="1091112" y="1552112"/>
              <a:ext cx="917359" cy="1402673"/>
            </a:xfrm>
            <a:prstGeom prst="rect">
              <a:avLst/>
            </a:prstGeom>
            <a:solidFill>
              <a:srgbClr val="FAEBD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6" name="Rectangle 15"/>
            <p:cNvSpPr/>
            <p:nvPr/>
          </p:nvSpPr>
          <p:spPr>
            <a:xfrm>
              <a:off x="0" y="1552111"/>
              <a:ext cx="917359" cy="1402673"/>
            </a:xfrm>
            <a:prstGeom prst="rect">
              <a:avLst/>
            </a:prstGeom>
            <a:solidFill>
              <a:srgbClr val="FAEBD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7" name="Rectangle 16"/>
            <p:cNvSpPr/>
            <p:nvPr/>
          </p:nvSpPr>
          <p:spPr>
            <a:xfrm>
              <a:off x="-2" y="3150277"/>
              <a:ext cx="917359" cy="1402673"/>
            </a:xfrm>
            <a:prstGeom prst="rect">
              <a:avLst/>
            </a:prstGeom>
            <a:solidFill>
              <a:srgbClr val="FAEBD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</p:grpSp>
      <p:grpSp>
        <p:nvGrpSpPr>
          <p:cNvPr id="18" name="Group 17"/>
          <p:cNvGrpSpPr/>
          <p:nvPr/>
        </p:nvGrpSpPr>
        <p:grpSpPr>
          <a:xfrm flipH="1">
            <a:off x="9092408" y="0"/>
            <a:ext cx="3099588" cy="4552952"/>
            <a:chOff x="-2" y="-2"/>
            <a:chExt cx="3099588" cy="4552952"/>
          </a:xfrm>
        </p:grpSpPr>
        <p:sp>
          <p:nvSpPr>
            <p:cNvPr id="19" name="Rectangle 18"/>
            <p:cNvSpPr/>
            <p:nvPr/>
          </p:nvSpPr>
          <p:spPr>
            <a:xfrm>
              <a:off x="-1" y="-2"/>
              <a:ext cx="917359" cy="1402673"/>
            </a:xfrm>
            <a:prstGeom prst="rect">
              <a:avLst/>
            </a:prstGeom>
            <a:solidFill>
              <a:srgbClr val="FAEBD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20" name="Rectangle 19"/>
            <p:cNvSpPr/>
            <p:nvPr/>
          </p:nvSpPr>
          <p:spPr>
            <a:xfrm>
              <a:off x="1091112" y="0"/>
              <a:ext cx="917359" cy="1402673"/>
            </a:xfrm>
            <a:prstGeom prst="rect">
              <a:avLst/>
            </a:prstGeom>
            <a:solidFill>
              <a:srgbClr val="FAEBD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21" name="Rectangle 20"/>
            <p:cNvSpPr/>
            <p:nvPr/>
          </p:nvSpPr>
          <p:spPr>
            <a:xfrm>
              <a:off x="2182227" y="0"/>
              <a:ext cx="917359" cy="1402673"/>
            </a:xfrm>
            <a:prstGeom prst="rect">
              <a:avLst/>
            </a:prstGeom>
            <a:solidFill>
              <a:srgbClr val="FAEBD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22" name="Rectangle 21"/>
            <p:cNvSpPr/>
            <p:nvPr/>
          </p:nvSpPr>
          <p:spPr>
            <a:xfrm>
              <a:off x="1091112" y="1552112"/>
              <a:ext cx="917359" cy="1402673"/>
            </a:xfrm>
            <a:prstGeom prst="rect">
              <a:avLst/>
            </a:prstGeom>
            <a:solidFill>
              <a:srgbClr val="FAEBD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23" name="Rectangle 22"/>
            <p:cNvSpPr/>
            <p:nvPr/>
          </p:nvSpPr>
          <p:spPr>
            <a:xfrm>
              <a:off x="0" y="1552111"/>
              <a:ext cx="917359" cy="1402673"/>
            </a:xfrm>
            <a:prstGeom prst="rect">
              <a:avLst/>
            </a:prstGeom>
            <a:solidFill>
              <a:srgbClr val="FAEBD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24" name="Rectangle 23"/>
            <p:cNvSpPr/>
            <p:nvPr/>
          </p:nvSpPr>
          <p:spPr>
            <a:xfrm>
              <a:off x="-2" y="3150277"/>
              <a:ext cx="917359" cy="1402673"/>
            </a:xfrm>
            <a:prstGeom prst="rect">
              <a:avLst/>
            </a:prstGeom>
            <a:solidFill>
              <a:srgbClr val="FAEBD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</p:grpSp>
      <p:sp>
        <p:nvSpPr>
          <p:cNvPr id="25" name="Rectangle 3"/>
          <p:cNvSpPr txBox="1">
            <a:spLocks noChangeArrowheads="1"/>
          </p:cNvSpPr>
          <p:nvPr/>
        </p:nvSpPr>
        <p:spPr>
          <a:xfrm>
            <a:off x="2159687" y="2087173"/>
            <a:ext cx="7391400" cy="3962400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600"/>
              </a:spcAft>
              <a:buNone/>
            </a:pPr>
            <a:r>
              <a:rPr lang="en-US" altLang="en-US" sz="4400" dirty="0">
                <a:latin typeface="Segoe UI" panose="020B0502040204020203" pitchFamily="34" charset="0"/>
                <a:cs typeface="Segoe UI" panose="020B0502040204020203" pitchFamily="34" charset="0"/>
              </a:rPr>
              <a:t>Mobile </a:t>
            </a:r>
            <a:r>
              <a:rPr lang="en-US" altLang="en-US" sz="4400" dirty="0" smtClean="0">
                <a:latin typeface="Segoe UI" panose="020B0502040204020203" pitchFamily="34" charset="0"/>
                <a:cs typeface="Segoe UI" panose="020B0502040204020203" pitchFamily="34" charset="0"/>
              </a:rPr>
              <a:t>vouchers</a:t>
            </a:r>
          </a:p>
          <a:p>
            <a:pPr marL="0" indent="0" algn="ctr">
              <a:spcAft>
                <a:spcPts val="600"/>
              </a:spcAft>
              <a:buNone/>
            </a:pPr>
            <a:r>
              <a:rPr lang="en-US" altLang="en-US" sz="4400" dirty="0" smtClean="0">
                <a:latin typeface="Segoe UI" panose="020B0502040204020203" pitchFamily="34" charset="0"/>
                <a:cs typeface="Segoe UI" panose="020B0502040204020203" pitchFamily="34" charset="0"/>
              </a:rPr>
              <a:t>Public housing</a:t>
            </a:r>
            <a:endParaRPr lang="en-US" altLang="en-US" sz="44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0" indent="0" algn="ctr">
              <a:spcAft>
                <a:spcPts val="600"/>
              </a:spcAft>
              <a:buNone/>
            </a:pPr>
            <a:r>
              <a:rPr lang="en-US" altLang="en-US" sz="4400" dirty="0" smtClean="0">
                <a:latin typeface="Segoe UI" panose="020B0502040204020203" pitchFamily="34" charset="0"/>
                <a:cs typeface="Segoe UI" panose="020B0502040204020203" pitchFamily="34" charset="0"/>
              </a:rPr>
              <a:t>Project-based vouchers </a:t>
            </a:r>
          </a:p>
          <a:p>
            <a:pPr marL="0" indent="0" algn="ctr">
              <a:spcAft>
                <a:spcPts val="600"/>
              </a:spcAft>
              <a:buNone/>
            </a:pPr>
            <a:r>
              <a:rPr lang="en-US" altLang="en-US" sz="4400" dirty="0">
                <a:latin typeface="Segoe UI" panose="020B0502040204020203" pitchFamily="34" charset="0"/>
                <a:cs typeface="Segoe UI" panose="020B0502040204020203" pitchFamily="34" charset="0"/>
              </a:rPr>
              <a:t>M</a:t>
            </a:r>
            <a:r>
              <a:rPr lang="en-US" altLang="en-US" sz="4400" dirty="0" smtClean="0">
                <a:latin typeface="Segoe UI" panose="020B0502040204020203" pitchFamily="34" charset="0"/>
                <a:cs typeface="Segoe UI" panose="020B0502040204020203" pitchFamily="34" charset="0"/>
              </a:rPr>
              <a:t>ulti-family subsidized housing</a:t>
            </a:r>
            <a:endParaRPr lang="en-US" altLang="en-US" sz="44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0" indent="0" algn="ctr">
              <a:spcAft>
                <a:spcPts val="600"/>
              </a:spcAft>
              <a:buNone/>
            </a:pPr>
            <a:r>
              <a:rPr lang="en-US" altLang="en-US" sz="4400" dirty="0">
                <a:latin typeface="Segoe UI" panose="020B0502040204020203" pitchFamily="34" charset="0"/>
                <a:cs typeface="Segoe UI" panose="020B0502040204020203" pitchFamily="34" charset="0"/>
              </a:rPr>
              <a:t>Tax </a:t>
            </a:r>
            <a:r>
              <a:rPr lang="en-US" altLang="en-US" sz="4400" dirty="0" smtClean="0">
                <a:latin typeface="Segoe UI" panose="020B0502040204020203" pitchFamily="34" charset="0"/>
                <a:cs typeface="Segoe UI" panose="020B0502040204020203" pitchFamily="34" charset="0"/>
              </a:rPr>
              <a:t>credit units</a:t>
            </a:r>
            <a:endParaRPr lang="en-US" altLang="en-US" sz="44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0" indent="0" algn="ctr">
              <a:spcAft>
                <a:spcPts val="600"/>
              </a:spcAft>
              <a:buNone/>
            </a:pPr>
            <a:r>
              <a:rPr lang="en-US" altLang="en-US" sz="4400" dirty="0">
                <a:latin typeface="Segoe UI" panose="020B0502040204020203" pitchFamily="34" charset="0"/>
                <a:cs typeface="Segoe UI" panose="020B0502040204020203" pitchFamily="34" charset="0"/>
              </a:rPr>
              <a:t>Short-term </a:t>
            </a:r>
            <a:r>
              <a:rPr lang="en-US" altLang="en-US" sz="4400" dirty="0" smtClean="0">
                <a:latin typeface="Segoe UI" panose="020B0502040204020203" pitchFamily="34" charset="0"/>
                <a:cs typeface="Segoe UI" panose="020B0502040204020203" pitchFamily="34" charset="0"/>
              </a:rPr>
              <a:t>affordable housing</a:t>
            </a:r>
            <a:endParaRPr lang="en-US" altLang="en-US" sz="40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1790700" y="6022471"/>
            <a:ext cx="65629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dirty="0" smtClean="0">
                <a:latin typeface="Segoe UI Light" pitchFamily="34" charset="0"/>
                <a:cs typeface="Arial" pitchFamily="34" charset="0"/>
              </a:rPr>
              <a:t>AFFORDABLE HOUSING BASICS FOR SERVICE PROVIDERS</a:t>
            </a:r>
          </a:p>
          <a:p>
            <a:pPr algn="r"/>
            <a:r>
              <a:rPr lang="en-US" sz="1400" dirty="0" smtClean="0">
                <a:latin typeface="Segoe UI Light" pitchFamily="34" charset="0"/>
                <a:cs typeface="Arial" pitchFamily="34" charset="0"/>
              </a:rPr>
              <a:t>Updated February 2017</a:t>
            </a:r>
            <a:endParaRPr lang="en-US" sz="1400" dirty="0">
              <a:latin typeface="Segoe UI Light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18192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52750" y="443704"/>
            <a:ext cx="8096250" cy="1171575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B4111A"/>
                </a:solidFill>
                <a:latin typeface="Segoe UI Semibold" pitchFamily="34" charset="0"/>
              </a:rPr>
              <a:t>Mobile vouchers</a:t>
            </a:r>
            <a:endParaRPr lang="en-US" dirty="0">
              <a:latin typeface="Segoe UI Semibold" pitchFamily="34" charset="0"/>
            </a:endParaRP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998217" y="1675208"/>
            <a:ext cx="8820150" cy="3375026"/>
          </a:xfrm>
        </p:spPr>
        <p:txBody>
          <a:bodyPr>
            <a:noAutofit/>
          </a:bodyPr>
          <a:lstStyle/>
          <a:p>
            <a:r>
              <a:rPr lang="en-US" altLang="en-US" dirty="0">
                <a:latin typeface="Segoe UI" panose="020B0502040204020203" pitchFamily="34" charset="0"/>
                <a:cs typeface="Segoe UI" panose="020B0502040204020203" pitchFamily="34" charset="0"/>
              </a:rPr>
              <a:t>Administered by a regional </a:t>
            </a:r>
            <a:r>
              <a:rPr lang="en-US" altLang="en-US" dirty="0" smtClean="0">
                <a:latin typeface="Segoe UI" panose="020B0502040204020203" pitchFamily="34" charset="0"/>
                <a:cs typeface="Segoe UI" panose="020B0502040204020203" pitchFamily="34" charset="0"/>
              </a:rPr>
              <a:t>nonprofit </a:t>
            </a:r>
            <a:r>
              <a:rPr lang="en-US" altLang="en-US" dirty="0">
                <a:latin typeface="Segoe UI" panose="020B0502040204020203" pitchFamily="34" charset="0"/>
                <a:cs typeface="Segoe UI" panose="020B0502040204020203" pitchFamily="34" charset="0"/>
              </a:rPr>
              <a:t>or </a:t>
            </a:r>
            <a:r>
              <a:rPr lang="en-US" altLang="en-US" dirty="0" smtClean="0">
                <a:latin typeface="Segoe UI" panose="020B0502040204020203" pitchFamily="34" charset="0"/>
                <a:cs typeface="Segoe UI" panose="020B0502040204020203" pitchFamily="34" charset="0"/>
              </a:rPr>
              <a:t>housing </a:t>
            </a:r>
            <a:r>
              <a:rPr lang="en-US" altLang="en-US" dirty="0">
                <a:latin typeface="Segoe UI" panose="020B0502040204020203" pitchFamily="34" charset="0"/>
                <a:cs typeface="Segoe UI" panose="020B0502040204020203" pitchFamily="34" charset="0"/>
              </a:rPr>
              <a:t>a</a:t>
            </a:r>
            <a:r>
              <a:rPr lang="en-US" altLang="en-US" dirty="0" smtClean="0">
                <a:latin typeface="Segoe UI" panose="020B0502040204020203" pitchFamily="34" charset="0"/>
                <a:cs typeface="Segoe UI" panose="020B0502040204020203" pitchFamily="34" charset="0"/>
              </a:rPr>
              <a:t>uthority.</a:t>
            </a:r>
          </a:p>
          <a:p>
            <a:pPr marL="0" indent="0">
              <a:buNone/>
            </a:pPr>
            <a:endParaRPr lang="en-US" altLang="en-US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r>
              <a:rPr lang="en-US" altLang="en-US" dirty="0">
                <a:latin typeface="Segoe UI" panose="020B0502040204020203" pitchFamily="34" charset="0"/>
                <a:cs typeface="Segoe UI" panose="020B0502040204020203" pitchFamily="34" charset="0"/>
              </a:rPr>
              <a:t>Tenants pay </a:t>
            </a:r>
            <a:r>
              <a:rPr lang="en-US" altLang="en-US" dirty="0" smtClean="0">
                <a:latin typeface="Segoe UI" panose="020B0502040204020203" pitchFamily="34" charset="0"/>
                <a:cs typeface="Segoe UI" panose="020B0502040204020203" pitchFamily="34" charset="0"/>
              </a:rPr>
              <a:t>30-45</a:t>
            </a:r>
            <a:r>
              <a:rPr lang="en-US" altLang="en-US" dirty="0">
                <a:latin typeface="Segoe UI" panose="020B0502040204020203" pitchFamily="34" charset="0"/>
                <a:cs typeface="Segoe UI" panose="020B0502040204020203" pitchFamily="34" charset="0"/>
              </a:rPr>
              <a:t>% of gross monthly income to </a:t>
            </a:r>
            <a:r>
              <a:rPr lang="en-US" altLang="en-US" dirty="0" smtClean="0">
                <a:latin typeface="Segoe UI" panose="020B0502040204020203" pitchFamily="34" charset="0"/>
                <a:cs typeface="Segoe UI" panose="020B0502040204020203" pitchFamily="34" charset="0"/>
              </a:rPr>
              <a:t>rent.</a:t>
            </a:r>
          </a:p>
          <a:p>
            <a:pPr marL="0" indent="0">
              <a:buNone/>
            </a:pPr>
            <a:endParaRPr lang="en-US" altLang="en-US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r>
              <a:rPr lang="en-US" altLang="en-US" dirty="0">
                <a:latin typeface="Segoe UI" panose="020B0502040204020203" pitchFamily="34" charset="0"/>
                <a:cs typeface="Segoe UI" panose="020B0502040204020203" pitchFamily="34" charset="0"/>
              </a:rPr>
              <a:t>Apartments must be offered at the Fair Market Rent and must pass a housing </a:t>
            </a:r>
            <a:r>
              <a:rPr lang="en-US" altLang="en-US" dirty="0" smtClean="0">
                <a:latin typeface="Segoe UI" panose="020B0502040204020203" pitchFamily="34" charset="0"/>
                <a:cs typeface="Segoe UI" panose="020B0502040204020203" pitchFamily="34" charset="0"/>
              </a:rPr>
              <a:t>inspection.</a:t>
            </a:r>
            <a:endParaRPr lang="en-US" altLang="en-US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" y="1158875"/>
            <a:ext cx="1032667" cy="1032667"/>
          </a:xfrm>
          <a:prstGeom prst="rect">
            <a:avLst/>
          </a:prstGeom>
          <a:solidFill>
            <a:srgbClr val="FAEBD9"/>
          </a:solidFill>
          <a:ln>
            <a:solidFill>
              <a:srgbClr val="FAEB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" y="0"/>
            <a:ext cx="1032667" cy="1032667"/>
          </a:xfrm>
          <a:prstGeom prst="rect">
            <a:avLst/>
          </a:prstGeom>
          <a:solidFill>
            <a:srgbClr val="FAEBD9"/>
          </a:solidFill>
          <a:ln>
            <a:solidFill>
              <a:srgbClr val="FAEB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" y="2317750"/>
            <a:ext cx="1032667" cy="1032667"/>
          </a:xfrm>
          <a:prstGeom prst="rect">
            <a:avLst/>
          </a:prstGeom>
          <a:solidFill>
            <a:srgbClr val="FAEBD9"/>
          </a:solidFill>
          <a:ln>
            <a:solidFill>
              <a:srgbClr val="FAEB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0" y="3476625"/>
            <a:ext cx="1032667" cy="1032667"/>
          </a:xfrm>
          <a:prstGeom prst="rect">
            <a:avLst/>
          </a:prstGeom>
          <a:solidFill>
            <a:srgbClr val="FAEBD9"/>
          </a:solidFill>
          <a:ln>
            <a:solidFill>
              <a:srgbClr val="FAEB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-9525" y="4645820"/>
            <a:ext cx="1032667" cy="1032667"/>
          </a:xfrm>
          <a:prstGeom prst="rect">
            <a:avLst/>
          </a:prstGeom>
          <a:solidFill>
            <a:srgbClr val="FAEBD9"/>
          </a:solidFill>
          <a:ln>
            <a:solidFill>
              <a:srgbClr val="FAEB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-9525" y="5812631"/>
            <a:ext cx="1032667" cy="1032667"/>
          </a:xfrm>
          <a:prstGeom prst="rect">
            <a:avLst/>
          </a:prstGeom>
          <a:solidFill>
            <a:srgbClr val="FAEBD9"/>
          </a:solidFill>
          <a:ln>
            <a:solidFill>
              <a:srgbClr val="FAEB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1160067" y="1155700"/>
            <a:ext cx="1032667" cy="1032667"/>
          </a:xfrm>
          <a:prstGeom prst="rect">
            <a:avLst/>
          </a:prstGeom>
          <a:solidFill>
            <a:srgbClr val="FAEBD9"/>
          </a:solidFill>
          <a:ln>
            <a:solidFill>
              <a:srgbClr val="FAEB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1160067" y="-3175"/>
            <a:ext cx="1032667" cy="1032667"/>
          </a:xfrm>
          <a:prstGeom prst="rect">
            <a:avLst/>
          </a:prstGeom>
          <a:solidFill>
            <a:srgbClr val="FAEBD9"/>
          </a:solidFill>
          <a:ln>
            <a:solidFill>
              <a:srgbClr val="FAEB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1160067" y="2314575"/>
            <a:ext cx="1032667" cy="1032667"/>
          </a:xfrm>
          <a:prstGeom prst="rect">
            <a:avLst/>
          </a:prstGeom>
          <a:solidFill>
            <a:srgbClr val="FAEBD9"/>
          </a:solidFill>
          <a:ln>
            <a:solidFill>
              <a:srgbClr val="FAEB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1160066" y="3473450"/>
            <a:ext cx="1032667" cy="1032667"/>
          </a:xfrm>
          <a:prstGeom prst="rect">
            <a:avLst/>
          </a:prstGeom>
          <a:solidFill>
            <a:srgbClr val="FAEBD9"/>
          </a:solidFill>
          <a:ln>
            <a:solidFill>
              <a:srgbClr val="FAEB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1169591" y="4642645"/>
            <a:ext cx="1032667" cy="1032667"/>
          </a:xfrm>
          <a:prstGeom prst="rect">
            <a:avLst/>
          </a:prstGeom>
          <a:solidFill>
            <a:srgbClr val="FAEBD9"/>
          </a:solidFill>
          <a:ln>
            <a:solidFill>
              <a:srgbClr val="FAEB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1169591" y="5809456"/>
            <a:ext cx="1032667" cy="1032667"/>
          </a:xfrm>
          <a:prstGeom prst="rect">
            <a:avLst/>
          </a:prstGeom>
          <a:solidFill>
            <a:srgbClr val="FAEBD9"/>
          </a:solidFill>
          <a:ln>
            <a:solidFill>
              <a:srgbClr val="FAEB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4" name="Picture 2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477250" y="5851795"/>
            <a:ext cx="3151638" cy="754655"/>
          </a:xfrm>
          <a:prstGeom prst="rect">
            <a:avLst/>
          </a:prstGeom>
        </p:spPr>
      </p:pic>
      <p:sp>
        <p:nvSpPr>
          <p:cNvPr id="26" name="TextBox 25"/>
          <p:cNvSpPr txBox="1"/>
          <p:nvPr/>
        </p:nvSpPr>
        <p:spPr>
          <a:xfrm>
            <a:off x="1790700" y="6022471"/>
            <a:ext cx="65629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dirty="0" smtClean="0">
                <a:latin typeface="Segoe UI Light" pitchFamily="34" charset="0"/>
                <a:cs typeface="Arial" pitchFamily="34" charset="0"/>
              </a:rPr>
              <a:t>AFFORDABLE HOUSING BASICS FOR SERVICE PROVIDERS</a:t>
            </a:r>
          </a:p>
          <a:p>
            <a:pPr algn="r"/>
            <a:r>
              <a:rPr lang="en-US" sz="1400" dirty="0" smtClean="0">
                <a:latin typeface="Segoe UI Light" pitchFamily="34" charset="0"/>
                <a:cs typeface="Arial" pitchFamily="34" charset="0"/>
              </a:rPr>
              <a:t>Updated February 2017</a:t>
            </a:r>
            <a:endParaRPr lang="en-US" sz="1400" dirty="0">
              <a:latin typeface="Segoe UI Light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33320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2158" y="512511"/>
            <a:ext cx="10515600" cy="1325563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rgbClr val="B4111A"/>
                </a:solidFill>
                <a:latin typeface="Segoe UI Semibold" pitchFamily="34" charset="0"/>
              </a:rPr>
              <a:t>Types of </a:t>
            </a:r>
            <a:br>
              <a:rPr lang="en-US" dirty="0" smtClean="0">
                <a:solidFill>
                  <a:srgbClr val="B4111A"/>
                </a:solidFill>
                <a:latin typeface="Segoe UI Semibold" pitchFamily="34" charset="0"/>
              </a:rPr>
            </a:br>
            <a:r>
              <a:rPr lang="en-US" dirty="0" smtClean="0">
                <a:solidFill>
                  <a:srgbClr val="B4111A"/>
                </a:solidFill>
                <a:latin typeface="Segoe UI Semibold" pitchFamily="34" charset="0"/>
              </a:rPr>
              <a:t>Mobile vouchers</a:t>
            </a:r>
            <a:endParaRPr lang="en-US" dirty="0">
              <a:latin typeface="Segoe UI Semibold" pitchFamily="34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477250" y="5851795"/>
            <a:ext cx="3151638" cy="754655"/>
          </a:xfrm>
          <a:prstGeom prst="rect">
            <a:avLst/>
          </a:prstGeom>
        </p:spPr>
      </p:pic>
      <p:grpSp>
        <p:nvGrpSpPr>
          <p:cNvPr id="4" name="Group 3"/>
          <p:cNvGrpSpPr/>
          <p:nvPr/>
        </p:nvGrpSpPr>
        <p:grpSpPr>
          <a:xfrm>
            <a:off x="-2" y="-2"/>
            <a:ext cx="3099588" cy="4552952"/>
            <a:chOff x="-2" y="-2"/>
            <a:chExt cx="3099588" cy="4552952"/>
          </a:xfrm>
        </p:grpSpPr>
        <p:sp>
          <p:nvSpPr>
            <p:cNvPr id="3" name="Rectangle 2"/>
            <p:cNvSpPr/>
            <p:nvPr/>
          </p:nvSpPr>
          <p:spPr>
            <a:xfrm>
              <a:off x="-1" y="-2"/>
              <a:ext cx="917359" cy="1402673"/>
            </a:xfrm>
            <a:prstGeom prst="rect">
              <a:avLst/>
            </a:prstGeom>
            <a:solidFill>
              <a:srgbClr val="FAEBD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1091112" y="0"/>
              <a:ext cx="917359" cy="1402673"/>
            </a:xfrm>
            <a:prstGeom prst="rect">
              <a:avLst/>
            </a:prstGeom>
            <a:solidFill>
              <a:srgbClr val="FAEBD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4" name="Rectangle 13"/>
            <p:cNvSpPr/>
            <p:nvPr/>
          </p:nvSpPr>
          <p:spPr>
            <a:xfrm>
              <a:off x="2182227" y="0"/>
              <a:ext cx="917359" cy="1402673"/>
            </a:xfrm>
            <a:prstGeom prst="rect">
              <a:avLst/>
            </a:prstGeom>
            <a:solidFill>
              <a:srgbClr val="FAEBD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5" name="Rectangle 14"/>
            <p:cNvSpPr/>
            <p:nvPr/>
          </p:nvSpPr>
          <p:spPr>
            <a:xfrm>
              <a:off x="1091112" y="1552112"/>
              <a:ext cx="917359" cy="1402673"/>
            </a:xfrm>
            <a:prstGeom prst="rect">
              <a:avLst/>
            </a:prstGeom>
            <a:solidFill>
              <a:srgbClr val="FAEBD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6" name="Rectangle 15"/>
            <p:cNvSpPr/>
            <p:nvPr/>
          </p:nvSpPr>
          <p:spPr>
            <a:xfrm>
              <a:off x="0" y="1552111"/>
              <a:ext cx="917359" cy="1402673"/>
            </a:xfrm>
            <a:prstGeom prst="rect">
              <a:avLst/>
            </a:prstGeom>
            <a:solidFill>
              <a:srgbClr val="FAEBD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7" name="Rectangle 16"/>
            <p:cNvSpPr/>
            <p:nvPr/>
          </p:nvSpPr>
          <p:spPr>
            <a:xfrm>
              <a:off x="-2" y="3150277"/>
              <a:ext cx="917359" cy="1402673"/>
            </a:xfrm>
            <a:prstGeom prst="rect">
              <a:avLst/>
            </a:prstGeom>
            <a:solidFill>
              <a:srgbClr val="FAEBD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</p:grpSp>
      <p:grpSp>
        <p:nvGrpSpPr>
          <p:cNvPr id="18" name="Group 17"/>
          <p:cNvGrpSpPr/>
          <p:nvPr/>
        </p:nvGrpSpPr>
        <p:grpSpPr>
          <a:xfrm flipH="1">
            <a:off x="9092408" y="0"/>
            <a:ext cx="3099588" cy="4552952"/>
            <a:chOff x="-2" y="-2"/>
            <a:chExt cx="3099588" cy="4552952"/>
          </a:xfrm>
        </p:grpSpPr>
        <p:sp>
          <p:nvSpPr>
            <p:cNvPr id="19" name="Rectangle 18"/>
            <p:cNvSpPr/>
            <p:nvPr/>
          </p:nvSpPr>
          <p:spPr>
            <a:xfrm>
              <a:off x="-1" y="-2"/>
              <a:ext cx="917359" cy="1402673"/>
            </a:xfrm>
            <a:prstGeom prst="rect">
              <a:avLst/>
            </a:prstGeom>
            <a:solidFill>
              <a:srgbClr val="FAEBD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20" name="Rectangle 19"/>
            <p:cNvSpPr/>
            <p:nvPr/>
          </p:nvSpPr>
          <p:spPr>
            <a:xfrm>
              <a:off x="1091112" y="0"/>
              <a:ext cx="917359" cy="1402673"/>
            </a:xfrm>
            <a:prstGeom prst="rect">
              <a:avLst/>
            </a:prstGeom>
            <a:solidFill>
              <a:srgbClr val="FAEBD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21" name="Rectangle 20"/>
            <p:cNvSpPr/>
            <p:nvPr/>
          </p:nvSpPr>
          <p:spPr>
            <a:xfrm>
              <a:off x="2182227" y="0"/>
              <a:ext cx="917359" cy="1402673"/>
            </a:xfrm>
            <a:prstGeom prst="rect">
              <a:avLst/>
            </a:prstGeom>
            <a:solidFill>
              <a:srgbClr val="FAEBD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22" name="Rectangle 21"/>
            <p:cNvSpPr/>
            <p:nvPr/>
          </p:nvSpPr>
          <p:spPr>
            <a:xfrm>
              <a:off x="1091112" y="1552112"/>
              <a:ext cx="917359" cy="1402673"/>
            </a:xfrm>
            <a:prstGeom prst="rect">
              <a:avLst/>
            </a:prstGeom>
            <a:solidFill>
              <a:srgbClr val="FAEBD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23" name="Rectangle 22"/>
            <p:cNvSpPr/>
            <p:nvPr/>
          </p:nvSpPr>
          <p:spPr>
            <a:xfrm>
              <a:off x="0" y="1552111"/>
              <a:ext cx="917359" cy="1402673"/>
            </a:xfrm>
            <a:prstGeom prst="rect">
              <a:avLst/>
            </a:prstGeom>
            <a:solidFill>
              <a:srgbClr val="FAEBD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24" name="Rectangle 23"/>
            <p:cNvSpPr/>
            <p:nvPr/>
          </p:nvSpPr>
          <p:spPr>
            <a:xfrm>
              <a:off x="-2" y="3150277"/>
              <a:ext cx="917359" cy="1402673"/>
            </a:xfrm>
            <a:prstGeom prst="rect">
              <a:avLst/>
            </a:prstGeom>
            <a:solidFill>
              <a:srgbClr val="FAEBD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</p:grpSp>
      <p:sp>
        <p:nvSpPr>
          <p:cNvPr id="25" name="Rectangle 3"/>
          <p:cNvSpPr txBox="1">
            <a:spLocks noChangeArrowheads="1"/>
          </p:cNvSpPr>
          <p:nvPr/>
        </p:nvSpPr>
        <p:spPr>
          <a:xfrm>
            <a:off x="2182224" y="2087173"/>
            <a:ext cx="7391400" cy="39624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0" algn="ctr">
              <a:buNone/>
            </a:pPr>
            <a:r>
              <a:rPr lang="en-US" altLang="en-US" sz="2600" dirty="0">
                <a:latin typeface="Segoe UI" panose="020B0502040204020203" pitchFamily="34" charset="0"/>
                <a:cs typeface="Segoe UI" panose="020B0502040204020203" pitchFamily="34" charset="0"/>
              </a:rPr>
              <a:t>Housing Choice Voucher Program </a:t>
            </a:r>
            <a:r>
              <a:rPr lang="en-US" altLang="en-US" sz="2600" dirty="0" smtClean="0">
                <a:latin typeface="Segoe UI" panose="020B0502040204020203" pitchFamily="34" charset="0"/>
                <a:cs typeface="Segoe UI" panose="020B0502040204020203" pitchFamily="34" charset="0"/>
              </a:rPr>
              <a:t>(HCVP)</a:t>
            </a:r>
            <a:endParaRPr lang="en-US" altLang="en-US" sz="26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indent="0" algn="ctr">
              <a:buNone/>
            </a:pPr>
            <a:r>
              <a:rPr lang="en-US" altLang="en-US" sz="2600" dirty="0">
                <a:latin typeface="Segoe UI" panose="020B0502040204020203" pitchFamily="34" charset="0"/>
                <a:cs typeface="Segoe UI" panose="020B0502040204020203" pitchFamily="34" charset="0"/>
              </a:rPr>
              <a:t>Massachusetts Rental Voucher Program (</a:t>
            </a:r>
            <a:r>
              <a:rPr lang="en-US" altLang="en-US" sz="2600" dirty="0" smtClean="0">
                <a:latin typeface="Segoe UI" panose="020B0502040204020203" pitchFamily="34" charset="0"/>
                <a:cs typeface="Segoe UI" panose="020B0502040204020203" pitchFamily="34" charset="0"/>
              </a:rPr>
              <a:t>MRVP)</a:t>
            </a:r>
            <a:endParaRPr lang="en-US" altLang="en-US" sz="26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indent="0" algn="ctr">
              <a:buNone/>
            </a:pPr>
            <a:r>
              <a:rPr lang="en-US" altLang="en-US" sz="2600" dirty="0">
                <a:latin typeface="Segoe UI" panose="020B0502040204020203" pitchFamily="34" charset="0"/>
                <a:cs typeface="Segoe UI" panose="020B0502040204020203" pitchFamily="34" charset="0"/>
              </a:rPr>
              <a:t>Alternative Housing Voucher Program (AHVP</a:t>
            </a:r>
            <a:r>
              <a:rPr lang="en-US" altLang="en-US" sz="2600" dirty="0" smtClean="0">
                <a:latin typeface="Segoe UI" panose="020B0502040204020203" pitchFamily="34" charset="0"/>
                <a:cs typeface="Segoe UI" panose="020B0502040204020203" pitchFamily="34" charset="0"/>
              </a:rPr>
              <a:t>), under </a:t>
            </a:r>
            <a:r>
              <a:rPr lang="en-US" altLang="en-US" sz="2600" dirty="0">
                <a:latin typeface="Segoe UI" panose="020B0502040204020203" pitchFamily="34" charset="0"/>
                <a:cs typeface="Segoe UI" panose="020B0502040204020203" pitchFamily="34" charset="0"/>
              </a:rPr>
              <a:t>60 and disabled</a:t>
            </a:r>
          </a:p>
          <a:p>
            <a:pPr indent="0" algn="ctr">
              <a:buNone/>
            </a:pPr>
            <a:r>
              <a:rPr lang="en-US" altLang="en-US" sz="2600" dirty="0">
                <a:latin typeface="Segoe UI" panose="020B0502040204020203" pitchFamily="34" charset="0"/>
                <a:cs typeface="Segoe UI" panose="020B0502040204020203" pitchFamily="34" charset="0"/>
              </a:rPr>
              <a:t>Shelter + Care, a DMH rental voucher program for homeless and disabled heads of household</a:t>
            </a:r>
          </a:p>
          <a:p>
            <a:pPr indent="0" algn="ctr">
              <a:buNone/>
            </a:pPr>
            <a:r>
              <a:rPr lang="en-US" altLang="en-US" sz="2600" dirty="0">
                <a:latin typeface="Segoe UI" panose="020B0502040204020203" pitchFamily="34" charset="0"/>
                <a:cs typeface="Segoe UI" panose="020B0502040204020203" pitchFamily="34" charset="0"/>
              </a:rPr>
              <a:t>Veteran Affairs Supportive Housing (VASH), rental voucher program for veterans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1790700" y="6022471"/>
            <a:ext cx="65629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dirty="0" smtClean="0">
                <a:latin typeface="Segoe UI Light" pitchFamily="34" charset="0"/>
                <a:cs typeface="Arial" pitchFamily="34" charset="0"/>
              </a:rPr>
              <a:t>AFFORDABLE HOUSING BASICS FOR SERVICE PROVIDERS</a:t>
            </a:r>
          </a:p>
          <a:p>
            <a:pPr algn="r"/>
            <a:r>
              <a:rPr lang="en-US" sz="1400" dirty="0" smtClean="0">
                <a:latin typeface="Segoe UI Light" pitchFamily="34" charset="0"/>
                <a:cs typeface="Arial" pitchFamily="34" charset="0"/>
              </a:rPr>
              <a:t>Updated February 2017</a:t>
            </a:r>
            <a:endParaRPr lang="en-US" sz="1400" dirty="0">
              <a:latin typeface="Segoe UI Light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69457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52750" y="443704"/>
            <a:ext cx="8096250" cy="1171575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B4111A"/>
                </a:solidFill>
                <a:latin typeface="Segoe UI Semibold" pitchFamily="34" charset="0"/>
              </a:rPr>
              <a:t>Section 8 in Massachusetts</a:t>
            </a:r>
            <a:endParaRPr lang="en-US" dirty="0">
              <a:latin typeface="Segoe UI Semibold" pitchFamily="34" charset="0"/>
            </a:endParaRP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998216" y="1662507"/>
            <a:ext cx="8630672" cy="3912793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</a:pPr>
            <a:r>
              <a:rPr lang="en-US" altLang="en-US" dirty="0" smtClean="0">
                <a:latin typeface="Segoe UI" panose="020B0502040204020203" pitchFamily="34" charset="0"/>
                <a:cs typeface="Segoe UI" panose="020B0502040204020203" pitchFamily="34" charset="0"/>
              </a:rPr>
              <a:t>Federal program.</a:t>
            </a:r>
            <a:endParaRPr lang="en-US" altLang="en-US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>
              <a:lnSpc>
                <a:spcPct val="80000"/>
              </a:lnSpc>
            </a:pPr>
            <a:r>
              <a:rPr lang="en-US" altLang="en-US" dirty="0" smtClean="0">
                <a:latin typeface="Segoe UI" panose="020B0502040204020203" pitchFamily="34" charset="0"/>
                <a:cs typeface="Segoe UI" panose="020B0502040204020203" pitchFamily="34" charset="0"/>
              </a:rPr>
              <a:t>Low- </a:t>
            </a:r>
            <a:r>
              <a:rPr lang="en-US" altLang="en-US" dirty="0">
                <a:latin typeface="Segoe UI" panose="020B0502040204020203" pitchFamily="34" charset="0"/>
                <a:cs typeface="Segoe UI" panose="020B0502040204020203" pitchFamily="34" charset="0"/>
              </a:rPr>
              <a:t>to </a:t>
            </a:r>
            <a:r>
              <a:rPr lang="en-US" altLang="en-US" dirty="0" smtClean="0">
                <a:latin typeface="Segoe UI" panose="020B0502040204020203" pitchFamily="34" charset="0"/>
                <a:cs typeface="Segoe UI" panose="020B0502040204020203" pitchFamily="34" charset="0"/>
              </a:rPr>
              <a:t>moderate-income </a:t>
            </a:r>
            <a:r>
              <a:rPr lang="en-US" altLang="en-US" dirty="0">
                <a:latin typeface="Segoe UI" panose="020B0502040204020203" pitchFamily="34" charset="0"/>
                <a:cs typeface="Segoe UI" panose="020B0502040204020203" pitchFamily="34" charset="0"/>
              </a:rPr>
              <a:t>families with minor children, single individuals with disabilities, and elderly individuals (60+) are eligible to </a:t>
            </a:r>
            <a:r>
              <a:rPr lang="en-US" altLang="en-US" dirty="0" smtClean="0">
                <a:latin typeface="Segoe UI" panose="020B0502040204020203" pitchFamily="34" charset="0"/>
                <a:cs typeface="Segoe UI" panose="020B0502040204020203" pitchFamily="34" charset="0"/>
              </a:rPr>
              <a:t>apply.  </a:t>
            </a:r>
            <a:endParaRPr lang="en-US" altLang="en-US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>
              <a:lnSpc>
                <a:spcPct val="80000"/>
              </a:lnSpc>
            </a:pPr>
            <a:r>
              <a:rPr lang="en-US" altLang="en-US" dirty="0">
                <a:latin typeface="Segoe UI" panose="020B0502040204020203" pitchFamily="34" charset="0"/>
                <a:cs typeface="Segoe UI" panose="020B0502040204020203" pitchFamily="34" charset="0"/>
              </a:rPr>
              <a:t>Households must have at least </a:t>
            </a:r>
            <a:r>
              <a:rPr lang="en-US" altLang="en-US" dirty="0" smtClean="0">
                <a:latin typeface="Segoe UI" panose="020B0502040204020203" pitchFamily="34" charset="0"/>
                <a:cs typeface="Segoe UI" panose="020B0502040204020203" pitchFamily="34" charset="0"/>
              </a:rPr>
              <a:t>one </a:t>
            </a:r>
            <a:r>
              <a:rPr lang="en-US" altLang="en-US" dirty="0">
                <a:latin typeface="Segoe UI" panose="020B0502040204020203" pitchFamily="34" charset="0"/>
                <a:cs typeface="Segoe UI" panose="020B0502040204020203" pitchFamily="34" charset="0"/>
              </a:rPr>
              <a:t>household member with legal immigration </a:t>
            </a:r>
            <a:r>
              <a:rPr lang="en-US" altLang="en-US" dirty="0" smtClean="0">
                <a:latin typeface="Segoe UI" panose="020B0502040204020203" pitchFamily="34" charset="0"/>
                <a:cs typeface="Segoe UI" panose="020B0502040204020203" pitchFamily="34" charset="0"/>
              </a:rPr>
              <a:t>status.</a:t>
            </a:r>
          </a:p>
          <a:p>
            <a:pPr>
              <a:lnSpc>
                <a:spcPct val="80000"/>
              </a:lnSpc>
            </a:pPr>
            <a:r>
              <a:rPr lang="en-US" altLang="en-US" dirty="0">
                <a:latin typeface="Segoe UI" panose="020B0502040204020203" pitchFamily="34" charset="0"/>
                <a:cs typeface="Segoe UI" panose="020B0502040204020203" pitchFamily="34" charset="0"/>
              </a:rPr>
              <a:t>DHCD Section 8 Housing Choice Voucher Program</a:t>
            </a:r>
          </a:p>
          <a:p>
            <a:pPr lvl="1">
              <a:lnSpc>
                <a:spcPct val="80000"/>
              </a:lnSpc>
            </a:pPr>
            <a:r>
              <a:rPr lang="en-US" altLang="en-US" sz="2200" dirty="0">
                <a:latin typeface="Segoe UI" panose="020B0502040204020203" pitchFamily="34" charset="0"/>
                <a:cs typeface="Segoe UI" panose="020B0502040204020203" pitchFamily="34" charset="0"/>
              </a:rPr>
              <a:t>Administered by 8 regional nonprofits in </a:t>
            </a:r>
            <a:r>
              <a:rPr lang="en-US" altLang="en-US" sz="2200" dirty="0" smtClean="0">
                <a:latin typeface="Segoe UI" panose="020B0502040204020203" pitchFamily="34" charset="0"/>
                <a:cs typeface="Segoe UI" panose="020B0502040204020203" pitchFamily="34" charset="0"/>
              </a:rPr>
              <a:t>MA. </a:t>
            </a:r>
            <a:r>
              <a:rPr lang="en-US" altLang="en-US" sz="2200" dirty="0">
                <a:latin typeface="Segoe UI" panose="020B0502040204020203" pitchFamily="34" charset="0"/>
                <a:cs typeface="Segoe UI" panose="020B0502040204020203" pitchFamily="34" charset="0"/>
              </a:rPr>
              <a:t>MBHP is the regional nonprofit that serves Greater </a:t>
            </a:r>
            <a:r>
              <a:rPr lang="en-US" altLang="en-US" sz="2200" dirty="0" smtClean="0">
                <a:latin typeface="Segoe UI" panose="020B0502040204020203" pitchFamily="34" charset="0"/>
                <a:cs typeface="Segoe UI" panose="020B0502040204020203" pitchFamily="34" charset="0"/>
              </a:rPr>
              <a:t>Boston.</a:t>
            </a:r>
            <a:endParaRPr lang="en-US" altLang="en-US" sz="22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lvl="1">
              <a:lnSpc>
                <a:spcPct val="80000"/>
              </a:lnSpc>
            </a:pPr>
            <a:r>
              <a:rPr lang="en-US" altLang="en-US" sz="2200" dirty="0">
                <a:latin typeface="Segoe UI" panose="020B0502040204020203" pitchFamily="34" charset="0"/>
                <a:cs typeface="Segoe UI" panose="020B0502040204020203" pitchFamily="34" charset="0"/>
              </a:rPr>
              <a:t>No preferences or </a:t>
            </a:r>
            <a:r>
              <a:rPr lang="en-US" altLang="en-US" sz="2200" dirty="0" smtClean="0">
                <a:latin typeface="Segoe UI" panose="020B0502040204020203" pitchFamily="34" charset="0"/>
                <a:cs typeface="Segoe UI" panose="020B0502040204020203" pitchFamily="34" charset="0"/>
              </a:rPr>
              <a:t>priorities.</a:t>
            </a:r>
            <a:endParaRPr lang="en-US" altLang="en-US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" y="1158875"/>
            <a:ext cx="1032667" cy="1032667"/>
          </a:xfrm>
          <a:prstGeom prst="rect">
            <a:avLst/>
          </a:prstGeom>
          <a:solidFill>
            <a:srgbClr val="FAEBD9"/>
          </a:solidFill>
          <a:ln>
            <a:solidFill>
              <a:srgbClr val="FAEB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" y="0"/>
            <a:ext cx="1032667" cy="1032667"/>
          </a:xfrm>
          <a:prstGeom prst="rect">
            <a:avLst/>
          </a:prstGeom>
          <a:solidFill>
            <a:srgbClr val="FAEBD9"/>
          </a:solidFill>
          <a:ln>
            <a:solidFill>
              <a:srgbClr val="FAEB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" y="2317750"/>
            <a:ext cx="1032667" cy="1032667"/>
          </a:xfrm>
          <a:prstGeom prst="rect">
            <a:avLst/>
          </a:prstGeom>
          <a:solidFill>
            <a:srgbClr val="FAEBD9"/>
          </a:solidFill>
          <a:ln>
            <a:solidFill>
              <a:srgbClr val="FAEB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0" y="3476625"/>
            <a:ext cx="1032667" cy="1032667"/>
          </a:xfrm>
          <a:prstGeom prst="rect">
            <a:avLst/>
          </a:prstGeom>
          <a:solidFill>
            <a:srgbClr val="FAEBD9"/>
          </a:solidFill>
          <a:ln>
            <a:solidFill>
              <a:srgbClr val="FAEB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-9525" y="4645820"/>
            <a:ext cx="1032667" cy="1032667"/>
          </a:xfrm>
          <a:prstGeom prst="rect">
            <a:avLst/>
          </a:prstGeom>
          <a:solidFill>
            <a:srgbClr val="FAEBD9"/>
          </a:solidFill>
          <a:ln>
            <a:solidFill>
              <a:srgbClr val="FAEB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-9525" y="5812631"/>
            <a:ext cx="1032667" cy="1032667"/>
          </a:xfrm>
          <a:prstGeom prst="rect">
            <a:avLst/>
          </a:prstGeom>
          <a:solidFill>
            <a:srgbClr val="FAEBD9"/>
          </a:solidFill>
          <a:ln>
            <a:solidFill>
              <a:srgbClr val="FAEB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1160067" y="1155700"/>
            <a:ext cx="1032667" cy="1032667"/>
          </a:xfrm>
          <a:prstGeom prst="rect">
            <a:avLst/>
          </a:prstGeom>
          <a:solidFill>
            <a:srgbClr val="FAEBD9"/>
          </a:solidFill>
          <a:ln>
            <a:solidFill>
              <a:srgbClr val="FAEB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1160067" y="-3175"/>
            <a:ext cx="1032667" cy="1032667"/>
          </a:xfrm>
          <a:prstGeom prst="rect">
            <a:avLst/>
          </a:prstGeom>
          <a:solidFill>
            <a:srgbClr val="FAEBD9"/>
          </a:solidFill>
          <a:ln>
            <a:solidFill>
              <a:srgbClr val="FAEB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1160067" y="2314575"/>
            <a:ext cx="1032667" cy="1032667"/>
          </a:xfrm>
          <a:prstGeom prst="rect">
            <a:avLst/>
          </a:prstGeom>
          <a:solidFill>
            <a:srgbClr val="FAEBD9"/>
          </a:solidFill>
          <a:ln>
            <a:solidFill>
              <a:srgbClr val="FAEB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1160066" y="3473450"/>
            <a:ext cx="1032667" cy="1032667"/>
          </a:xfrm>
          <a:prstGeom prst="rect">
            <a:avLst/>
          </a:prstGeom>
          <a:solidFill>
            <a:srgbClr val="FAEBD9"/>
          </a:solidFill>
          <a:ln>
            <a:solidFill>
              <a:srgbClr val="FAEB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1169591" y="4642645"/>
            <a:ext cx="1032667" cy="1032667"/>
          </a:xfrm>
          <a:prstGeom prst="rect">
            <a:avLst/>
          </a:prstGeom>
          <a:solidFill>
            <a:srgbClr val="FAEBD9"/>
          </a:solidFill>
          <a:ln>
            <a:solidFill>
              <a:srgbClr val="FAEB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1169591" y="5809456"/>
            <a:ext cx="1032667" cy="1032667"/>
          </a:xfrm>
          <a:prstGeom prst="rect">
            <a:avLst/>
          </a:prstGeom>
          <a:solidFill>
            <a:srgbClr val="FAEBD9"/>
          </a:solidFill>
          <a:ln>
            <a:solidFill>
              <a:srgbClr val="FAEB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4" name="Picture 2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477250" y="5851795"/>
            <a:ext cx="3151638" cy="754655"/>
          </a:xfrm>
          <a:prstGeom prst="rect">
            <a:avLst/>
          </a:prstGeom>
        </p:spPr>
      </p:pic>
      <p:sp>
        <p:nvSpPr>
          <p:cNvPr id="26" name="TextBox 25"/>
          <p:cNvSpPr txBox="1"/>
          <p:nvPr/>
        </p:nvSpPr>
        <p:spPr>
          <a:xfrm>
            <a:off x="1790700" y="6022471"/>
            <a:ext cx="65629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dirty="0" smtClean="0">
                <a:latin typeface="Segoe UI Light" pitchFamily="34" charset="0"/>
                <a:cs typeface="Arial" pitchFamily="34" charset="0"/>
              </a:rPr>
              <a:t>AFFORDABLE HOUSING BASICS FOR SERVICE PROVIDERS</a:t>
            </a:r>
          </a:p>
          <a:p>
            <a:pPr algn="r"/>
            <a:r>
              <a:rPr lang="en-US" sz="1400" dirty="0" smtClean="0">
                <a:latin typeface="Segoe UI Light" pitchFamily="34" charset="0"/>
                <a:cs typeface="Arial" pitchFamily="34" charset="0"/>
              </a:rPr>
              <a:t>Updated February 2017</a:t>
            </a:r>
            <a:endParaRPr lang="en-US" sz="1400" dirty="0">
              <a:latin typeface="Segoe UI Light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91871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52750" y="443704"/>
            <a:ext cx="8096250" cy="1171575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B4111A"/>
                </a:solidFill>
                <a:latin typeface="Segoe UI Semibold" pitchFamily="34" charset="0"/>
              </a:rPr>
              <a:t>Section 8 in Mass. (cont’d)</a:t>
            </a:r>
            <a:endParaRPr lang="en-US" dirty="0">
              <a:latin typeface="Segoe UI Semibold" pitchFamily="34" charset="0"/>
            </a:endParaRP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998216" y="1675207"/>
            <a:ext cx="8444484" cy="4347263"/>
          </a:xfrm>
        </p:spPr>
        <p:txBody>
          <a:bodyPr>
            <a:noAutofit/>
          </a:bodyPr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b="1" dirty="0" smtClean="0">
                <a:latin typeface="Segoe UI" panose="020B0502040204020203" pitchFamily="34" charset="0"/>
                <a:cs typeface="Segoe UI" panose="020B0502040204020203" pitchFamily="34" charset="0"/>
              </a:rPr>
              <a:t>Centralized Section 8 Waiting List</a:t>
            </a:r>
          </a:p>
          <a:p>
            <a:pPr lvl="1">
              <a:lnSpc>
                <a:spcPct val="80000"/>
              </a:lnSpc>
            </a:pPr>
            <a:r>
              <a:rPr lang="en-US" altLang="en-US" sz="2200" dirty="0" smtClean="0">
                <a:latin typeface="Segoe UI" panose="020B0502040204020203" pitchFamily="34" charset="0"/>
                <a:cs typeface="Segoe UI" panose="020B0502040204020203" pitchFamily="34" charset="0"/>
              </a:rPr>
              <a:t>Administered </a:t>
            </a:r>
            <a:r>
              <a:rPr lang="en-US" altLang="en-US" sz="2200" dirty="0">
                <a:latin typeface="Segoe UI" panose="020B0502040204020203" pitchFamily="34" charset="0"/>
                <a:cs typeface="Segoe UI" panose="020B0502040204020203" pitchFamily="34" charset="0"/>
              </a:rPr>
              <a:t>by a network of </a:t>
            </a:r>
            <a:r>
              <a:rPr lang="en-US" altLang="en-US" sz="2200" dirty="0" smtClean="0">
                <a:latin typeface="Segoe UI" panose="020B0502040204020203" pitchFamily="34" charset="0"/>
                <a:cs typeface="Segoe UI" panose="020B0502040204020203" pitchFamily="34" charset="0"/>
              </a:rPr>
              <a:t>housing </a:t>
            </a:r>
            <a:r>
              <a:rPr lang="en-US" altLang="en-US" sz="2200" dirty="0">
                <a:latin typeface="Segoe UI" panose="020B0502040204020203" pitchFamily="34" charset="0"/>
                <a:cs typeface="Segoe UI" panose="020B0502040204020203" pitchFamily="34" charset="0"/>
              </a:rPr>
              <a:t>a</a:t>
            </a:r>
            <a:r>
              <a:rPr lang="en-US" altLang="en-US" sz="2200" dirty="0" smtClean="0">
                <a:latin typeface="Segoe UI" panose="020B0502040204020203" pitchFamily="34" charset="0"/>
                <a:cs typeface="Segoe UI" panose="020B0502040204020203" pitchFamily="34" charset="0"/>
              </a:rPr>
              <a:t>uthorities.</a:t>
            </a:r>
            <a:endParaRPr lang="en-US" altLang="en-US" sz="22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lvl="1">
              <a:lnSpc>
                <a:spcPct val="80000"/>
              </a:lnSpc>
            </a:pPr>
            <a:r>
              <a:rPr lang="en-US" altLang="en-US" sz="2200" dirty="0">
                <a:latin typeface="Segoe UI" panose="020B0502040204020203" pitchFamily="34" charset="0"/>
                <a:cs typeface="Segoe UI" panose="020B0502040204020203" pitchFamily="34" charset="0"/>
              </a:rPr>
              <a:t>Applicants can apply with </a:t>
            </a:r>
            <a:r>
              <a:rPr lang="en-US" altLang="en-US" sz="2200" dirty="0" smtClean="0">
                <a:latin typeface="Segoe UI" panose="020B0502040204020203" pitchFamily="34" charset="0"/>
                <a:cs typeface="Segoe UI" panose="020B0502040204020203" pitchFamily="34" charset="0"/>
              </a:rPr>
              <a:t>one </a:t>
            </a:r>
            <a:r>
              <a:rPr lang="en-US" altLang="en-US" sz="2200" dirty="0">
                <a:latin typeface="Segoe UI" panose="020B0502040204020203" pitchFamily="34" charset="0"/>
                <a:cs typeface="Segoe UI" panose="020B0502040204020203" pitchFamily="34" charset="0"/>
              </a:rPr>
              <a:t>housing authority (only) to be added to the centralized </a:t>
            </a:r>
            <a:r>
              <a:rPr lang="en-US" altLang="en-US" sz="2200" dirty="0" smtClean="0">
                <a:latin typeface="Segoe UI" panose="020B0502040204020203" pitchFamily="34" charset="0"/>
                <a:cs typeface="Segoe UI" panose="020B0502040204020203" pitchFamily="34" charset="0"/>
              </a:rPr>
              <a:t>list.</a:t>
            </a:r>
            <a:endParaRPr lang="en-US" altLang="en-US" sz="22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lvl="1">
              <a:lnSpc>
                <a:spcPct val="80000"/>
              </a:lnSpc>
            </a:pPr>
            <a:r>
              <a:rPr lang="en-US" altLang="en-US" sz="2200" dirty="0">
                <a:latin typeface="Segoe UI" panose="020B0502040204020203" pitchFamily="34" charset="0"/>
                <a:cs typeface="Segoe UI" panose="020B0502040204020203" pitchFamily="34" charset="0"/>
              </a:rPr>
              <a:t>Preferences/priorities vary depending on the </a:t>
            </a:r>
            <a:r>
              <a:rPr lang="en-US" altLang="en-US" sz="2200" dirty="0" smtClean="0">
                <a:latin typeface="Segoe UI" panose="020B0502040204020203" pitchFamily="34" charset="0"/>
                <a:cs typeface="Segoe UI" panose="020B0502040204020203" pitchFamily="34" charset="0"/>
              </a:rPr>
              <a:t>housing authority </a:t>
            </a:r>
            <a:r>
              <a:rPr lang="en-US" altLang="en-US" sz="2200" dirty="0">
                <a:latin typeface="Segoe UI" panose="020B0502040204020203" pitchFamily="34" charset="0"/>
                <a:cs typeface="Segoe UI" panose="020B0502040204020203" pitchFamily="34" charset="0"/>
              </a:rPr>
              <a:t>that issues the </a:t>
            </a:r>
            <a:r>
              <a:rPr lang="en-US" altLang="en-US" sz="2200" dirty="0" smtClean="0">
                <a:latin typeface="Segoe UI" panose="020B0502040204020203" pitchFamily="34" charset="0"/>
                <a:cs typeface="Segoe UI" panose="020B0502040204020203" pitchFamily="34" charset="0"/>
              </a:rPr>
              <a:t>voucher.</a:t>
            </a:r>
            <a:endParaRPr lang="en-US" altLang="en-US" sz="22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b="1" dirty="0">
                <a:latin typeface="Segoe UI" panose="020B0502040204020203" pitchFamily="34" charset="0"/>
                <a:cs typeface="Segoe UI" panose="020B0502040204020203" pitchFamily="34" charset="0"/>
              </a:rPr>
              <a:t>Housing authority </a:t>
            </a:r>
            <a:r>
              <a:rPr lang="en-US" altLang="en-US" b="1" dirty="0" smtClean="0">
                <a:latin typeface="Segoe UI" panose="020B0502040204020203" pitchFamily="34" charset="0"/>
                <a:cs typeface="Segoe UI" panose="020B0502040204020203" pitchFamily="34" charset="0"/>
              </a:rPr>
              <a:t>waiting </a:t>
            </a:r>
            <a:r>
              <a:rPr lang="en-US" altLang="en-US" b="1" dirty="0">
                <a:latin typeface="Segoe UI" panose="020B0502040204020203" pitchFamily="34" charset="0"/>
                <a:cs typeface="Segoe UI" panose="020B0502040204020203" pitchFamily="34" charset="0"/>
              </a:rPr>
              <a:t>lists</a:t>
            </a:r>
          </a:p>
          <a:p>
            <a:pPr lvl="1">
              <a:lnSpc>
                <a:spcPct val="80000"/>
              </a:lnSpc>
            </a:pPr>
            <a:r>
              <a:rPr lang="en-US" altLang="en-US" sz="2200" dirty="0">
                <a:latin typeface="Segoe UI" panose="020B0502040204020203" pitchFamily="34" charset="0"/>
                <a:cs typeface="Segoe UI" panose="020B0502040204020203" pitchFamily="34" charset="0"/>
              </a:rPr>
              <a:t>Sometimes (rarely), </a:t>
            </a:r>
            <a:r>
              <a:rPr lang="en-US" altLang="en-US" sz="2200" dirty="0" smtClean="0">
                <a:latin typeface="Segoe UI" panose="020B0502040204020203" pitchFamily="34" charset="0"/>
                <a:cs typeface="Segoe UI" panose="020B0502040204020203" pitchFamily="34" charset="0"/>
              </a:rPr>
              <a:t>housing authorities </a:t>
            </a:r>
            <a:r>
              <a:rPr lang="en-US" altLang="en-US" sz="2200" dirty="0">
                <a:latin typeface="Segoe UI" panose="020B0502040204020203" pitchFamily="34" charset="0"/>
                <a:cs typeface="Segoe UI" panose="020B0502040204020203" pitchFamily="34" charset="0"/>
              </a:rPr>
              <a:t>have open </a:t>
            </a:r>
            <a:r>
              <a:rPr lang="en-US" altLang="en-US" sz="2200" dirty="0" smtClean="0">
                <a:latin typeface="Segoe UI" panose="020B0502040204020203" pitchFamily="34" charset="0"/>
                <a:cs typeface="Segoe UI" panose="020B0502040204020203" pitchFamily="34" charset="0"/>
              </a:rPr>
              <a:t>waiting </a:t>
            </a:r>
            <a:r>
              <a:rPr lang="en-US" altLang="en-US" sz="2200" dirty="0">
                <a:latin typeface="Segoe UI" panose="020B0502040204020203" pitchFamily="34" charset="0"/>
                <a:cs typeface="Segoe UI" panose="020B0502040204020203" pitchFamily="34" charset="0"/>
              </a:rPr>
              <a:t>lists for Section 8 </a:t>
            </a:r>
            <a:r>
              <a:rPr lang="en-US" altLang="en-US" sz="2200" dirty="0" smtClean="0">
                <a:latin typeface="Segoe UI" panose="020B0502040204020203" pitchFamily="34" charset="0"/>
                <a:cs typeface="Segoe UI" panose="020B0502040204020203" pitchFamily="34" charset="0"/>
              </a:rPr>
              <a:t>vouchers.</a:t>
            </a:r>
            <a:endParaRPr lang="en-US" altLang="en-US" sz="22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lvl="1">
              <a:lnSpc>
                <a:spcPct val="80000"/>
              </a:lnSpc>
            </a:pPr>
            <a:r>
              <a:rPr lang="en-US" altLang="en-US" sz="2200" dirty="0">
                <a:latin typeface="Segoe UI" panose="020B0502040204020203" pitchFamily="34" charset="0"/>
                <a:cs typeface="Segoe UI" panose="020B0502040204020203" pitchFamily="34" charset="0"/>
              </a:rPr>
              <a:t>In these cases, individuals/families can apply directly with the </a:t>
            </a:r>
            <a:r>
              <a:rPr lang="en-US" altLang="en-US" sz="2200" dirty="0" smtClean="0">
                <a:latin typeface="Segoe UI" panose="020B0502040204020203" pitchFamily="34" charset="0"/>
                <a:cs typeface="Segoe UI" panose="020B0502040204020203" pitchFamily="34" charset="0"/>
              </a:rPr>
              <a:t>housing </a:t>
            </a:r>
            <a:r>
              <a:rPr lang="en-US" altLang="en-US" sz="2200" dirty="0">
                <a:latin typeface="Segoe UI" panose="020B0502040204020203" pitchFamily="34" charset="0"/>
                <a:cs typeface="Segoe UI" panose="020B0502040204020203" pitchFamily="34" charset="0"/>
              </a:rPr>
              <a:t>a</a:t>
            </a:r>
            <a:r>
              <a:rPr lang="en-US" altLang="en-US" sz="2200" dirty="0" smtClean="0">
                <a:latin typeface="Segoe UI" panose="020B0502040204020203" pitchFamily="34" charset="0"/>
                <a:cs typeface="Segoe UI" panose="020B0502040204020203" pitchFamily="34" charset="0"/>
              </a:rPr>
              <a:t>uthority.</a:t>
            </a:r>
            <a:endParaRPr lang="en-US" altLang="en-US" sz="22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" y="1158875"/>
            <a:ext cx="1032667" cy="1032667"/>
          </a:xfrm>
          <a:prstGeom prst="rect">
            <a:avLst/>
          </a:prstGeom>
          <a:solidFill>
            <a:srgbClr val="FAEBD9"/>
          </a:solidFill>
          <a:ln>
            <a:solidFill>
              <a:srgbClr val="FAEB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" y="0"/>
            <a:ext cx="1032667" cy="1032667"/>
          </a:xfrm>
          <a:prstGeom prst="rect">
            <a:avLst/>
          </a:prstGeom>
          <a:solidFill>
            <a:srgbClr val="FAEBD9"/>
          </a:solidFill>
          <a:ln>
            <a:solidFill>
              <a:srgbClr val="FAEB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" y="2317750"/>
            <a:ext cx="1032667" cy="1032667"/>
          </a:xfrm>
          <a:prstGeom prst="rect">
            <a:avLst/>
          </a:prstGeom>
          <a:solidFill>
            <a:srgbClr val="FAEBD9"/>
          </a:solidFill>
          <a:ln>
            <a:solidFill>
              <a:srgbClr val="FAEB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0" y="3476625"/>
            <a:ext cx="1032667" cy="1032667"/>
          </a:xfrm>
          <a:prstGeom prst="rect">
            <a:avLst/>
          </a:prstGeom>
          <a:solidFill>
            <a:srgbClr val="FAEBD9"/>
          </a:solidFill>
          <a:ln>
            <a:solidFill>
              <a:srgbClr val="FAEB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-9525" y="4645820"/>
            <a:ext cx="1032667" cy="1032667"/>
          </a:xfrm>
          <a:prstGeom prst="rect">
            <a:avLst/>
          </a:prstGeom>
          <a:solidFill>
            <a:srgbClr val="FAEBD9"/>
          </a:solidFill>
          <a:ln>
            <a:solidFill>
              <a:srgbClr val="FAEB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-9525" y="5812631"/>
            <a:ext cx="1032667" cy="1032667"/>
          </a:xfrm>
          <a:prstGeom prst="rect">
            <a:avLst/>
          </a:prstGeom>
          <a:solidFill>
            <a:srgbClr val="FAEBD9"/>
          </a:solidFill>
          <a:ln>
            <a:solidFill>
              <a:srgbClr val="FAEB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1160067" y="1155700"/>
            <a:ext cx="1032667" cy="1032667"/>
          </a:xfrm>
          <a:prstGeom prst="rect">
            <a:avLst/>
          </a:prstGeom>
          <a:solidFill>
            <a:srgbClr val="FAEBD9"/>
          </a:solidFill>
          <a:ln>
            <a:solidFill>
              <a:srgbClr val="FAEB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1160067" y="-3175"/>
            <a:ext cx="1032667" cy="1032667"/>
          </a:xfrm>
          <a:prstGeom prst="rect">
            <a:avLst/>
          </a:prstGeom>
          <a:solidFill>
            <a:srgbClr val="FAEBD9"/>
          </a:solidFill>
          <a:ln>
            <a:solidFill>
              <a:srgbClr val="FAEB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1160067" y="2314575"/>
            <a:ext cx="1032667" cy="1032667"/>
          </a:xfrm>
          <a:prstGeom prst="rect">
            <a:avLst/>
          </a:prstGeom>
          <a:solidFill>
            <a:srgbClr val="FAEBD9"/>
          </a:solidFill>
          <a:ln>
            <a:solidFill>
              <a:srgbClr val="FAEB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1160066" y="3473450"/>
            <a:ext cx="1032667" cy="1032667"/>
          </a:xfrm>
          <a:prstGeom prst="rect">
            <a:avLst/>
          </a:prstGeom>
          <a:solidFill>
            <a:srgbClr val="FAEBD9"/>
          </a:solidFill>
          <a:ln>
            <a:solidFill>
              <a:srgbClr val="FAEB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1169591" y="4642645"/>
            <a:ext cx="1032667" cy="1032667"/>
          </a:xfrm>
          <a:prstGeom prst="rect">
            <a:avLst/>
          </a:prstGeom>
          <a:solidFill>
            <a:srgbClr val="FAEBD9"/>
          </a:solidFill>
          <a:ln>
            <a:solidFill>
              <a:srgbClr val="FAEB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1169591" y="5809456"/>
            <a:ext cx="1032667" cy="1032667"/>
          </a:xfrm>
          <a:prstGeom prst="rect">
            <a:avLst/>
          </a:prstGeom>
          <a:solidFill>
            <a:srgbClr val="FAEBD9"/>
          </a:solidFill>
          <a:ln>
            <a:solidFill>
              <a:srgbClr val="FAEB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4" name="Picture 2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477250" y="5851795"/>
            <a:ext cx="3151638" cy="754655"/>
          </a:xfrm>
          <a:prstGeom prst="rect">
            <a:avLst/>
          </a:prstGeom>
        </p:spPr>
      </p:pic>
      <p:sp>
        <p:nvSpPr>
          <p:cNvPr id="26" name="TextBox 25"/>
          <p:cNvSpPr txBox="1"/>
          <p:nvPr/>
        </p:nvSpPr>
        <p:spPr>
          <a:xfrm>
            <a:off x="1790700" y="6022471"/>
            <a:ext cx="65629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dirty="0" smtClean="0">
                <a:latin typeface="Segoe UI Light" pitchFamily="34" charset="0"/>
                <a:cs typeface="Arial" pitchFamily="34" charset="0"/>
              </a:rPr>
              <a:t>AFFORDABLE HOUSING BASICS FOR SERVICE PROVIDERS</a:t>
            </a:r>
          </a:p>
          <a:p>
            <a:pPr algn="r"/>
            <a:r>
              <a:rPr lang="en-US" sz="1400" dirty="0" smtClean="0">
                <a:latin typeface="Segoe UI Light" pitchFamily="34" charset="0"/>
                <a:cs typeface="Arial" pitchFamily="34" charset="0"/>
              </a:rPr>
              <a:t>Updated February 2017</a:t>
            </a:r>
            <a:endParaRPr lang="en-US" sz="1400" dirty="0">
              <a:latin typeface="Segoe UI Light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83418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435</TotalTime>
  <Words>1682</Words>
  <Application>Microsoft Office PowerPoint</Application>
  <PresentationFormat>Custom</PresentationFormat>
  <Paragraphs>208</Paragraphs>
  <Slides>22</Slides>
  <Notes>19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Office Theme</vt:lpstr>
      <vt:lpstr>AFFORDABLE  HOUSING  BASICS </vt:lpstr>
      <vt:lpstr>What is affordable housing?</vt:lpstr>
      <vt:lpstr>General eligibility criteria</vt:lpstr>
      <vt:lpstr>Preferences and priorities</vt:lpstr>
      <vt:lpstr>Types of affordable rental housing</vt:lpstr>
      <vt:lpstr>Mobile vouchers</vt:lpstr>
      <vt:lpstr>Types of  Mobile vouchers</vt:lpstr>
      <vt:lpstr>Section 8 in Massachusetts</vt:lpstr>
      <vt:lpstr>Section 8 in Mass. (cont’d)</vt:lpstr>
      <vt:lpstr>Public housing</vt:lpstr>
      <vt:lpstr>Public housing (cont’d)</vt:lpstr>
      <vt:lpstr>Applying for Public Housing</vt:lpstr>
      <vt:lpstr>Project-based vouchers</vt:lpstr>
      <vt:lpstr>Applying for a project-based Section 8 voucher</vt:lpstr>
      <vt:lpstr>Multi-family subsidized housing</vt:lpstr>
      <vt:lpstr>Tax credit units</vt:lpstr>
      <vt:lpstr>Barriers to leasing and advocacy tips</vt:lpstr>
      <vt:lpstr>Key steps in housing search advocacy</vt:lpstr>
      <vt:lpstr>Key steps in housing search advocacy (cont’d)</vt:lpstr>
      <vt:lpstr>RAFT- Residential Assistance for Families in Transition</vt:lpstr>
      <vt:lpstr>State-Funded Emergency Shelter</vt:lpstr>
      <vt:lpstr>Housing Consumer Education Center (HCEC)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SLIDE</dc:title>
  <dc:creator>Sierra Willenburg</dc:creator>
  <cp:lastModifiedBy>Ellen Forman</cp:lastModifiedBy>
  <cp:revision>46</cp:revision>
  <cp:lastPrinted>2016-02-23T14:36:51Z</cp:lastPrinted>
  <dcterms:created xsi:type="dcterms:W3CDTF">2014-10-17T02:57:40Z</dcterms:created>
  <dcterms:modified xsi:type="dcterms:W3CDTF">2017-03-02T18:11:39Z</dcterms:modified>
</cp:coreProperties>
</file>