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3" r:id="rId3"/>
    <p:sldId id="264" r:id="rId4"/>
    <p:sldId id="265" r:id="rId5"/>
    <p:sldId id="267" r:id="rId6"/>
    <p:sldId id="268" r:id="rId7"/>
    <p:sldId id="287" r:id="rId8"/>
    <p:sldId id="270" r:id="rId9"/>
    <p:sldId id="271" r:id="rId10"/>
    <p:sldId id="272" r:id="rId11"/>
    <p:sldId id="274" r:id="rId12"/>
    <p:sldId id="275" r:id="rId13"/>
    <p:sldId id="276" r:id="rId14"/>
    <p:sldId id="278" r:id="rId15"/>
    <p:sldId id="279" r:id="rId16"/>
    <p:sldId id="281" r:id="rId17"/>
    <p:sldId id="283" r:id="rId18"/>
    <p:sldId id="284" r:id="rId19"/>
    <p:sldId id="285" r:id="rId20"/>
    <p:sldId id="290" r:id="rId21"/>
    <p:sldId id="289" r:id="rId22"/>
    <p:sldId id="286" r:id="rId23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AEBD9"/>
    <a:srgbClr val="CFD4DE"/>
    <a:srgbClr val="CED4DF"/>
    <a:srgbClr val="38335E"/>
    <a:srgbClr val="8494AF"/>
    <a:srgbClr val="24528F"/>
    <a:srgbClr val="E58240"/>
    <a:srgbClr val="F0CFD1"/>
    <a:srgbClr val="782621"/>
    <a:srgbClr val="DBB96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5827" autoAdjust="0"/>
  </p:normalViewPr>
  <p:slideViewPr>
    <p:cSldViewPr snapToGrid="0">
      <p:cViewPr varScale="1">
        <p:scale>
          <a:sx n="81" d="100"/>
          <a:sy n="81" d="100"/>
        </p:scale>
        <p:origin x="-264" y="-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838" y="-84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5A1EB-68F9-4AAE-B79E-A6A35AAD39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9295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4F990-FB13-4639-8574-CA7F810CB090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82105-5285-4BF0-A547-450B253464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5968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Several slides are below</a:t>
            </a:r>
            <a:r>
              <a:rPr lang="en-US" baseline="0" dirty="0" smtClean="0"/>
              <a:t> for you to choose from. Duplicate the slides you need, delete the slides you don’t.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82105-5285-4BF0-A547-450B2534645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02914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From</a:t>
            </a:r>
            <a:r>
              <a:rPr lang="en-US" baseline="0" dirty="0" smtClean="0"/>
              <a:t> Primary Palette, good for any MBHP presentation. Choose one style for each presentation.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82105-5285-4BF0-A547-450B2534645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232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From</a:t>
            </a:r>
            <a:r>
              <a:rPr lang="en-US" baseline="0" dirty="0" smtClean="0"/>
              <a:t> Primary Palette, good for any MBHP presentation. Choose one style for each presentation.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82105-5285-4BF0-A547-450B2534645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26500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From</a:t>
            </a:r>
            <a:r>
              <a:rPr lang="en-US" baseline="0" dirty="0" smtClean="0"/>
              <a:t> Primary Palette, good for any MBHP presentation. Choose one style for each presentation.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82105-5285-4BF0-A547-450B2534645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5825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From</a:t>
            </a:r>
            <a:r>
              <a:rPr lang="en-US" baseline="0" dirty="0" smtClean="0"/>
              <a:t> Primary Palette, good for any MBHP presentation. Choose one style for each presentation.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82105-5285-4BF0-A547-450B2534645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91100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From</a:t>
            </a:r>
            <a:r>
              <a:rPr lang="en-US" baseline="0" dirty="0" smtClean="0"/>
              <a:t> Primary Palette, good for any MBHP presentation. Choose one style for each presentation.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82105-5285-4BF0-A547-450B2534645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28438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From</a:t>
            </a:r>
            <a:r>
              <a:rPr lang="en-US" baseline="0" dirty="0" smtClean="0"/>
              <a:t> Primary Palette, good for any MBHP presentation. Choose one style for each presentation.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82105-5285-4BF0-A547-450B2534645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79244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From</a:t>
            </a:r>
            <a:r>
              <a:rPr lang="en-US" baseline="0" dirty="0" smtClean="0"/>
              <a:t> Primary Palette, good for any MBHP presentation. Choose one style for each presentation.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82105-5285-4BF0-A547-450B2534645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12747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From</a:t>
            </a:r>
            <a:r>
              <a:rPr lang="en-US" baseline="0" dirty="0" smtClean="0"/>
              <a:t> Primary Palette, good for any MBHP presentation. Choose one style for each presentation.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82105-5285-4BF0-A547-450B2534645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64859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From</a:t>
            </a:r>
            <a:r>
              <a:rPr lang="en-US" baseline="0" dirty="0" smtClean="0"/>
              <a:t> Primary Palette, good for any MBHP presentation. Choose one style for each presentation.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82105-5285-4BF0-A547-450B2534645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64859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From</a:t>
            </a:r>
            <a:r>
              <a:rPr lang="en-US" baseline="0" dirty="0" smtClean="0"/>
              <a:t> Primary Palette, good for any MBHP presentation. Choose one style for each presentation.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82105-5285-4BF0-A547-450B2534645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6485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From</a:t>
            </a:r>
            <a:r>
              <a:rPr lang="en-US" baseline="0" dirty="0" smtClean="0"/>
              <a:t> Primary Palette, good for any MBHP presentation. Choose one style for each presentation.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82105-5285-4BF0-A547-450B2534645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3800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From</a:t>
            </a:r>
            <a:r>
              <a:rPr lang="en-US" baseline="0" dirty="0" smtClean="0"/>
              <a:t> Primary Palette, good for any MBHP presentation. Choose one style for each presentation.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82105-5285-4BF0-A547-450B2534645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8732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From</a:t>
            </a:r>
            <a:r>
              <a:rPr lang="en-US" baseline="0" dirty="0" smtClean="0"/>
              <a:t> Primary Palette, good for any MBHP presentation. Choose one style for each presentation.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82105-5285-4BF0-A547-450B2534645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2612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From</a:t>
            </a:r>
            <a:r>
              <a:rPr lang="en-US" baseline="0" dirty="0" smtClean="0"/>
              <a:t> Primary Palette, good for any MBHP presentation. Choose one style for each presentation.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82105-5285-4BF0-A547-450B2534645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3364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From</a:t>
            </a:r>
            <a:r>
              <a:rPr lang="en-US" baseline="0" dirty="0" smtClean="0"/>
              <a:t> Primary Palette, good for any MBHP presentation. Choose one style for each presentation.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82105-5285-4BF0-A547-450B2534645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38030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From</a:t>
            </a:r>
            <a:r>
              <a:rPr lang="en-US" baseline="0" dirty="0" smtClean="0"/>
              <a:t> Primary Palette, good for any MBHP presentation. Choose one style for each presentation.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82105-5285-4BF0-A547-450B2534645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86547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From</a:t>
            </a:r>
            <a:r>
              <a:rPr lang="en-US" baseline="0" dirty="0" smtClean="0"/>
              <a:t> Primary Palette, good for any MBHP presentation. Choose one style for each presentation.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82105-5285-4BF0-A547-450B2534645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6190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From</a:t>
            </a:r>
            <a:r>
              <a:rPr lang="en-US" baseline="0" dirty="0" smtClean="0"/>
              <a:t> Primary Palette, good for any MBHP presentation. Choose one style for each presentation.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82105-5285-4BF0-A547-450B2534645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5032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3440-607F-407E-BAD8-BB1EF9A91EB8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0AC0-4126-442F-A4FF-B94C62F9AE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888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3440-607F-407E-BAD8-BB1EF9A91EB8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0AC0-4126-442F-A4FF-B94C62F9AE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5368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3440-607F-407E-BAD8-BB1EF9A91EB8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0AC0-4126-442F-A4FF-B94C62F9AE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7733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3440-607F-407E-BAD8-BB1EF9A91EB8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0AC0-4126-442F-A4FF-B94C62F9AE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8429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3440-607F-407E-BAD8-BB1EF9A91EB8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0AC0-4126-442F-A4FF-B94C62F9AE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4764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3440-607F-407E-BAD8-BB1EF9A91EB8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0AC0-4126-442F-A4FF-B94C62F9AE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6925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3440-607F-407E-BAD8-BB1EF9A91EB8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0AC0-4126-442F-A4FF-B94C62F9AE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0339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3440-607F-407E-BAD8-BB1EF9A91EB8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0AC0-4126-442F-A4FF-B94C62F9AE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8575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3440-607F-407E-BAD8-BB1EF9A91EB8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0AC0-4126-442F-A4FF-B94C62F9AE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7025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3440-607F-407E-BAD8-BB1EF9A91EB8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0AC0-4126-442F-A4FF-B94C62F9AE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7686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3440-607F-407E-BAD8-BB1EF9A91EB8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0AC0-4126-442F-A4FF-B94C62F9AE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735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03440-607F-407E-BAD8-BB1EF9A91EB8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00AC0-4126-442F-A4FF-B94C62F9AE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655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assaccesshousingregistry.org/" TargetMode="External"/><Relationship Id="rId4" Type="http://schemas.openxmlformats.org/officeDocument/2006/relationships/hyperlink" Target="https://www.masshousing.com/portal/server.pt/community/rental_housing/240/renters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bhp.org/" TargetMode="External"/><Relationship Id="rId2" Type="http://schemas.openxmlformats.org/officeDocument/2006/relationships/hyperlink" Target="mailto:resourceline@mbhp.or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11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4214" y="4551218"/>
            <a:ext cx="9144000" cy="2119746"/>
          </a:xfrm>
        </p:spPr>
        <p:txBody>
          <a:bodyPr>
            <a:normAutofit lnSpcReduction="10000"/>
          </a:bodyPr>
          <a:lstStyle/>
          <a:p>
            <a:r>
              <a:rPr lang="en-US" altLang="en-US" b="1" dirty="0" smtClean="0"/>
              <a:t>February </a:t>
            </a:r>
            <a:r>
              <a:rPr lang="en-US" altLang="en-US" b="1" dirty="0"/>
              <a:t>23, 2017</a:t>
            </a:r>
          </a:p>
          <a:p>
            <a:r>
              <a:rPr lang="en-US" altLang="en-US" b="1" dirty="0"/>
              <a:t>Mass General Hospital- Social Service</a:t>
            </a:r>
          </a:p>
          <a:p>
            <a:r>
              <a:rPr lang="en-US" altLang="en-US" b="1" dirty="0"/>
              <a:t>Jamila Aden &amp; Regine Chrispin</a:t>
            </a:r>
          </a:p>
          <a:p>
            <a:r>
              <a:rPr lang="en-US" altLang="en-US" b="1" dirty="0"/>
              <a:t>RAFT Case manager &amp; HCEC Manager</a:t>
            </a:r>
          </a:p>
          <a:p>
            <a:r>
              <a:rPr lang="en-US" altLang="en-US" b="1" dirty="0"/>
              <a:t>Housing Consumer Education Center</a:t>
            </a:r>
          </a:p>
          <a:p>
            <a:endParaRPr lang="en-US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715" t="613" r="-53" b="613"/>
          <a:stretch/>
        </p:blipFill>
        <p:spPr>
          <a:xfrm>
            <a:off x="0" y="1805781"/>
            <a:ext cx="4023360" cy="50577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63179" y="554037"/>
            <a:ext cx="5257321" cy="1251743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2660073" y="1963883"/>
            <a:ext cx="8495606" cy="26289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AFFORDABLE </a:t>
            </a:r>
            <a:br>
              <a:rPr lang="en-US" dirty="0" smtClean="0">
                <a:solidFill>
                  <a:schemeClr val="bg1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HOUSING </a:t>
            </a:r>
            <a:br>
              <a:rPr lang="en-US" dirty="0" smtClean="0">
                <a:solidFill>
                  <a:schemeClr val="bg1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BASICS </a:t>
            </a:r>
            <a:endParaRPr lang="en-US" dirty="0">
              <a:solidFill>
                <a:schemeClr val="bg1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999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0" y="443704"/>
            <a:ext cx="8096250" cy="117157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B4111A"/>
                </a:solidFill>
                <a:latin typeface="Segoe UI Semibold" pitchFamily="34" charset="0"/>
              </a:rPr>
              <a:t>Public housing</a:t>
            </a:r>
            <a:endParaRPr lang="en-US" dirty="0">
              <a:latin typeface="Segoe UI Semibold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998216" y="1675207"/>
            <a:ext cx="8457184" cy="43472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Offered by cities/towns through local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housing </a:t>
            </a:r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a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uthorities.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Known as p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ublic </a:t>
            </a:r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h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ousing</a:t>
            </a:r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, LHA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(local housing authority</a:t>
            </a:r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), state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housing.</a:t>
            </a:r>
          </a:p>
          <a:p>
            <a:pPr>
              <a:lnSpc>
                <a:spcPct val="80000"/>
              </a:lnSpc>
            </a:pPr>
            <a:endParaRPr lang="en-US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Funded by both the federal and state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government.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Same eligibility requirements as Section 8. Rent is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30-45</a:t>
            </a:r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% of gross monthly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income.</a:t>
            </a:r>
            <a:endParaRPr lang="en-US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" y="11588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" y="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" y="231775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347662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-9525" y="464582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9525" y="5812631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160067" y="115570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160067" y="-31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160067" y="23145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160066" y="347345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169591" y="464264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169591" y="5809456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77250" y="5851795"/>
            <a:ext cx="3151638" cy="75465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790700" y="6022471"/>
            <a:ext cx="656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Segoe UI Light" pitchFamily="34" charset="0"/>
                <a:cs typeface="Arial" pitchFamily="34" charset="0"/>
              </a:rPr>
              <a:t>AFFORDABLE HOUSING BASICS FOR SERVICE PROVIDERS</a:t>
            </a:r>
          </a:p>
          <a:p>
            <a:pPr algn="r"/>
            <a:r>
              <a:rPr lang="en-US" sz="1400" dirty="0" smtClean="0">
                <a:latin typeface="Segoe UI Light" pitchFamily="34" charset="0"/>
                <a:cs typeface="Arial" pitchFamily="34" charset="0"/>
              </a:rPr>
              <a:t>Updated February 2017</a:t>
            </a:r>
            <a:endParaRPr lang="en-US" sz="1400" dirty="0">
              <a:latin typeface="Segoe UI Light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208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0" y="443704"/>
            <a:ext cx="8096250" cy="117157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B4111A"/>
                </a:solidFill>
                <a:latin typeface="Segoe UI Semibold" pitchFamily="34" charset="0"/>
              </a:rPr>
              <a:t>Public housing (cont’d)</a:t>
            </a:r>
            <a:endParaRPr lang="en-US" dirty="0">
              <a:latin typeface="Segoe UI Semibold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998216" y="1675207"/>
            <a:ext cx="8482584" cy="43472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Preferences and priorities apply for people who live or work in a city or town, and are different at each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housing </a:t>
            </a:r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a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uthority.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Emergency priority is only granted to applicants who have homelessness verification and documentation of previous unsafe housing conditions, and who submit an emergency application along with the standard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application.</a:t>
            </a:r>
            <a:endParaRPr lang="en-US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" y="11588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" y="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" y="231775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347662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-9525" y="464582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9525" y="5812631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160067" y="115570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160067" y="-31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160067" y="23145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160066" y="347345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169591" y="464264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169591" y="5809456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77250" y="5851795"/>
            <a:ext cx="3151638" cy="75465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790700" y="6022471"/>
            <a:ext cx="656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Segoe UI Light" pitchFamily="34" charset="0"/>
                <a:cs typeface="Arial" pitchFamily="34" charset="0"/>
              </a:rPr>
              <a:t>AFFORDABLE HOUSING BASICS FOR SERVICE PROVIDERS</a:t>
            </a:r>
          </a:p>
          <a:p>
            <a:pPr algn="r"/>
            <a:r>
              <a:rPr lang="en-US" sz="1400" dirty="0" smtClean="0">
                <a:latin typeface="Segoe UI Light" pitchFamily="34" charset="0"/>
                <a:cs typeface="Arial" pitchFamily="34" charset="0"/>
              </a:rPr>
              <a:t>Updated February 2017</a:t>
            </a:r>
            <a:endParaRPr lang="en-US" sz="1400" dirty="0">
              <a:latin typeface="Segoe UI Light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497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0" y="443704"/>
            <a:ext cx="8096250" cy="117157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B4111A"/>
                </a:solidFill>
                <a:latin typeface="Segoe UI Semibold" pitchFamily="34" charset="0"/>
              </a:rPr>
              <a:t>Applying for Public Housing</a:t>
            </a:r>
            <a:endParaRPr lang="en-US" dirty="0">
              <a:latin typeface="Segoe UI Semibold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998216" y="1675207"/>
            <a:ext cx="8482584" cy="43472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Most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housing authorities </a:t>
            </a:r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accept the </a:t>
            </a:r>
            <a:r>
              <a:rPr lang="en-US" alt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Universal Standard Application for State-Aided Public Housing &amp; MRVP</a:t>
            </a:r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 and the </a:t>
            </a:r>
            <a:r>
              <a:rPr lang="en-US" alt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Universal Emergency Application for State-Aided </a:t>
            </a:r>
            <a:r>
              <a:rPr lang="en-US" altLang="en-US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Housing.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i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Boston Housing Authority has a separate application for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public housing </a:t>
            </a:r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and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project-based </a:t>
            </a:r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Section 8 units. The PB S8 waitlist is designated for households with “Priority 1” status and requires a separate application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" y="11588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" y="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" y="231775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347662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-9525" y="464582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9525" y="5812631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160067" y="115570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160067" y="-31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160067" y="23145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160066" y="347345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169591" y="464264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169591" y="5809456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77250" y="5851795"/>
            <a:ext cx="3151638" cy="75465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790700" y="6022471"/>
            <a:ext cx="656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Segoe UI Light" pitchFamily="34" charset="0"/>
                <a:cs typeface="Arial" pitchFamily="34" charset="0"/>
              </a:rPr>
              <a:t>AFFORDABLE HOUSING BASICS FOR SERVICE PROVIDERS</a:t>
            </a:r>
          </a:p>
          <a:p>
            <a:pPr algn="r"/>
            <a:r>
              <a:rPr lang="en-US" sz="1400" dirty="0" smtClean="0">
                <a:latin typeface="Segoe UI Light" pitchFamily="34" charset="0"/>
                <a:cs typeface="Arial" pitchFamily="34" charset="0"/>
              </a:rPr>
              <a:t>Updated February 2017</a:t>
            </a:r>
            <a:endParaRPr lang="en-US" sz="1400" dirty="0">
              <a:latin typeface="Segoe UI Light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486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0" y="443704"/>
            <a:ext cx="8096250" cy="117157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B4111A"/>
                </a:solidFill>
                <a:latin typeface="Segoe UI Semibold" pitchFamily="34" charset="0"/>
              </a:rPr>
              <a:t>Project-based vouchers</a:t>
            </a:r>
            <a:endParaRPr lang="en-US" dirty="0">
              <a:latin typeface="Segoe UI Semibold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998216" y="1675207"/>
            <a:ext cx="8482584" cy="4347263"/>
          </a:xfrm>
        </p:spPr>
        <p:txBody>
          <a:bodyPr>
            <a:noAutofit/>
          </a:bodyPr>
          <a:lstStyle/>
          <a:p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Same eligibility requirements as their mobile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equivalents.</a:t>
            </a:r>
          </a:p>
          <a:p>
            <a:pPr marL="0" indent="0">
              <a:buNone/>
            </a:pPr>
            <a:endParaRPr lang="en-US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The voucher/subsidy is attached to the apartment unit, not the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tenant. </a:t>
            </a:r>
          </a:p>
          <a:p>
            <a:pPr marL="0" indent="0">
              <a:buNone/>
            </a:pPr>
            <a:endParaRPr lang="en-US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If the household size changes, the tenant is eligible to apply for a transfer, but only within that development or group of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developments.</a:t>
            </a:r>
            <a:endParaRPr lang="en-US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" y="11588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" y="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" y="231775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347662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-9525" y="464582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9525" y="5812631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160067" y="115570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160067" y="-31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160067" y="23145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160066" y="347345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169591" y="464264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169591" y="5809456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77250" y="5851795"/>
            <a:ext cx="3151638" cy="75465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790700" y="6022471"/>
            <a:ext cx="656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Segoe UI Light" pitchFamily="34" charset="0"/>
                <a:cs typeface="Arial" pitchFamily="34" charset="0"/>
              </a:rPr>
              <a:t>AFFORDABLE HOUSING BASICS FOR SERVICE PROVIDERS</a:t>
            </a:r>
          </a:p>
          <a:p>
            <a:pPr algn="r"/>
            <a:r>
              <a:rPr lang="en-US" sz="1400" dirty="0" smtClean="0">
                <a:latin typeface="Segoe UI Light" pitchFamily="34" charset="0"/>
                <a:cs typeface="Arial" pitchFamily="34" charset="0"/>
              </a:rPr>
              <a:t>Updated February 2017</a:t>
            </a:r>
            <a:endParaRPr lang="en-US" sz="1400" dirty="0">
              <a:latin typeface="Segoe UI Light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799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0" y="443704"/>
            <a:ext cx="8096250" cy="117157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B4111A"/>
                </a:solidFill>
                <a:latin typeface="Segoe UI Semibold" pitchFamily="34" charset="0"/>
              </a:rPr>
              <a:t>Applying for a project-based Section 8 voucher</a:t>
            </a:r>
            <a:endParaRPr lang="en-US" dirty="0">
              <a:latin typeface="Segoe UI Semibold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998216" y="1675207"/>
            <a:ext cx="8482584" cy="4347263"/>
          </a:xfrm>
        </p:spPr>
        <p:txBody>
          <a:bodyPr>
            <a:noAutofit/>
          </a:bodyPr>
          <a:lstStyle/>
          <a:p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Regional nonprofits hold a Project-Based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Section 8 waiting list.</a:t>
            </a:r>
          </a:p>
          <a:p>
            <a:pPr marL="0" indent="0">
              <a:buNone/>
            </a:pPr>
            <a:endParaRPr lang="en-US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Each regional nonprofit opens and closes their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waiting </a:t>
            </a:r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list(s) depending on availability. Tenants and/or advocates should call to find out whether the lists are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open.</a:t>
            </a:r>
            <a:endParaRPr lang="en-US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" y="11588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" y="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" y="231775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347662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-9525" y="464582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9525" y="5812631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160067" y="115570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160067" y="-31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160067" y="23145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160066" y="347345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169591" y="464264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169591" y="5809456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77250" y="5851795"/>
            <a:ext cx="3151638" cy="75465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790700" y="6022471"/>
            <a:ext cx="656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Segoe UI Light" pitchFamily="34" charset="0"/>
                <a:cs typeface="Arial" pitchFamily="34" charset="0"/>
              </a:rPr>
              <a:t>AFFORDABLE HOUSING BASICS FOR SERVICE PROVIDERS</a:t>
            </a:r>
          </a:p>
          <a:p>
            <a:pPr algn="r"/>
            <a:r>
              <a:rPr lang="en-US" sz="1400" dirty="0" smtClean="0">
                <a:latin typeface="Segoe UI Light" pitchFamily="34" charset="0"/>
                <a:cs typeface="Arial" pitchFamily="34" charset="0"/>
              </a:rPr>
              <a:t>Updated February 2017</a:t>
            </a:r>
            <a:endParaRPr lang="en-US" sz="1400" dirty="0">
              <a:latin typeface="Segoe UI Light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048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0" y="443704"/>
            <a:ext cx="8528050" cy="117157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B4111A"/>
                </a:solidFill>
                <a:latin typeface="Segoe UI Semibold" pitchFamily="34" charset="0"/>
              </a:rPr>
              <a:t>Multi-family subsidized housing</a:t>
            </a:r>
            <a:endParaRPr lang="en-US" dirty="0">
              <a:latin typeface="Segoe UI Semibold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998216" y="1675207"/>
            <a:ext cx="8482584" cy="43472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Nonprofits, private developers, and other entities own housing with some units that are subsidized by government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funding.</a:t>
            </a:r>
            <a:endParaRPr lang="en-US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Subsidy varies. Sometimes it is project-based Section 8, or it can be many other types of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funding.</a:t>
            </a:r>
            <a:endParaRPr lang="en-US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Rent is based on income (approx. 30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%).</a:t>
            </a:r>
            <a:endParaRPr lang="en-US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Some are designated for elders 62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+.</a:t>
            </a:r>
            <a:endParaRPr lang="en-US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" y="11588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" y="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" y="231775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347662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-9525" y="464582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9525" y="5812631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160067" y="115570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160067" y="-31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160067" y="23145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160066" y="347345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169591" y="464264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169591" y="5809456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77250" y="5851795"/>
            <a:ext cx="3151638" cy="7546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03500" y="4749955"/>
            <a:ext cx="8949188" cy="1101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Mass Housing provides a comprehensive list of these properties: </a:t>
            </a:r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https://www.masshousing.com/portal/server.pt/community/rental_housing/240/renters</a:t>
            </a:r>
            <a:endParaRPr lang="en-US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lnSpc>
                <a:spcPct val="80000"/>
              </a:lnSpc>
            </a:pPr>
            <a:endParaRPr lang="en-US" altLang="en-US" sz="10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Tenants/advocates </a:t>
            </a:r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can also search the MA Access Housing Registry: </a:t>
            </a:r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http://www.massaccesshousingregistry.org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/</a:t>
            </a:r>
            <a:endParaRPr lang="en-US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90700" y="6022471"/>
            <a:ext cx="656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Segoe UI Light" pitchFamily="34" charset="0"/>
                <a:cs typeface="Arial" pitchFamily="34" charset="0"/>
              </a:rPr>
              <a:t>AFFORDABLE HOUSING BASICS FOR SERVICE PROVIDERS</a:t>
            </a:r>
          </a:p>
          <a:p>
            <a:pPr algn="r"/>
            <a:r>
              <a:rPr lang="en-US" sz="1400" dirty="0" smtClean="0">
                <a:latin typeface="Segoe UI Light" pitchFamily="34" charset="0"/>
                <a:cs typeface="Arial" pitchFamily="34" charset="0"/>
              </a:rPr>
              <a:t>Updated February 2017</a:t>
            </a:r>
            <a:endParaRPr lang="en-US" sz="1400" dirty="0">
              <a:latin typeface="Segoe UI Light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913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0" y="443704"/>
            <a:ext cx="8096250" cy="117157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B4111A"/>
                </a:solidFill>
                <a:latin typeface="Segoe UI Semibold" pitchFamily="34" charset="0"/>
              </a:rPr>
              <a:t>Tax credit </a:t>
            </a:r>
            <a:r>
              <a:rPr lang="en-US" dirty="0">
                <a:solidFill>
                  <a:srgbClr val="B4111A"/>
                </a:solidFill>
                <a:latin typeface="Segoe UI Semibold" pitchFamily="34" charset="0"/>
              </a:rPr>
              <a:t>u</a:t>
            </a:r>
            <a:r>
              <a:rPr lang="en-US" dirty="0" smtClean="0">
                <a:solidFill>
                  <a:srgbClr val="B4111A"/>
                </a:solidFill>
                <a:latin typeface="Segoe UI Semibold" pitchFamily="34" charset="0"/>
              </a:rPr>
              <a:t>nits</a:t>
            </a:r>
            <a:endParaRPr lang="en-US" dirty="0">
              <a:latin typeface="Segoe UI Semibold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998216" y="1675207"/>
            <a:ext cx="8482584" cy="4347263"/>
          </a:xfrm>
        </p:spPr>
        <p:txBody>
          <a:bodyPr>
            <a:noAutofit/>
          </a:bodyPr>
          <a:lstStyle/>
          <a:p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Low-Income </a:t>
            </a:r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Housing Tax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Credit (LIHTC).</a:t>
            </a:r>
            <a:endParaRPr lang="en-US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Property owner (usually a management company) gets a tax credit for renting these units at a rate below market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rent.</a:t>
            </a:r>
            <a:endParaRPr lang="en-US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Eligibility is often based on a minimum and maximum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income.</a:t>
            </a:r>
            <a:endParaRPr lang="en-US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Housing is subsidized, but rent does not adjust with changes in monthly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income.</a:t>
            </a:r>
            <a:endParaRPr lang="en-US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" y="11588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" y="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" y="231775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347662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-9525" y="464582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9525" y="5812631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160067" y="115570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160067" y="-31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160067" y="23145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160066" y="347345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169591" y="464264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169591" y="5809456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77250" y="5851795"/>
            <a:ext cx="3151638" cy="75465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790700" y="6022471"/>
            <a:ext cx="656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Segoe UI Light" pitchFamily="34" charset="0"/>
                <a:cs typeface="Arial" pitchFamily="34" charset="0"/>
              </a:rPr>
              <a:t>AFFORDABLE HOUSING BASICS FOR SERVICE PROVIDERS</a:t>
            </a:r>
          </a:p>
          <a:p>
            <a:pPr algn="r"/>
            <a:r>
              <a:rPr lang="en-US" sz="1400" dirty="0" smtClean="0">
                <a:latin typeface="Segoe UI Light" pitchFamily="34" charset="0"/>
                <a:cs typeface="Arial" pitchFamily="34" charset="0"/>
              </a:rPr>
              <a:t>Updated February 2017</a:t>
            </a:r>
            <a:endParaRPr lang="en-US" sz="1400" dirty="0">
              <a:latin typeface="Segoe UI Light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038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274" y="225132"/>
            <a:ext cx="8997950" cy="117157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B4111A"/>
                </a:solidFill>
                <a:latin typeface="Segoe UI Semibold" pitchFamily="34" charset="0"/>
              </a:rPr>
              <a:t>Barriers to leasing and advocacy tips</a:t>
            </a:r>
            <a:endParaRPr lang="en-US" dirty="0">
              <a:latin typeface="Segoe UI Semibold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962273" y="1200182"/>
            <a:ext cx="8482584" cy="4347263"/>
          </a:xfrm>
        </p:spPr>
        <p:txBody>
          <a:bodyPr>
            <a:noAutofit/>
          </a:bodyPr>
          <a:lstStyle/>
          <a:p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CORI.</a:t>
            </a:r>
            <a:endParaRPr lang="en-US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Credit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check.</a:t>
            </a:r>
            <a:endParaRPr lang="en-US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Rent/utility arrears, especially rent owed to a subsidizing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agency.</a:t>
            </a:r>
            <a:endParaRPr lang="en-US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Withdrawal from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waiting </a:t>
            </a:r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list due to non-response or failure to change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address.</a:t>
            </a:r>
            <a:endParaRPr lang="en-US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Savings – first/last month’s rent, security deposit, utility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deposit.</a:t>
            </a:r>
            <a:endParaRPr lang="en-US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Housing advocates can assist with denials through letters of support and requests for appeal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hearings.</a:t>
            </a:r>
            <a:endParaRPr lang="en-US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" y="11588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" y="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" y="231775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347662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-9525" y="464582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9525" y="5812631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160067" y="115570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160067" y="-31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160067" y="23145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160066" y="347345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169591" y="464264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169591" y="5809456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77250" y="5851795"/>
            <a:ext cx="3151638" cy="75465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790700" y="6022471"/>
            <a:ext cx="656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Segoe UI Light" pitchFamily="34" charset="0"/>
                <a:cs typeface="Arial" pitchFamily="34" charset="0"/>
              </a:rPr>
              <a:t>AFFORDABLE HOUSING BASICS FOR SERVICE PROVIDERS</a:t>
            </a:r>
          </a:p>
          <a:p>
            <a:pPr algn="r"/>
            <a:r>
              <a:rPr lang="en-US" sz="1400" dirty="0" smtClean="0">
                <a:latin typeface="Segoe UI Light" pitchFamily="34" charset="0"/>
                <a:cs typeface="Arial" pitchFamily="34" charset="0"/>
              </a:rPr>
              <a:t>Updated February 2015</a:t>
            </a:r>
            <a:endParaRPr lang="en-US" sz="1400" dirty="0">
              <a:latin typeface="Segoe UI Light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162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274" y="443704"/>
            <a:ext cx="8997950" cy="117157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B4111A"/>
                </a:solidFill>
                <a:latin typeface="Segoe UI Semibold" pitchFamily="34" charset="0"/>
              </a:rPr>
              <a:t>Key steps in housing search advocacy</a:t>
            </a:r>
            <a:endParaRPr lang="en-US" dirty="0">
              <a:latin typeface="Segoe UI Semibold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962274" y="1714676"/>
            <a:ext cx="8482584" cy="4347263"/>
          </a:xfrm>
        </p:spPr>
        <p:txBody>
          <a:bodyPr>
            <a:noAutofit/>
          </a:bodyPr>
          <a:lstStyle/>
          <a:p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Intake: Record specific info about previous housing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applications.</a:t>
            </a:r>
          </a:p>
          <a:p>
            <a:pPr marL="0" indent="0">
              <a:buNone/>
            </a:pPr>
            <a:endParaRPr lang="en-US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Design an action plan that includes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follow-up </a:t>
            </a:r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on previous applications and submission of new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applications.</a:t>
            </a:r>
          </a:p>
          <a:p>
            <a:pPr marL="0" indent="0">
              <a:buNone/>
            </a:pPr>
            <a:endParaRPr lang="en-US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Determine appropriate level of assistance necessary for client’s success: combination of direct support and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modeling.</a:t>
            </a:r>
            <a:endParaRPr lang="en-US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" y="11588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" y="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" y="231775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347662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-9525" y="464582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9525" y="5812631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160067" y="115570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160067" y="-31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160067" y="23145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160066" y="347345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169591" y="464264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169591" y="5809456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77250" y="5851795"/>
            <a:ext cx="3151638" cy="75465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790700" y="6022471"/>
            <a:ext cx="656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Segoe UI Light" pitchFamily="34" charset="0"/>
                <a:cs typeface="Arial" pitchFamily="34" charset="0"/>
              </a:rPr>
              <a:t>AFFORDABLE HOUSING BASICS FOR SERVICE PROVIDERS</a:t>
            </a:r>
          </a:p>
          <a:p>
            <a:pPr algn="r"/>
            <a:r>
              <a:rPr lang="en-US" sz="1400" dirty="0" smtClean="0">
                <a:latin typeface="Segoe UI Light" pitchFamily="34" charset="0"/>
                <a:cs typeface="Arial" pitchFamily="34" charset="0"/>
              </a:rPr>
              <a:t>Updated February 2017</a:t>
            </a:r>
            <a:endParaRPr lang="en-US" sz="1400" dirty="0">
              <a:latin typeface="Segoe UI Light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438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274" y="500458"/>
            <a:ext cx="8997950" cy="117157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B4111A"/>
                </a:solidFill>
                <a:latin typeface="Segoe UI Semibold" pitchFamily="34" charset="0"/>
              </a:rPr>
              <a:t>Key steps in housing search advocacy (cont’d)</a:t>
            </a:r>
            <a:endParaRPr lang="en-US" dirty="0">
              <a:latin typeface="Segoe UI Semibold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962274" y="1881859"/>
            <a:ext cx="8482584" cy="4347263"/>
          </a:xfrm>
        </p:spPr>
        <p:txBody>
          <a:bodyPr>
            <a:noAutofit/>
          </a:bodyPr>
          <a:lstStyle/>
          <a:p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Create working list of active applications submitted including date submitted, address, contact phone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number, </a:t>
            </a:r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control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number, </a:t>
            </a:r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and housing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type.</a:t>
            </a:r>
          </a:p>
          <a:p>
            <a:pPr marL="0" indent="0">
              <a:buNone/>
            </a:pPr>
            <a:endParaRPr lang="en-US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Make sure client has all the info necessary to complete a housing search independently if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needed.</a:t>
            </a:r>
            <a:endParaRPr lang="en-US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" y="11588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" y="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" y="231775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347662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-9525" y="464582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9525" y="5812631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160067" y="115570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160067" y="-31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160067" y="23145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160066" y="347345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169591" y="464264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169591" y="5809456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77250" y="5851795"/>
            <a:ext cx="3151638" cy="75465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790700" y="6022471"/>
            <a:ext cx="656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Segoe UI Light" pitchFamily="34" charset="0"/>
                <a:cs typeface="Arial" pitchFamily="34" charset="0"/>
              </a:rPr>
              <a:t>AFFORDABLE HOUSING BASICS FOR SERVICE PROVIDERS</a:t>
            </a:r>
          </a:p>
          <a:p>
            <a:pPr algn="r"/>
            <a:r>
              <a:rPr lang="en-US" sz="1400" dirty="0" smtClean="0">
                <a:latin typeface="Segoe UI Light" pitchFamily="34" charset="0"/>
                <a:cs typeface="Arial" pitchFamily="34" charset="0"/>
              </a:rPr>
              <a:t>Updated February 2017</a:t>
            </a:r>
            <a:endParaRPr lang="en-US" sz="1400" dirty="0">
              <a:latin typeface="Segoe UI Light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45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0" y="443704"/>
            <a:ext cx="8096250" cy="117157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B4111A"/>
                </a:solidFill>
                <a:latin typeface="Segoe UI Semibold" pitchFamily="34" charset="0"/>
              </a:rPr>
              <a:t>What is affordable housing?</a:t>
            </a:r>
            <a:endParaRPr lang="en-US" dirty="0">
              <a:latin typeface="Segoe UI Semibold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0700" y="6022471"/>
            <a:ext cx="656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Segoe UI Light" pitchFamily="34" charset="0"/>
                <a:cs typeface="Arial" pitchFamily="34" charset="0"/>
              </a:rPr>
              <a:t>AFFORDABLE HOUSING BASICS FOR SERVICE PROVIDERS</a:t>
            </a:r>
          </a:p>
          <a:p>
            <a:pPr algn="r"/>
            <a:r>
              <a:rPr lang="en-US" sz="1400" dirty="0" smtClean="0">
                <a:latin typeface="Segoe UI Light" pitchFamily="34" charset="0"/>
                <a:cs typeface="Arial" pitchFamily="34" charset="0"/>
              </a:rPr>
              <a:t>Updated February 2017</a:t>
            </a:r>
            <a:endParaRPr lang="en-US" sz="1400" dirty="0">
              <a:latin typeface="Segoe UI Light" pitchFamily="34" charset="0"/>
              <a:cs typeface="Arial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998217" y="1675208"/>
            <a:ext cx="8820150" cy="3375026"/>
          </a:xfrm>
        </p:spPr>
        <p:txBody>
          <a:bodyPr>
            <a:normAutofit lnSpcReduction="10000"/>
          </a:bodyPr>
          <a:lstStyle/>
          <a:p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A housing opportunity designated for households who earn 80% of Area Median Income (AMI) or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below.</a:t>
            </a:r>
          </a:p>
          <a:p>
            <a:endParaRPr lang="en-US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Can be rental or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homeownership.</a:t>
            </a:r>
          </a:p>
          <a:p>
            <a:pPr marL="0" indent="0">
              <a:buNone/>
            </a:pPr>
            <a:endParaRPr lang="en-US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“Affordable housing” opportunities are not uniform and are not always deeply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subsidized.</a:t>
            </a:r>
            <a:endParaRPr lang="en-US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" y="11588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" y="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" y="231775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347662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-9525" y="464582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9525" y="5812631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160067" y="115570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160067" y="-31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160067" y="23145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160066" y="347345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169591" y="464264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169591" y="5809456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77250" y="5851795"/>
            <a:ext cx="3151638" cy="75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3237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0319" y="518027"/>
            <a:ext cx="8997950" cy="117157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B4111A"/>
                </a:solidFill>
                <a:latin typeface="Segoe UI Semibold" pitchFamily="34" charset="0"/>
              </a:rPr>
              <a:t>RAFT- Residential Assistance for Families in Transition</a:t>
            </a:r>
            <a:endParaRPr lang="en-US" dirty="0">
              <a:latin typeface="Segoe UI Semibold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962274" y="1881859"/>
            <a:ext cx="8482584" cy="4347263"/>
          </a:xfrm>
        </p:spPr>
        <p:txBody>
          <a:bodyPr>
            <a:noAutofit/>
          </a:bodyPr>
          <a:lstStyle/>
          <a:p>
            <a:r>
              <a:rPr lang="en-US" alt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Up to $4,000 for families </a:t>
            </a:r>
            <a:r>
              <a:rPr lang="en-US" alt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with children </a:t>
            </a:r>
            <a:r>
              <a:rPr lang="en-US" altLang="en-US" b="1" u="sng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under</a:t>
            </a:r>
            <a:r>
              <a:rPr lang="en-US" alt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age 21 experiencing </a:t>
            </a:r>
            <a:r>
              <a:rPr lang="en-US" alt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housing </a:t>
            </a:r>
            <a:r>
              <a:rPr lang="en-US" alt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crisis </a:t>
            </a:r>
            <a:endParaRPr lang="en-US" altLang="en-US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alt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May be able to assist with evictions </a:t>
            </a:r>
            <a:r>
              <a:rPr lang="en-US" alt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(in cases of a court eviction)</a:t>
            </a:r>
          </a:p>
          <a:p>
            <a:r>
              <a:rPr lang="en-US" alt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May be able to assist with start-up </a:t>
            </a:r>
            <a:r>
              <a:rPr lang="en-US" alt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costs (in cases where the family </a:t>
            </a:r>
            <a:r>
              <a:rPr lang="en-US" altLang="en-US" u="sng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MUST</a:t>
            </a:r>
            <a:r>
              <a:rPr lang="en-US" alt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move</a:t>
            </a:r>
            <a:r>
              <a:rPr lang="en-US" alt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r>
              <a:rPr lang="en-US" alt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May be able to assist with a utility shut off</a:t>
            </a:r>
            <a:endParaRPr lang="en-US" altLang="en-US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alt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Some other uses (refer to RAFT fact sheet)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" y="11588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" y="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" y="231775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347662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-9525" y="464582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9525" y="5812631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160067" y="115570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160067" y="-31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160067" y="23145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160066" y="347345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169591" y="464264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169591" y="5809456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77250" y="5851795"/>
            <a:ext cx="3151638" cy="75465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790700" y="6022471"/>
            <a:ext cx="656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Segoe UI Light" pitchFamily="34" charset="0"/>
                <a:cs typeface="Arial" pitchFamily="34" charset="0"/>
              </a:rPr>
              <a:t>AFFORDABLE HOUSING BASICS FOR SERVICE PROVIDERS</a:t>
            </a:r>
          </a:p>
          <a:p>
            <a:pPr algn="r"/>
            <a:r>
              <a:rPr lang="en-US" sz="1400" dirty="0" smtClean="0">
                <a:latin typeface="Segoe UI Light" pitchFamily="34" charset="0"/>
                <a:cs typeface="Arial" pitchFamily="34" charset="0"/>
              </a:rPr>
              <a:t>Updated February 2017</a:t>
            </a:r>
            <a:endParaRPr lang="en-US" sz="1400" dirty="0">
              <a:latin typeface="Segoe UI Light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719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274" y="500458"/>
            <a:ext cx="8997950" cy="1171575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rgbClr val="C00000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State-Funded</a:t>
            </a:r>
            <a:br>
              <a:rPr lang="en-US" altLang="en-US" dirty="0">
                <a:solidFill>
                  <a:srgbClr val="C00000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altLang="en-US" dirty="0">
                <a:solidFill>
                  <a:srgbClr val="C00000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Emergency Shelter</a:t>
            </a:r>
            <a:endParaRPr lang="en-US" dirty="0">
              <a:solidFill>
                <a:srgbClr val="C00000"/>
              </a:solidFill>
              <a:latin typeface="Segoe UI Semibold" panose="020B07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962274" y="1881859"/>
            <a:ext cx="8482584" cy="4347263"/>
          </a:xfrm>
        </p:spPr>
        <p:txBody>
          <a:bodyPr>
            <a:noAutofit/>
          </a:bodyPr>
          <a:lstStyle/>
          <a:p>
            <a:r>
              <a:rPr lang="en-US" altLang="en-US" dirty="0"/>
              <a:t>Apply at local </a:t>
            </a:r>
            <a:r>
              <a:rPr lang="en-US" altLang="en-US" dirty="0" smtClean="0"/>
              <a:t>Department of Transitional Assistance (DTA) </a:t>
            </a:r>
            <a:r>
              <a:rPr lang="en-US" altLang="en-US" dirty="0"/>
              <a:t>office</a:t>
            </a:r>
          </a:p>
          <a:p>
            <a:r>
              <a:rPr lang="en-US" altLang="en-US" dirty="0"/>
              <a:t>For families with children </a:t>
            </a:r>
            <a:r>
              <a:rPr lang="en-US" altLang="en-US" b="1" u="sng" dirty="0" smtClean="0"/>
              <a:t>under </a:t>
            </a:r>
            <a:r>
              <a:rPr lang="en-US" altLang="en-US" dirty="0" smtClean="0"/>
              <a:t>21 </a:t>
            </a:r>
            <a:r>
              <a:rPr lang="en-US" altLang="en-US" dirty="0"/>
              <a:t>with low income who have no place to stay</a:t>
            </a:r>
          </a:p>
          <a:p>
            <a:r>
              <a:rPr lang="en-US" altLang="en-US" dirty="0" err="1" smtClean="0"/>
              <a:t>HomeBASE</a:t>
            </a:r>
            <a:r>
              <a:rPr lang="en-US" altLang="en-US" dirty="0" smtClean="0"/>
              <a:t> </a:t>
            </a:r>
            <a:r>
              <a:rPr lang="en-US" altLang="en-US" dirty="0"/>
              <a:t>Household Assistance (NOT </a:t>
            </a:r>
            <a:r>
              <a:rPr lang="en-US" altLang="en-US" dirty="0" err="1"/>
              <a:t>HomeBASE</a:t>
            </a:r>
            <a:r>
              <a:rPr lang="en-US" altLang="en-US" dirty="0"/>
              <a:t> Rental Assistance)</a:t>
            </a:r>
          </a:p>
          <a:p>
            <a:endParaRPr lang="en-US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" y="11588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" y="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" y="231775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347662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-9525" y="464582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9525" y="5812631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160067" y="115570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160067" y="-31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160067" y="23145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160066" y="347345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169591" y="464264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169591" y="5809456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77250" y="5851795"/>
            <a:ext cx="3151638" cy="75465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790700" y="6022471"/>
            <a:ext cx="656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Segoe UI Light" pitchFamily="34" charset="0"/>
                <a:cs typeface="Arial" pitchFamily="34" charset="0"/>
              </a:rPr>
              <a:t>AFFORDABLE HOUSING BASICS FOR SERVICE PROVIDERS</a:t>
            </a:r>
          </a:p>
          <a:p>
            <a:pPr algn="r"/>
            <a:r>
              <a:rPr lang="en-US" sz="1400" dirty="0" smtClean="0">
                <a:latin typeface="Segoe UI Light" pitchFamily="34" charset="0"/>
                <a:cs typeface="Arial" pitchFamily="34" charset="0"/>
              </a:rPr>
              <a:t>Updated February 2017</a:t>
            </a:r>
            <a:endParaRPr lang="en-US" sz="1400" dirty="0">
              <a:latin typeface="Segoe UI Light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719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350" y="1516547"/>
            <a:ext cx="114554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B4111A"/>
                </a:solidFill>
                <a:latin typeface="Segoe UI Semibold" pitchFamily="34" charset="0"/>
              </a:rPr>
              <a:t>Housing Consumer Education Center (HCEC)</a:t>
            </a:r>
            <a:endParaRPr lang="en-US" sz="4000" dirty="0">
              <a:latin typeface="Segoe UI Semi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174" y="2483427"/>
            <a:ext cx="10162308" cy="273474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2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Resource Line</a:t>
            </a:r>
          </a:p>
          <a:p>
            <a:pPr>
              <a:defRPr/>
            </a:pPr>
            <a:r>
              <a:rPr lang="en-US" sz="26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3000" dirty="0" smtClean="0"/>
              <a:t>All </a:t>
            </a:r>
            <a:r>
              <a:rPr lang="en-US" sz="3000" dirty="0"/>
              <a:t>of the 9 regional housing </a:t>
            </a:r>
            <a:r>
              <a:rPr lang="en-US" sz="3000" dirty="0" smtClean="0"/>
              <a:t>agencies </a:t>
            </a:r>
            <a:r>
              <a:rPr lang="en-US" sz="3000" dirty="0"/>
              <a:t>have an HCEC</a:t>
            </a:r>
          </a:p>
          <a:p>
            <a:pPr>
              <a:defRPr/>
            </a:pPr>
            <a:r>
              <a:rPr lang="en-US" sz="3000" dirty="0"/>
              <a:t> </a:t>
            </a:r>
            <a:r>
              <a:rPr lang="en-US" sz="3000" dirty="0" smtClean="0"/>
              <a:t>MBHP walk-in hours </a:t>
            </a:r>
            <a:r>
              <a:rPr lang="en-US" sz="3000" dirty="0"/>
              <a:t>Tues &amp; Thurs 9-4; Friday 10-4</a:t>
            </a:r>
          </a:p>
          <a:p>
            <a:pPr>
              <a:defRPr/>
            </a:pPr>
            <a:r>
              <a:rPr lang="en-US" sz="3000" dirty="0"/>
              <a:t>MBHP’s HCEC Resource </a:t>
            </a:r>
            <a:r>
              <a:rPr lang="en-US" sz="3000" dirty="0" smtClean="0"/>
              <a:t>Line &amp; email: 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/>
              <a:t>(617) 425-6700 or email us at </a:t>
            </a:r>
            <a:r>
              <a:rPr lang="en-US" sz="3000" dirty="0" smtClean="0">
                <a:hlinkClick r:id="rId2"/>
              </a:rPr>
              <a:t>resourceline@mbhp.org</a:t>
            </a:r>
            <a:r>
              <a:rPr lang="en-US" sz="3000" dirty="0" smtClean="0"/>
              <a:t> </a:t>
            </a:r>
          </a:p>
          <a:p>
            <a:pPr>
              <a:defRPr/>
            </a:pPr>
            <a:r>
              <a:rPr lang="en-US" sz="3000" dirty="0" smtClean="0"/>
              <a:t>Check out our website </a:t>
            </a:r>
            <a:r>
              <a:rPr lang="en-US" sz="3000" dirty="0" smtClean="0">
                <a:hlinkClick r:id="rId3"/>
              </a:rPr>
              <a:t>www.mbhp.org</a:t>
            </a:r>
            <a:endParaRPr lang="en-US" sz="3000" dirty="0" smtClean="0"/>
          </a:p>
          <a:p>
            <a:pPr>
              <a:defRPr/>
            </a:pPr>
            <a:endParaRPr lang="en-US" sz="3500" dirty="0" smtClean="0"/>
          </a:p>
          <a:p>
            <a:pPr>
              <a:defRPr/>
            </a:pPr>
            <a:endParaRPr lang="en-US" sz="3500" dirty="0"/>
          </a:p>
          <a:p>
            <a:pPr marL="0" indent="0" algn="ctr">
              <a:buNone/>
            </a:pPr>
            <a:endParaRPr lang="en-US" sz="32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218176"/>
            <a:ext cx="8534400" cy="16398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4" r="57142"/>
          <a:stretch/>
        </p:blipFill>
        <p:spPr>
          <a:xfrm>
            <a:off x="8515350" y="5218176"/>
            <a:ext cx="3657600" cy="16398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03599" y="85036"/>
            <a:ext cx="4705351" cy="1711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7472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0" y="443704"/>
            <a:ext cx="8096250" cy="117157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B4111A"/>
                </a:solidFill>
                <a:latin typeface="Segoe UI Semibold" pitchFamily="34" charset="0"/>
              </a:rPr>
              <a:t>General eligibility criteria</a:t>
            </a:r>
            <a:endParaRPr lang="en-US" dirty="0">
              <a:latin typeface="Segoe UI Semibold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998217" y="1675208"/>
            <a:ext cx="8820150" cy="3375026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Eligibility criteria can change for different kinds of subsidized housing, but </a:t>
            </a:r>
            <a:r>
              <a:rPr lang="en-US" u="sng" dirty="0">
                <a:latin typeface="Segoe UI" panose="020B0502040204020203" pitchFamily="34" charset="0"/>
                <a:cs typeface="Segoe UI" panose="020B0502040204020203" pitchFamily="34" charset="0"/>
              </a:rPr>
              <a:t>generally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, the following people are eligible for subsidized rental housing:</a:t>
            </a:r>
          </a:p>
          <a:p>
            <a:pPr>
              <a:defRPr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Low- to moderate-income families with minor 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children</a:t>
            </a:r>
          </a:p>
          <a:p>
            <a:pPr marL="0" indent="0">
              <a:buNone/>
              <a:defRPr/>
            </a:pP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defRPr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Single individuals with 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disabilities</a:t>
            </a:r>
          </a:p>
          <a:p>
            <a:pPr marL="0" indent="0">
              <a:buNone/>
              <a:defRPr/>
            </a:pP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defRPr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Elderly 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individuals</a:t>
            </a: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" y="11588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" y="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" y="231775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347662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-9525" y="464582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9525" y="5812631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160067" y="115570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160067" y="-31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160067" y="23145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160066" y="347345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169591" y="464264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169591" y="5809456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77250" y="5851795"/>
            <a:ext cx="3151638" cy="75465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790700" y="6022471"/>
            <a:ext cx="656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Segoe UI Light" pitchFamily="34" charset="0"/>
                <a:cs typeface="Arial" pitchFamily="34" charset="0"/>
              </a:rPr>
              <a:t>AFFORDABLE HOUSING BASICS FOR SERVICE PROVIDERS</a:t>
            </a:r>
          </a:p>
          <a:p>
            <a:pPr algn="r"/>
            <a:r>
              <a:rPr lang="en-US" sz="1400" dirty="0" smtClean="0">
                <a:latin typeface="Segoe UI Light" pitchFamily="34" charset="0"/>
                <a:cs typeface="Arial" pitchFamily="34" charset="0"/>
              </a:rPr>
              <a:t>Updated February 2017</a:t>
            </a:r>
            <a:endParaRPr lang="en-US" sz="1400" dirty="0">
              <a:latin typeface="Segoe UI Light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418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0" y="443704"/>
            <a:ext cx="8096250" cy="117157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B4111A"/>
                </a:solidFill>
                <a:latin typeface="Segoe UI Semibold" pitchFamily="34" charset="0"/>
              </a:rPr>
              <a:t>Preferences and priorities</a:t>
            </a:r>
            <a:endParaRPr lang="en-US" dirty="0">
              <a:latin typeface="Segoe UI Semibold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743200" y="1675208"/>
            <a:ext cx="9075167" cy="4000104"/>
          </a:xfrm>
        </p:spPr>
        <p:txBody>
          <a:bodyPr>
            <a:noAutofit/>
          </a:bodyPr>
          <a:lstStyle/>
          <a:p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Some rental assistance programs give preferences or priorities to applicants who demonstrate severe housing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emergencies.</a:t>
            </a:r>
            <a:endParaRPr lang="en-US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Applicants or advocates should ask at the time of application what the available preferences and priorities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are.</a:t>
            </a:r>
            <a:endParaRPr lang="en-US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Read the descriptions carefully to make sure the applicant can prove the priority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they are claiming.</a:t>
            </a:r>
            <a:endParaRPr lang="en-US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" y="11588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" y="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" y="231775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347662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-9525" y="464582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9525" y="5812631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160067" y="115570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160067" y="-31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160067" y="23145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160066" y="347345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169591" y="464264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169591" y="5809456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77250" y="5851795"/>
            <a:ext cx="3151638" cy="75465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790700" y="6022471"/>
            <a:ext cx="656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Segoe UI Light" pitchFamily="34" charset="0"/>
                <a:cs typeface="Arial" pitchFamily="34" charset="0"/>
              </a:rPr>
              <a:t>AFFORDABLE HOUSING BASICS FOR SERVICE PROVIDERS</a:t>
            </a:r>
          </a:p>
          <a:p>
            <a:pPr algn="r"/>
            <a:r>
              <a:rPr lang="en-US" sz="1400" dirty="0" smtClean="0">
                <a:latin typeface="Segoe UI Light" pitchFamily="34" charset="0"/>
                <a:cs typeface="Arial" pitchFamily="34" charset="0"/>
              </a:rPr>
              <a:t>Updated February 2017</a:t>
            </a:r>
            <a:endParaRPr lang="en-US" sz="1400" dirty="0">
              <a:latin typeface="Segoe UI Light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852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158" y="512511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B4111A"/>
                </a:solidFill>
                <a:latin typeface="Segoe UI Semibold" pitchFamily="34" charset="0"/>
              </a:rPr>
              <a:t>Types of affordable</a:t>
            </a:r>
            <a:br>
              <a:rPr lang="en-US" dirty="0" smtClean="0">
                <a:solidFill>
                  <a:srgbClr val="B4111A"/>
                </a:solidFill>
                <a:latin typeface="Segoe UI Semibold" pitchFamily="34" charset="0"/>
              </a:rPr>
            </a:br>
            <a:r>
              <a:rPr lang="en-US" dirty="0" smtClean="0">
                <a:solidFill>
                  <a:srgbClr val="B4111A"/>
                </a:solidFill>
                <a:latin typeface="Segoe UI Semibold" pitchFamily="34" charset="0"/>
              </a:rPr>
              <a:t>rental housing</a:t>
            </a:r>
            <a:endParaRPr lang="en-US" dirty="0">
              <a:latin typeface="Segoe UI Semibold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77250" y="5851795"/>
            <a:ext cx="3151638" cy="754655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-2" y="-2"/>
            <a:ext cx="3099588" cy="4552952"/>
            <a:chOff x="-2" y="-2"/>
            <a:chExt cx="3099588" cy="4552952"/>
          </a:xfrm>
        </p:grpSpPr>
        <p:sp>
          <p:nvSpPr>
            <p:cNvPr id="3" name="Rectangle 2"/>
            <p:cNvSpPr/>
            <p:nvPr/>
          </p:nvSpPr>
          <p:spPr>
            <a:xfrm>
              <a:off x="-1" y="-2"/>
              <a:ext cx="917359" cy="1402673"/>
            </a:xfrm>
            <a:prstGeom prst="rect">
              <a:avLst/>
            </a:prstGeom>
            <a:solidFill>
              <a:srgbClr val="FAEB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091112" y="0"/>
              <a:ext cx="917359" cy="1402673"/>
            </a:xfrm>
            <a:prstGeom prst="rect">
              <a:avLst/>
            </a:prstGeom>
            <a:solidFill>
              <a:srgbClr val="FAEB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182227" y="0"/>
              <a:ext cx="917359" cy="1402673"/>
            </a:xfrm>
            <a:prstGeom prst="rect">
              <a:avLst/>
            </a:prstGeom>
            <a:solidFill>
              <a:srgbClr val="FAEB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91112" y="1552112"/>
              <a:ext cx="917359" cy="1402673"/>
            </a:xfrm>
            <a:prstGeom prst="rect">
              <a:avLst/>
            </a:prstGeom>
            <a:solidFill>
              <a:srgbClr val="FAEB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0" y="1552111"/>
              <a:ext cx="917359" cy="1402673"/>
            </a:xfrm>
            <a:prstGeom prst="rect">
              <a:avLst/>
            </a:prstGeom>
            <a:solidFill>
              <a:srgbClr val="FAEB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-2" y="3150277"/>
              <a:ext cx="917359" cy="1402673"/>
            </a:xfrm>
            <a:prstGeom prst="rect">
              <a:avLst/>
            </a:prstGeom>
            <a:solidFill>
              <a:srgbClr val="FAEB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 flipH="1">
            <a:off x="9092408" y="0"/>
            <a:ext cx="3099588" cy="4552952"/>
            <a:chOff x="-2" y="-2"/>
            <a:chExt cx="3099588" cy="4552952"/>
          </a:xfrm>
        </p:grpSpPr>
        <p:sp>
          <p:nvSpPr>
            <p:cNvPr id="19" name="Rectangle 18"/>
            <p:cNvSpPr/>
            <p:nvPr/>
          </p:nvSpPr>
          <p:spPr>
            <a:xfrm>
              <a:off x="-1" y="-2"/>
              <a:ext cx="917359" cy="1402673"/>
            </a:xfrm>
            <a:prstGeom prst="rect">
              <a:avLst/>
            </a:prstGeom>
            <a:solidFill>
              <a:srgbClr val="FAEB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91112" y="0"/>
              <a:ext cx="917359" cy="1402673"/>
            </a:xfrm>
            <a:prstGeom prst="rect">
              <a:avLst/>
            </a:prstGeom>
            <a:solidFill>
              <a:srgbClr val="FAEB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182227" y="0"/>
              <a:ext cx="917359" cy="1402673"/>
            </a:xfrm>
            <a:prstGeom prst="rect">
              <a:avLst/>
            </a:prstGeom>
            <a:solidFill>
              <a:srgbClr val="FAEB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091112" y="1552112"/>
              <a:ext cx="917359" cy="1402673"/>
            </a:xfrm>
            <a:prstGeom prst="rect">
              <a:avLst/>
            </a:prstGeom>
            <a:solidFill>
              <a:srgbClr val="FAEB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0" y="1552111"/>
              <a:ext cx="917359" cy="1402673"/>
            </a:xfrm>
            <a:prstGeom prst="rect">
              <a:avLst/>
            </a:prstGeom>
            <a:solidFill>
              <a:srgbClr val="FAEB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-2" y="3150277"/>
              <a:ext cx="917359" cy="1402673"/>
            </a:xfrm>
            <a:prstGeom prst="rect">
              <a:avLst/>
            </a:prstGeom>
            <a:solidFill>
              <a:srgbClr val="FAEB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2159687" y="2087173"/>
            <a:ext cx="73914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600"/>
              </a:spcAft>
              <a:buNone/>
            </a:pPr>
            <a:r>
              <a:rPr lang="en-US" altLang="en-US" sz="4400" dirty="0">
                <a:latin typeface="Segoe UI" panose="020B0502040204020203" pitchFamily="34" charset="0"/>
                <a:cs typeface="Segoe UI" panose="020B0502040204020203" pitchFamily="34" charset="0"/>
              </a:rPr>
              <a:t>Mobile </a:t>
            </a:r>
            <a:r>
              <a:rPr lang="en-US" altLang="en-US" sz="4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vouchers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sz="4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Public housing</a:t>
            </a:r>
            <a:endParaRPr lang="en-US" altLang="en-US" sz="4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sz="4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Project-based vouchers 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sz="4400" dirty="0">
                <a:latin typeface="Segoe UI" panose="020B0502040204020203" pitchFamily="34" charset="0"/>
                <a:cs typeface="Segoe UI" panose="020B0502040204020203" pitchFamily="34" charset="0"/>
              </a:rPr>
              <a:t>M</a:t>
            </a:r>
            <a:r>
              <a:rPr lang="en-US" altLang="en-US" sz="4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ulti-family subsidized housing</a:t>
            </a:r>
            <a:endParaRPr lang="en-US" altLang="en-US" sz="4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sz="4400" dirty="0">
                <a:latin typeface="Segoe UI" panose="020B0502040204020203" pitchFamily="34" charset="0"/>
                <a:cs typeface="Segoe UI" panose="020B0502040204020203" pitchFamily="34" charset="0"/>
              </a:rPr>
              <a:t>Tax </a:t>
            </a:r>
            <a:r>
              <a:rPr lang="en-US" altLang="en-US" sz="4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credit units</a:t>
            </a:r>
            <a:endParaRPr lang="en-US" altLang="en-US" sz="4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sz="4400" dirty="0">
                <a:latin typeface="Segoe UI" panose="020B0502040204020203" pitchFamily="34" charset="0"/>
                <a:cs typeface="Segoe UI" panose="020B0502040204020203" pitchFamily="34" charset="0"/>
              </a:rPr>
              <a:t>Short-term </a:t>
            </a:r>
            <a:r>
              <a:rPr lang="en-US" altLang="en-US" sz="4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affordable housing</a:t>
            </a:r>
            <a:endParaRPr lang="en-US" altLang="en-US" sz="4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90700" y="6022471"/>
            <a:ext cx="656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Segoe UI Light" pitchFamily="34" charset="0"/>
                <a:cs typeface="Arial" pitchFamily="34" charset="0"/>
              </a:rPr>
              <a:t>AFFORDABLE HOUSING BASICS FOR SERVICE PROVIDERS</a:t>
            </a:r>
          </a:p>
          <a:p>
            <a:pPr algn="r"/>
            <a:r>
              <a:rPr lang="en-US" sz="1400" dirty="0" smtClean="0">
                <a:latin typeface="Segoe UI Light" pitchFamily="34" charset="0"/>
                <a:cs typeface="Arial" pitchFamily="34" charset="0"/>
              </a:rPr>
              <a:t>Updated February 2017</a:t>
            </a:r>
            <a:endParaRPr lang="en-US" sz="1400" dirty="0">
              <a:latin typeface="Segoe UI Light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819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0" y="443704"/>
            <a:ext cx="8096250" cy="117157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B4111A"/>
                </a:solidFill>
                <a:latin typeface="Segoe UI Semibold" pitchFamily="34" charset="0"/>
              </a:rPr>
              <a:t>Mobile vouchers</a:t>
            </a:r>
            <a:endParaRPr lang="en-US" dirty="0">
              <a:latin typeface="Segoe UI Semibold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998217" y="1675208"/>
            <a:ext cx="8820150" cy="3375026"/>
          </a:xfrm>
        </p:spPr>
        <p:txBody>
          <a:bodyPr>
            <a:noAutofit/>
          </a:bodyPr>
          <a:lstStyle/>
          <a:p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Administered by a regional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nonprofit </a:t>
            </a:r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or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housing </a:t>
            </a:r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a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uthority.</a:t>
            </a:r>
          </a:p>
          <a:p>
            <a:pPr marL="0" indent="0">
              <a:buNone/>
            </a:pPr>
            <a:endParaRPr lang="en-US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Tenants pay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30-45</a:t>
            </a:r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% of gross monthly income to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rent.</a:t>
            </a:r>
          </a:p>
          <a:p>
            <a:pPr marL="0" indent="0">
              <a:buNone/>
            </a:pPr>
            <a:endParaRPr lang="en-US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Apartments must be offered at the Fair Market Rent and must pass a housing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inspection.</a:t>
            </a:r>
            <a:endParaRPr lang="en-US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" y="11588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" y="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" y="231775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347662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-9525" y="464582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9525" y="5812631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160067" y="115570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160067" y="-31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160067" y="23145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160066" y="347345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169591" y="464264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169591" y="5809456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77250" y="5851795"/>
            <a:ext cx="3151638" cy="75465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790700" y="6022471"/>
            <a:ext cx="656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Segoe UI Light" pitchFamily="34" charset="0"/>
                <a:cs typeface="Arial" pitchFamily="34" charset="0"/>
              </a:rPr>
              <a:t>AFFORDABLE HOUSING BASICS FOR SERVICE PROVIDERS</a:t>
            </a:r>
          </a:p>
          <a:p>
            <a:pPr algn="r"/>
            <a:r>
              <a:rPr lang="en-US" sz="1400" dirty="0" smtClean="0">
                <a:latin typeface="Segoe UI Light" pitchFamily="34" charset="0"/>
                <a:cs typeface="Arial" pitchFamily="34" charset="0"/>
              </a:rPr>
              <a:t>Updated February 2017</a:t>
            </a:r>
            <a:endParaRPr lang="en-US" sz="1400" dirty="0">
              <a:latin typeface="Segoe UI Light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332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158" y="512511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B4111A"/>
                </a:solidFill>
                <a:latin typeface="Segoe UI Semibold" pitchFamily="34" charset="0"/>
              </a:rPr>
              <a:t>Types of </a:t>
            </a:r>
            <a:br>
              <a:rPr lang="en-US" dirty="0" smtClean="0">
                <a:solidFill>
                  <a:srgbClr val="B4111A"/>
                </a:solidFill>
                <a:latin typeface="Segoe UI Semibold" pitchFamily="34" charset="0"/>
              </a:rPr>
            </a:br>
            <a:r>
              <a:rPr lang="en-US" dirty="0" smtClean="0">
                <a:solidFill>
                  <a:srgbClr val="B4111A"/>
                </a:solidFill>
                <a:latin typeface="Segoe UI Semibold" pitchFamily="34" charset="0"/>
              </a:rPr>
              <a:t>Mobile vouchers</a:t>
            </a:r>
            <a:endParaRPr lang="en-US" dirty="0">
              <a:latin typeface="Segoe UI Semibold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77250" y="5851795"/>
            <a:ext cx="3151638" cy="754655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-2" y="-2"/>
            <a:ext cx="3099588" cy="4552952"/>
            <a:chOff x="-2" y="-2"/>
            <a:chExt cx="3099588" cy="4552952"/>
          </a:xfrm>
        </p:grpSpPr>
        <p:sp>
          <p:nvSpPr>
            <p:cNvPr id="3" name="Rectangle 2"/>
            <p:cNvSpPr/>
            <p:nvPr/>
          </p:nvSpPr>
          <p:spPr>
            <a:xfrm>
              <a:off x="-1" y="-2"/>
              <a:ext cx="917359" cy="1402673"/>
            </a:xfrm>
            <a:prstGeom prst="rect">
              <a:avLst/>
            </a:prstGeom>
            <a:solidFill>
              <a:srgbClr val="FAEB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091112" y="0"/>
              <a:ext cx="917359" cy="1402673"/>
            </a:xfrm>
            <a:prstGeom prst="rect">
              <a:avLst/>
            </a:prstGeom>
            <a:solidFill>
              <a:srgbClr val="FAEB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182227" y="0"/>
              <a:ext cx="917359" cy="1402673"/>
            </a:xfrm>
            <a:prstGeom prst="rect">
              <a:avLst/>
            </a:prstGeom>
            <a:solidFill>
              <a:srgbClr val="FAEB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91112" y="1552112"/>
              <a:ext cx="917359" cy="1402673"/>
            </a:xfrm>
            <a:prstGeom prst="rect">
              <a:avLst/>
            </a:prstGeom>
            <a:solidFill>
              <a:srgbClr val="FAEB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0" y="1552111"/>
              <a:ext cx="917359" cy="1402673"/>
            </a:xfrm>
            <a:prstGeom prst="rect">
              <a:avLst/>
            </a:prstGeom>
            <a:solidFill>
              <a:srgbClr val="FAEB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-2" y="3150277"/>
              <a:ext cx="917359" cy="1402673"/>
            </a:xfrm>
            <a:prstGeom prst="rect">
              <a:avLst/>
            </a:prstGeom>
            <a:solidFill>
              <a:srgbClr val="FAEB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 flipH="1">
            <a:off x="9092408" y="0"/>
            <a:ext cx="3099588" cy="4552952"/>
            <a:chOff x="-2" y="-2"/>
            <a:chExt cx="3099588" cy="4552952"/>
          </a:xfrm>
        </p:grpSpPr>
        <p:sp>
          <p:nvSpPr>
            <p:cNvPr id="19" name="Rectangle 18"/>
            <p:cNvSpPr/>
            <p:nvPr/>
          </p:nvSpPr>
          <p:spPr>
            <a:xfrm>
              <a:off x="-1" y="-2"/>
              <a:ext cx="917359" cy="1402673"/>
            </a:xfrm>
            <a:prstGeom prst="rect">
              <a:avLst/>
            </a:prstGeom>
            <a:solidFill>
              <a:srgbClr val="FAEB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91112" y="0"/>
              <a:ext cx="917359" cy="1402673"/>
            </a:xfrm>
            <a:prstGeom prst="rect">
              <a:avLst/>
            </a:prstGeom>
            <a:solidFill>
              <a:srgbClr val="FAEB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182227" y="0"/>
              <a:ext cx="917359" cy="1402673"/>
            </a:xfrm>
            <a:prstGeom prst="rect">
              <a:avLst/>
            </a:prstGeom>
            <a:solidFill>
              <a:srgbClr val="FAEB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091112" y="1552112"/>
              <a:ext cx="917359" cy="1402673"/>
            </a:xfrm>
            <a:prstGeom prst="rect">
              <a:avLst/>
            </a:prstGeom>
            <a:solidFill>
              <a:srgbClr val="FAEB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0" y="1552111"/>
              <a:ext cx="917359" cy="1402673"/>
            </a:xfrm>
            <a:prstGeom prst="rect">
              <a:avLst/>
            </a:prstGeom>
            <a:solidFill>
              <a:srgbClr val="FAEB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-2" y="3150277"/>
              <a:ext cx="917359" cy="1402673"/>
            </a:xfrm>
            <a:prstGeom prst="rect">
              <a:avLst/>
            </a:prstGeom>
            <a:solidFill>
              <a:srgbClr val="FAEB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2182224" y="2087173"/>
            <a:ext cx="7391400" cy="3962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buNone/>
            </a:pPr>
            <a:r>
              <a:rPr lang="en-US" altLang="en-US" sz="2600" dirty="0">
                <a:latin typeface="Segoe UI" panose="020B0502040204020203" pitchFamily="34" charset="0"/>
                <a:cs typeface="Segoe UI" panose="020B0502040204020203" pitchFamily="34" charset="0"/>
              </a:rPr>
              <a:t>Housing Choice Voucher Program </a:t>
            </a:r>
            <a:r>
              <a:rPr lang="en-US" altLang="en-US" sz="2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(HCVP)</a:t>
            </a:r>
            <a:endParaRPr lang="en-US" altLang="en-US" sz="2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indent="0" algn="ctr">
              <a:buNone/>
            </a:pPr>
            <a:r>
              <a:rPr lang="en-US" altLang="en-US" sz="2600" dirty="0">
                <a:latin typeface="Segoe UI" panose="020B0502040204020203" pitchFamily="34" charset="0"/>
                <a:cs typeface="Segoe UI" panose="020B0502040204020203" pitchFamily="34" charset="0"/>
              </a:rPr>
              <a:t>Massachusetts Rental Voucher Program (</a:t>
            </a:r>
            <a:r>
              <a:rPr lang="en-US" altLang="en-US" sz="2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MRVP)</a:t>
            </a:r>
            <a:endParaRPr lang="en-US" altLang="en-US" sz="2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indent="0" algn="ctr">
              <a:buNone/>
            </a:pPr>
            <a:r>
              <a:rPr lang="en-US" altLang="en-US" sz="2600" dirty="0">
                <a:latin typeface="Segoe UI" panose="020B0502040204020203" pitchFamily="34" charset="0"/>
                <a:cs typeface="Segoe UI" panose="020B0502040204020203" pitchFamily="34" charset="0"/>
              </a:rPr>
              <a:t>Alternative Housing Voucher Program (AHVP</a:t>
            </a:r>
            <a:r>
              <a:rPr lang="en-US" altLang="en-US" sz="2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), under </a:t>
            </a:r>
            <a:r>
              <a:rPr lang="en-US" altLang="en-US" sz="2600" dirty="0">
                <a:latin typeface="Segoe UI" panose="020B0502040204020203" pitchFamily="34" charset="0"/>
                <a:cs typeface="Segoe UI" panose="020B0502040204020203" pitchFamily="34" charset="0"/>
              </a:rPr>
              <a:t>60 and disabled</a:t>
            </a:r>
          </a:p>
          <a:p>
            <a:pPr indent="0" algn="ctr">
              <a:buNone/>
            </a:pPr>
            <a:r>
              <a:rPr lang="en-US" altLang="en-US" sz="2600" dirty="0">
                <a:latin typeface="Segoe UI" panose="020B0502040204020203" pitchFamily="34" charset="0"/>
                <a:cs typeface="Segoe UI" panose="020B0502040204020203" pitchFamily="34" charset="0"/>
              </a:rPr>
              <a:t>Shelter + Care, a DMH rental voucher program for homeless and disabled heads of household</a:t>
            </a:r>
          </a:p>
          <a:p>
            <a:pPr indent="0" algn="ctr">
              <a:buNone/>
            </a:pPr>
            <a:r>
              <a:rPr lang="en-US" altLang="en-US" sz="2600" dirty="0">
                <a:latin typeface="Segoe UI" panose="020B0502040204020203" pitchFamily="34" charset="0"/>
                <a:cs typeface="Segoe UI" panose="020B0502040204020203" pitchFamily="34" charset="0"/>
              </a:rPr>
              <a:t>Veteran Affairs Supportive Housing (VASH), rental voucher program for veterans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90700" y="6022471"/>
            <a:ext cx="656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Segoe UI Light" pitchFamily="34" charset="0"/>
                <a:cs typeface="Arial" pitchFamily="34" charset="0"/>
              </a:rPr>
              <a:t>AFFORDABLE HOUSING BASICS FOR SERVICE PROVIDERS</a:t>
            </a:r>
          </a:p>
          <a:p>
            <a:pPr algn="r"/>
            <a:r>
              <a:rPr lang="en-US" sz="1400" dirty="0" smtClean="0">
                <a:latin typeface="Segoe UI Light" pitchFamily="34" charset="0"/>
                <a:cs typeface="Arial" pitchFamily="34" charset="0"/>
              </a:rPr>
              <a:t>Updated February 2017</a:t>
            </a:r>
            <a:endParaRPr lang="en-US" sz="1400" dirty="0">
              <a:latin typeface="Segoe UI Light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945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0" y="443704"/>
            <a:ext cx="8096250" cy="117157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B4111A"/>
                </a:solidFill>
                <a:latin typeface="Segoe UI Semibold" pitchFamily="34" charset="0"/>
              </a:rPr>
              <a:t>Section 8 in Massachusetts</a:t>
            </a:r>
            <a:endParaRPr lang="en-US" dirty="0">
              <a:latin typeface="Segoe UI Semibold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998216" y="1662507"/>
            <a:ext cx="8630672" cy="391279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Federal program.</a:t>
            </a:r>
            <a:endParaRPr lang="en-US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Low- </a:t>
            </a:r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to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moderate-income </a:t>
            </a:r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families with minor children, single individuals with disabilities, and elderly individuals (60+) are eligible to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apply.  </a:t>
            </a:r>
            <a:endParaRPr lang="en-US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Households must have at least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one </a:t>
            </a:r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household member with legal immigration </a:t>
            </a:r>
            <a:r>
              <a:rPr lang="en-US" alt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status.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DHCD Section 8 Housing Choice Voucher Program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latin typeface="Segoe UI" panose="020B0502040204020203" pitchFamily="34" charset="0"/>
                <a:cs typeface="Segoe UI" panose="020B0502040204020203" pitchFamily="34" charset="0"/>
              </a:rPr>
              <a:t>Administered by 8 regional nonprofits in </a:t>
            </a:r>
            <a:r>
              <a:rPr lang="en-US" altLang="en-US" sz="2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MA. </a:t>
            </a:r>
            <a:r>
              <a:rPr lang="en-US" altLang="en-US" sz="2200" dirty="0">
                <a:latin typeface="Segoe UI" panose="020B0502040204020203" pitchFamily="34" charset="0"/>
                <a:cs typeface="Segoe UI" panose="020B0502040204020203" pitchFamily="34" charset="0"/>
              </a:rPr>
              <a:t>MBHP is the regional nonprofit that serves Greater </a:t>
            </a:r>
            <a:r>
              <a:rPr lang="en-US" altLang="en-US" sz="2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Boston.</a:t>
            </a:r>
            <a:endParaRPr lang="en-US" altLang="en-US" sz="2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latin typeface="Segoe UI" panose="020B0502040204020203" pitchFamily="34" charset="0"/>
                <a:cs typeface="Segoe UI" panose="020B0502040204020203" pitchFamily="34" charset="0"/>
              </a:rPr>
              <a:t>No preferences or </a:t>
            </a:r>
            <a:r>
              <a:rPr lang="en-US" altLang="en-US" sz="2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priorities.</a:t>
            </a:r>
            <a:endParaRPr lang="en-US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" y="11588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" y="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" y="231775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347662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-9525" y="464582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9525" y="5812631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160067" y="115570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160067" y="-31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160067" y="23145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160066" y="347345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169591" y="464264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169591" y="5809456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77250" y="5851795"/>
            <a:ext cx="3151638" cy="75465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790700" y="6022471"/>
            <a:ext cx="656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Segoe UI Light" pitchFamily="34" charset="0"/>
                <a:cs typeface="Arial" pitchFamily="34" charset="0"/>
              </a:rPr>
              <a:t>AFFORDABLE HOUSING BASICS FOR SERVICE PROVIDERS</a:t>
            </a:r>
          </a:p>
          <a:p>
            <a:pPr algn="r"/>
            <a:r>
              <a:rPr lang="en-US" sz="1400" dirty="0" smtClean="0">
                <a:latin typeface="Segoe UI Light" pitchFamily="34" charset="0"/>
                <a:cs typeface="Arial" pitchFamily="34" charset="0"/>
              </a:rPr>
              <a:t>Updated February 2017</a:t>
            </a:r>
            <a:endParaRPr lang="en-US" sz="1400" dirty="0">
              <a:latin typeface="Segoe UI Light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187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0" y="443704"/>
            <a:ext cx="8096250" cy="117157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B4111A"/>
                </a:solidFill>
                <a:latin typeface="Segoe UI Semibold" pitchFamily="34" charset="0"/>
              </a:rPr>
              <a:t>Section 8 in Mass. (cont’d)</a:t>
            </a:r>
            <a:endParaRPr lang="en-US" dirty="0">
              <a:latin typeface="Segoe UI Semibold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998216" y="1675207"/>
            <a:ext cx="8444484" cy="4347263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Centralized Section 8 Waiting List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Administered </a:t>
            </a:r>
            <a:r>
              <a:rPr lang="en-US" altLang="en-US" sz="2200" dirty="0">
                <a:latin typeface="Segoe UI" panose="020B0502040204020203" pitchFamily="34" charset="0"/>
                <a:cs typeface="Segoe UI" panose="020B0502040204020203" pitchFamily="34" charset="0"/>
              </a:rPr>
              <a:t>by a network of </a:t>
            </a:r>
            <a:r>
              <a:rPr lang="en-US" altLang="en-US" sz="2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housing </a:t>
            </a:r>
            <a:r>
              <a:rPr lang="en-US" altLang="en-US" sz="2200" dirty="0">
                <a:latin typeface="Segoe UI" panose="020B0502040204020203" pitchFamily="34" charset="0"/>
                <a:cs typeface="Segoe UI" panose="020B0502040204020203" pitchFamily="34" charset="0"/>
              </a:rPr>
              <a:t>a</a:t>
            </a:r>
            <a:r>
              <a:rPr lang="en-US" altLang="en-US" sz="2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uthorities.</a:t>
            </a:r>
            <a:endParaRPr lang="en-US" altLang="en-US" sz="2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latin typeface="Segoe UI" panose="020B0502040204020203" pitchFamily="34" charset="0"/>
                <a:cs typeface="Segoe UI" panose="020B0502040204020203" pitchFamily="34" charset="0"/>
              </a:rPr>
              <a:t>Applicants can apply with </a:t>
            </a:r>
            <a:r>
              <a:rPr lang="en-US" altLang="en-US" sz="2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one </a:t>
            </a:r>
            <a:r>
              <a:rPr lang="en-US" altLang="en-US" sz="2200" dirty="0">
                <a:latin typeface="Segoe UI" panose="020B0502040204020203" pitchFamily="34" charset="0"/>
                <a:cs typeface="Segoe UI" panose="020B0502040204020203" pitchFamily="34" charset="0"/>
              </a:rPr>
              <a:t>housing authority (only) to be added to the centralized </a:t>
            </a:r>
            <a:r>
              <a:rPr lang="en-US" altLang="en-US" sz="2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list.</a:t>
            </a:r>
            <a:endParaRPr lang="en-US" altLang="en-US" sz="2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latin typeface="Segoe UI" panose="020B0502040204020203" pitchFamily="34" charset="0"/>
                <a:cs typeface="Segoe UI" panose="020B0502040204020203" pitchFamily="34" charset="0"/>
              </a:rPr>
              <a:t>Preferences/priorities vary depending on the </a:t>
            </a:r>
            <a:r>
              <a:rPr lang="en-US" altLang="en-US" sz="2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housing authority </a:t>
            </a:r>
            <a:r>
              <a:rPr lang="en-US" altLang="en-US" sz="2200" dirty="0">
                <a:latin typeface="Segoe UI" panose="020B0502040204020203" pitchFamily="34" charset="0"/>
                <a:cs typeface="Segoe UI" panose="020B0502040204020203" pitchFamily="34" charset="0"/>
              </a:rPr>
              <a:t>that issues the </a:t>
            </a:r>
            <a:r>
              <a:rPr lang="en-US" altLang="en-US" sz="2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voucher.</a:t>
            </a:r>
            <a:endParaRPr lang="en-US" altLang="en-US" sz="2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Housing authority </a:t>
            </a:r>
            <a:r>
              <a:rPr lang="en-US" altLang="en-US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waiting </a:t>
            </a:r>
            <a:r>
              <a:rPr lang="en-US" alt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lists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latin typeface="Segoe UI" panose="020B0502040204020203" pitchFamily="34" charset="0"/>
                <a:cs typeface="Segoe UI" panose="020B0502040204020203" pitchFamily="34" charset="0"/>
              </a:rPr>
              <a:t>Sometimes (rarely), </a:t>
            </a:r>
            <a:r>
              <a:rPr lang="en-US" altLang="en-US" sz="2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housing authorities </a:t>
            </a:r>
            <a:r>
              <a:rPr lang="en-US" altLang="en-US" sz="2200" dirty="0">
                <a:latin typeface="Segoe UI" panose="020B0502040204020203" pitchFamily="34" charset="0"/>
                <a:cs typeface="Segoe UI" panose="020B0502040204020203" pitchFamily="34" charset="0"/>
              </a:rPr>
              <a:t>have open </a:t>
            </a:r>
            <a:r>
              <a:rPr lang="en-US" altLang="en-US" sz="2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waiting </a:t>
            </a:r>
            <a:r>
              <a:rPr lang="en-US" altLang="en-US" sz="2200" dirty="0">
                <a:latin typeface="Segoe UI" panose="020B0502040204020203" pitchFamily="34" charset="0"/>
                <a:cs typeface="Segoe UI" panose="020B0502040204020203" pitchFamily="34" charset="0"/>
              </a:rPr>
              <a:t>lists for Section 8 </a:t>
            </a:r>
            <a:r>
              <a:rPr lang="en-US" altLang="en-US" sz="2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vouchers.</a:t>
            </a:r>
            <a:endParaRPr lang="en-US" altLang="en-US" sz="2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latin typeface="Segoe UI" panose="020B0502040204020203" pitchFamily="34" charset="0"/>
                <a:cs typeface="Segoe UI" panose="020B0502040204020203" pitchFamily="34" charset="0"/>
              </a:rPr>
              <a:t>In these cases, individuals/families can apply directly with the </a:t>
            </a:r>
            <a:r>
              <a:rPr lang="en-US" altLang="en-US" sz="2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housing </a:t>
            </a:r>
            <a:r>
              <a:rPr lang="en-US" altLang="en-US" sz="2200" dirty="0">
                <a:latin typeface="Segoe UI" panose="020B0502040204020203" pitchFamily="34" charset="0"/>
                <a:cs typeface="Segoe UI" panose="020B0502040204020203" pitchFamily="34" charset="0"/>
              </a:rPr>
              <a:t>a</a:t>
            </a:r>
            <a:r>
              <a:rPr lang="en-US" altLang="en-US" sz="2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uthority.</a:t>
            </a:r>
            <a:endParaRPr lang="en-US" altLang="en-US" sz="2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" y="11588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" y="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" y="231775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347662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-9525" y="464582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9525" y="5812631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160067" y="115570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160067" y="-31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160067" y="231457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160066" y="3473450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169591" y="4642645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169591" y="5809456"/>
            <a:ext cx="1032667" cy="1032667"/>
          </a:xfrm>
          <a:prstGeom prst="rect">
            <a:avLst/>
          </a:prstGeom>
          <a:solidFill>
            <a:srgbClr val="FAEBD9"/>
          </a:solidFill>
          <a:ln>
            <a:solidFill>
              <a:srgbClr val="FAE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77250" y="5851795"/>
            <a:ext cx="3151638" cy="75465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790700" y="6022471"/>
            <a:ext cx="656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Segoe UI Light" pitchFamily="34" charset="0"/>
                <a:cs typeface="Arial" pitchFamily="34" charset="0"/>
              </a:rPr>
              <a:t>AFFORDABLE HOUSING BASICS FOR SERVICE PROVIDERS</a:t>
            </a:r>
          </a:p>
          <a:p>
            <a:pPr algn="r"/>
            <a:r>
              <a:rPr lang="en-US" sz="1400" dirty="0" smtClean="0">
                <a:latin typeface="Segoe UI Light" pitchFamily="34" charset="0"/>
                <a:cs typeface="Arial" pitchFamily="34" charset="0"/>
              </a:rPr>
              <a:t>Updated February 2017</a:t>
            </a:r>
            <a:endParaRPr lang="en-US" sz="1400" dirty="0">
              <a:latin typeface="Segoe UI Light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341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1682</Words>
  <Application>Microsoft Office PowerPoint</Application>
  <PresentationFormat>Custom</PresentationFormat>
  <Paragraphs>208</Paragraphs>
  <Slides>22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AFFORDABLE  HOUSING  BASICS </vt:lpstr>
      <vt:lpstr>What is affordable housing?</vt:lpstr>
      <vt:lpstr>General eligibility criteria</vt:lpstr>
      <vt:lpstr>Preferences and priorities</vt:lpstr>
      <vt:lpstr>Types of affordable rental housing</vt:lpstr>
      <vt:lpstr>Mobile vouchers</vt:lpstr>
      <vt:lpstr>Types of  Mobile vouchers</vt:lpstr>
      <vt:lpstr>Section 8 in Massachusetts</vt:lpstr>
      <vt:lpstr>Section 8 in Mass. (cont’d)</vt:lpstr>
      <vt:lpstr>Public housing</vt:lpstr>
      <vt:lpstr>Public housing (cont’d)</vt:lpstr>
      <vt:lpstr>Applying for Public Housing</vt:lpstr>
      <vt:lpstr>Project-based vouchers</vt:lpstr>
      <vt:lpstr>Applying for a project-based Section 8 voucher</vt:lpstr>
      <vt:lpstr>Multi-family subsidized housing</vt:lpstr>
      <vt:lpstr>Tax credit units</vt:lpstr>
      <vt:lpstr>Barriers to leasing and advocacy tips</vt:lpstr>
      <vt:lpstr>Key steps in housing search advocacy</vt:lpstr>
      <vt:lpstr>Key steps in housing search advocacy (cont’d)</vt:lpstr>
      <vt:lpstr>RAFT- Residential Assistance for Families in Transition</vt:lpstr>
      <vt:lpstr>State-Funded Emergency Shelter</vt:lpstr>
      <vt:lpstr>Housing Consumer Education Center (HCEC)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Sierra Willenburg</dc:creator>
  <cp:lastModifiedBy>Ellen Forman</cp:lastModifiedBy>
  <cp:revision>46</cp:revision>
  <cp:lastPrinted>2016-02-23T14:36:51Z</cp:lastPrinted>
  <dcterms:created xsi:type="dcterms:W3CDTF">2014-10-17T02:57:40Z</dcterms:created>
  <dcterms:modified xsi:type="dcterms:W3CDTF">2017-03-02T18:11:39Z</dcterms:modified>
</cp:coreProperties>
</file>