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8"/>
  </p:notesMasterIdLst>
  <p:handoutMasterIdLst>
    <p:handoutMasterId r:id="rId39"/>
  </p:handoutMasterIdLst>
  <p:sldIdLst>
    <p:sldId id="444" r:id="rId2"/>
    <p:sldId id="497" r:id="rId3"/>
    <p:sldId id="498" r:id="rId4"/>
    <p:sldId id="477" r:id="rId5"/>
    <p:sldId id="616" r:id="rId6"/>
    <p:sldId id="730" r:id="rId7"/>
    <p:sldId id="742" r:id="rId8"/>
    <p:sldId id="448" r:id="rId9"/>
    <p:sldId id="644" r:id="rId10"/>
    <p:sldId id="642" r:id="rId11"/>
    <p:sldId id="732" r:id="rId12"/>
    <p:sldId id="731" r:id="rId13"/>
    <p:sldId id="607" r:id="rId14"/>
    <p:sldId id="555" r:id="rId15"/>
    <p:sldId id="729" r:id="rId16"/>
    <p:sldId id="728" r:id="rId17"/>
    <p:sldId id="711" r:id="rId18"/>
    <p:sldId id="741" r:id="rId19"/>
    <p:sldId id="733" r:id="rId20"/>
    <p:sldId id="734" r:id="rId21"/>
    <p:sldId id="735" r:id="rId22"/>
    <p:sldId id="736" r:id="rId23"/>
    <p:sldId id="704" r:id="rId24"/>
    <p:sldId id="663" r:id="rId25"/>
    <p:sldId id="699" r:id="rId26"/>
    <p:sldId id="737" r:id="rId27"/>
    <p:sldId id="738" r:id="rId28"/>
    <p:sldId id="739" r:id="rId29"/>
    <p:sldId id="668" r:id="rId30"/>
    <p:sldId id="709" r:id="rId31"/>
    <p:sldId id="723" r:id="rId32"/>
    <p:sldId id="720" r:id="rId33"/>
    <p:sldId id="721" r:id="rId34"/>
    <p:sldId id="722" r:id="rId35"/>
    <p:sldId id="740" r:id="rId36"/>
    <p:sldId id="597"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sage Guidelines and Tips" id="{17CC79DD-37B0-4B7C-8116-D0831BF3F79A}">
          <p14:sldIdLst>
            <p14:sldId id="444"/>
            <p14:sldId id="497"/>
            <p14:sldId id="498"/>
            <p14:sldId id="477"/>
            <p14:sldId id="616"/>
            <p14:sldId id="730"/>
            <p14:sldId id="742"/>
            <p14:sldId id="448"/>
            <p14:sldId id="644"/>
            <p14:sldId id="642"/>
            <p14:sldId id="732"/>
            <p14:sldId id="731"/>
            <p14:sldId id="607"/>
            <p14:sldId id="555"/>
            <p14:sldId id="729"/>
            <p14:sldId id="728"/>
            <p14:sldId id="711"/>
            <p14:sldId id="741"/>
            <p14:sldId id="733"/>
            <p14:sldId id="734"/>
            <p14:sldId id="735"/>
            <p14:sldId id="736"/>
            <p14:sldId id="704"/>
            <p14:sldId id="663"/>
            <p14:sldId id="699"/>
            <p14:sldId id="737"/>
            <p14:sldId id="738"/>
            <p14:sldId id="739"/>
            <p14:sldId id="668"/>
            <p14:sldId id="709"/>
            <p14:sldId id="723"/>
            <p14:sldId id="720"/>
            <p14:sldId id="721"/>
            <p14:sldId id="722"/>
            <p14:sldId id="740"/>
            <p14:sldId id="597"/>
          </p14:sldIdLst>
        </p14:section>
        <p14:section name="Common Graphical Elements" id="{67133902-480C-41A1-900E-89C1C423EDFF}">
          <p14:sldIdLst/>
        </p14:section>
        <p14:section name="Charts" id="{437A1A37-5BD8-4397-B5AA-3B129B888F73}">
          <p14:sldIdLst/>
        </p14:section>
        <p14:section name="Basic Presentation Layouts" id="{DA2B6DAE-0E6A-40CE-B54D-6DA02F1EF2D7}">
          <p14:sldIdLst/>
        </p14:section>
      </p14:sectionLst>
    </p:ext>
    <p:ext uri="{EFAFB233-063F-42B5-8137-9DF3F51BA10A}">
      <p15:sldGuideLst xmlns:p15="http://schemas.microsoft.com/office/powerpoint/2012/main">
        <p15:guide id="1" orient="horz" pos="4023">
          <p15:clr>
            <a:srgbClr val="A4A3A4"/>
          </p15:clr>
        </p15:guide>
        <p15:guide id="2" orient="horz" pos="168">
          <p15:clr>
            <a:srgbClr val="A4A3A4"/>
          </p15:clr>
        </p15:guide>
        <p15:guide id="3" pos="335">
          <p15:clr>
            <a:srgbClr val="A4A3A4"/>
          </p15:clr>
        </p15:guide>
        <p15:guide id="4" pos="5425">
          <p15:clr>
            <a:srgbClr val="A4A3A4"/>
          </p15:clr>
        </p15:guide>
        <p15:guide id="5" pos="227">
          <p15:clr>
            <a:srgbClr val="A4A3A4"/>
          </p15:clr>
        </p15:guide>
        <p15:guide id="6" pos="5533">
          <p15:clr>
            <a:srgbClr val="A4A3A4"/>
          </p15:clr>
        </p15:guide>
      </p15:sldGuideLst>
    </p:ext>
    <p:ext uri="{2D200454-40CA-4A62-9FC3-DE9A4176ACB9}">
      <p15:notesGuideLst xmlns:p15="http://schemas.microsoft.com/office/powerpoint/2012/main">
        <p15:guide id="1" orient="horz" pos="5564" userDrawn="1">
          <p15:clr>
            <a:srgbClr val="A4A3A4"/>
          </p15:clr>
        </p15:guide>
        <p15:guide id="2" orient="horz" pos="292" userDrawn="1">
          <p15:clr>
            <a:srgbClr val="A4A3A4"/>
          </p15:clr>
        </p15:guide>
        <p15:guide id="3" pos="294" userDrawn="1">
          <p15:clr>
            <a:srgbClr val="A4A3A4"/>
          </p15:clr>
        </p15:guide>
        <p15:guide id="4" pos="4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x, Anne M.,PHS" initials="FAM" lastIdx="5" clrIdx="0">
    <p:extLst>
      <p:ext uri="{19B8F6BF-5375-455C-9EA6-DF929625EA0E}">
        <p15:presenceInfo xmlns:p15="http://schemas.microsoft.com/office/powerpoint/2012/main" userId="S-1-5-21-8915387-943144406-1916815836-4600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F7007"/>
    <a:srgbClr val="004960"/>
    <a:srgbClr val="9E1CA8"/>
    <a:srgbClr val="008AB0"/>
    <a:srgbClr val="FFFF66"/>
    <a:srgbClr val="E0F4E3"/>
    <a:srgbClr val="C022CC"/>
    <a:srgbClr val="F7DBF9"/>
    <a:srgbClr val="00000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02" autoAdjust="0"/>
    <p:restoredTop sz="83975" autoAdjust="0"/>
  </p:normalViewPr>
  <p:slideViewPr>
    <p:cSldViewPr snapToGrid="0" showGuides="1">
      <p:cViewPr varScale="1">
        <p:scale>
          <a:sx n="83" d="100"/>
          <a:sy n="83" d="100"/>
        </p:scale>
        <p:origin x="1680" y="77"/>
      </p:cViewPr>
      <p:guideLst>
        <p:guide orient="horz" pos="4023"/>
        <p:guide orient="horz" pos="168"/>
        <p:guide pos="335"/>
        <p:guide pos="5425"/>
        <p:guide pos="227"/>
        <p:guide pos="5533"/>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54" d="100"/>
          <a:sy n="54" d="100"/>
        </p:scale>
        <p:origin x="2874" y="90"/>
      </p:cViewPr>
      <p:guideLst>
        <p:guide orient="horz" pos="5564"/>
        <p:guide orient="horz" pos="292"/>
        <p:guide pos="294"/>
        <p:guide pos="4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45362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15963" y="463550"/>
            <a:ext cx="5578475" cy="4184650"/>
          </a:xfrm>
          <a:prstGeom prst="rect">
            <a:avLst/>
          </a:prstGeom>
          <a:noFill/>
          <a:ln w="12700">
            <a:solidFill>
              <a:prstClr val="black"/>
            </a:solidFill>
          </a:ln>
        </p:spPr>
        <p:txBody>
          <a:bodyPr vert="horz" lIns="93172" tIns="46586" rIns="93172" bIns="46586" rtlCol="0" anchor="ctr"/>
          <a:lstStyle/>
          <a:p>
            <a:endParaRPr lang="en-US" dirty="0"/>
          </a:p>
        </p:txBody>
      </p:sp>
      <p:sp>
        <p:nvSpPr>
          <p:cNvPr id="11" name="Notes Placeholder 10"/>
          <p:cNvSpPr>
            <a:spLocks noGrp="1"/>
          </p:cNvSpPr>
          <p:nvPr>
            <p:ph type="body" sz="quarter" idx="3"/>
          </p:nvPr>
        </p:nvSpPr>
        <p:spPr>
          <a:xfrm>
            <a:off x="701040" y="5093653"/>
            <a:ext cx="5608320" cy="3718560"/>
          </a:xfrm>
          <a:prstGeom prst="rect">
            <a:avLst/>
          </a:prstGeom>
        </p:spPr>
        <p:txBody>
          <a:bodyPr vert="horz" lIns="93172" tIns="46586" rIns="93172" bIns="46586" rtlCol="0"/>
          <a:lstStyle/>
          <a:p>
            <a:r>
              <a:rPr lang="en-US" dirty="0"/>
              <a:t>Bulleted text – Arial 14pt Regular</a:t>
            </a:r>
          </a:p>
          <a:p>
            <a:r>
              <a:rPr lang="en-US" dirty="0"/>
              <a:t>Space between bullets is set to 6pt</a:t>
            </a:r>
          </a:p>
          <a:p>
            <a:r>
              <a:rPr lang="en-US" dirty="0"/>
              <a:t>Five bullet levels are built in (hit Enter then Tab to get to the next bullet level)</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83141730"/>
      </p:ext>
    </p:extLst>
  </p:cSld>
  <p:clrMap bg1="lt1" tx1="dk1" bg2="lt2" tx2="dk2" accent1="accent1" accent2="accent2" accent3="accent3" accent4="accent4" accent5="accent5" accent6="accent6" hlink="hlink" folHlink="folHlink"/>
  <p:hf hdr="0" ftr="0" dt="0"/>
  <p:notesStyle>
    <a:lvl1pPr marL="169863" indent="-169863" algn="l" defTabSz="914400" rtl="0" eaLnBrk="1" latinLnBrk="0" hangingPunct="1">
      <a:spcBef>
        <a:spcPts val="600"/>
      </a:spcBef>
      <a:buClrTx/>
      <a:buSzPct val="100000"/>
      <a:buFont typeface="Arial" pitchFamily="34" charset="0"/>
      <a:buChar char="•"/>
      <a:defRPr kumimoji="0" lang="en-US" sz="1400" kern="1200" dirty="0" smtClean="0">
        <a:solidFill>
          <a:schemeClr val="tx1"/>
        </a:solidFill>
        <a:latin typeface="+mn-lt"/>
        <a:ea typeface="+mn-ea"/>
        <a:cs typeface="+mn-cs"/>
      </a:defRPr>
    </a:lvl1pPr>
    <a:lvl2pPr marL="339725" indent="-169863" algn="l" defTabSz="914400" rtl="0" eaLnBrk="1" latinLnBrk="0" hangingPunct="1">
      <a:spcBef>
        <a:spcPts val="600"/>
      </a:spcBef>
      <a:buClrTx/>
      <a:buSzPct val="100000"/>
      <a:buFont typeface="Arial" pitchFamily="34" charset="0"/>
      <a:buChar char="•"/>
      <a:defRPr kumimoji="0" lang="en-US" sz="1400" kern="1200" dirty="0" smtClean="0">
        <a:solidFill>
          <a:schemeClr val="tx1"/>
        </a:solidFill>
        <a:latin typeface="+mn-lt"/>
        <a:ea typeface="+mn-ea"/>
        <a:cs typeface="+mn-cs"/>
      </a:defRPr>
    </a:lvl2pPr>
    <a:lvl3pPr marL="509588" indent="-169863" algn="l" defTabSz="914400" rtl="0" eaLnBrk="1" latinLnBrk="0" hangingPunct="1">
      <a:spcBef>
        <a:spcPts val="600"/>
      </a:spcBef>
      <a:buClrTx/>
      <a:buSzPct val="100000"/>
      <a:buFont typeface="Arial" pitchFamily="34" charset="0"/>
      <a:buChar char="•"/>
      <a:defRPr kumimoji="0" lang="en-US" sz="1400" kern="1200" dirty="0" smtClean="0">
        <a:solidFill>
          <a:schemeClr val="tx1"/>
        </a:solidFill>
        <a:latin typeface="+mn-lt"/>
        <a:ea typeface="+mn-ea"/>
        <a:cs typeface="+mn-cs"/>
      </a:defRPr>
    </a:lvl3pPr>
    <a:lvl4pPr marL="690563" indent="-180975" algn="l" defTabSz="914400" rtl="0" eaLnBrk="1" latinLnBrk="0" hangingPunct="1">
      <a:spcBef>
        <a:spcPts val="600"/>
      </a:spcBef>
      <a:buClrTx/>
      <a:buSzPct val="100000"/>
      <a:buFont typeface="Arial" pitchFamily="34" charset="0"/>
      <a:buChar char="•"/>
      <a:defRPr kumimoji="0" lang="en-US" sz="1400" kern="1200" dirty="0" smtClean="0">
        <a:solidFill>
          <a:schemeClr val="tx1"/>
        </a:solidFill>
        <a:latin typeface="+mn-lt"/>
        <a:ea typeface="+mn-ea"/>
        <a:cs typeface="+mn-cs"/>
      </a:defRPr>
    </a:lvl4pPr>
    <a:lvl5pPr marL="862013" indent="-171450" algn="l" defTabSz="914400" rtl="0" eaLnBrk="1" latinLnBrk="0" hangingPunct="1">
      <a:spcBef>
        <a:spcPts val="600"/>
      </a:spcBef>
      <a:buClrTx/>
      <a:buSzPct val="100000"/>
      <a:buFont typeface="Arial" pitchFamily="34" charset="0"/>
      <a:buChar char="•"/>
      <a:defRPr kumimoji="0" lang="en-US" sz="1400" kern="1200" dirty="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17733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slide to lay out all the rules here, because there are actually some members who fall in the middle</a:t>
            </a:r>
          </a:p>
        </p:txBody>
      </p:sp>
    </p:spTree>
    <p:extLst>
      <p:ext uri="{BB962C8B-B14F-4D97-AF65-F5344CB8AC3E}">
        <p14:creationId xmlns:p14="http://schemas.microsoft.com/office/powerpoint/2010/main" val="654881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Example: we take CommonHealth/</a:t>
            </a:r>
          </a:p>
          <a:p>
            <a:r>
              <a:rPr lang="en-US" dirty="0"/>
              <a:t>We take a CommonHealth patient on PCC Plan, we would not take one on Tufts Public Plans</a:t>
            </a:r>
          </a:p>
        </p:txBody>
      </p:sp>
    </p:spTree>
    <p:extLst>
      <p:ext uri="{BB962C8B-B14F-4D97-AF65-F5344CB8AC3E}">
        <p14:creationId xmlns:p14="http://schemas.microsoft.com/office/powerpoint/2010/main" val="1746928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“exclusive” to that ACO</a:t>
            </a:r>
          </a:p>
        </p:txBody>
      </p:sp>
    </p:spTree>
    <p:extLst>
      <p:ext uri="{BB962C8B-B14F-4D97-AF65-F5344CB8AC3E}">
        <p14:creationId xmlns:p14="http://schemas.microsoft.com/office/powerpoint/2010/main" val="3102356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29738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66402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Includes the PCPO practices – which is PMA, Suburban North</a:t>
            </a:r>
          </a:p>
          <a:p>
            <a:r>
              <a:rPr lang="en-US" dirty="0"/>
              <a:t>Does not include affiliates – APP, </a:t>
            </a:r>
            <a:r>
              <a:rPr lang="en-US" dirty="0" err="1"/>
              <a:t>TriCounty</a:t>
            </a:r>
            <a:r>
              <a:rPr lang="en-US" dirty="0"/>
              <a:t>, Emerson, etc.</a:t>
            </a:r>
          </a:p>
          <a:p>
            <a:r>
              <a:rPr lang="en-US" dirty="0"/>
              <a:t>REMINDER about how these ACOs work – they run on EXISTING PLANS, shown here on the right.  For any members of those plans that run on MassHealth, you follow whatever rules you would have followed for PCC Plan patients prior to 3/1</a:t>
            </a:r>
          </a:p>
          <a:p>
            <a:pPr lvl="0"/>
            <a:r>
              <a:rPr kumimoji="0" lang="en-US" sz="1400" kern="1200" dirty="0">
                <a:solidFill>
                  <a:schemeClr val="tx1"/>
                </a:solidFill>
                <a:effectLst/>
                <a:latin typeface="+mn-lt"/>
                <a:ea typeface="+mn-ea"/>
                <a:cs typeface="+mn-cs"/>
              </a:rPr>
              <a:t>For example:  if you have a Partners ACO or a C3 or a Steward patient, you get a PA from MassHealth.  If you have a Community Alliance ACO patient, you get a PA from BMC </a:t>
            </a:r>
            <a:r>
              <a:rPr kumimoji="0" lang="en-US" sz="1400" kern="1200" dirty="0" err="1">
                <a:solidFill>
                  <a:schemeClr val="tx1"/>
                </a:solidFill>
                <a:effectLst/>
                <a:latin typeface="+mn-lt"/>
                <a:ea typeface="+mn-ea"/>
                <a:cs typeface="+mn-cs"/>
              </a:rPr>
              <a:t>HealthNet</a:t>
            </a:r>
            <a:r>
              <a:rPr kumimoji="0" lang="en-US" sz="1400" kern="1200" dirty="0">
                <a:solidFill>
                  <a:schemeClr val="tx1"/>
                </a:solidFill>
                <a:effectLst/>
                <a:latin typeface="+mn-lt"/>
                <a:ea typeface="+mn-ea"/>
                <a:cs typeface="+mn-cs"/>
              </a:rPr>
              <a:t>.  </a:t>
            </a:r>
          </a:p>
          <a:p>
            <a:endParaRPr lang="en-US" dirty="0"/>
          </a:p>
          <a:p>
            <a:endParaRPr lang="en-US" dirty="0"/>
          </a:p>
        </p:txBody>
      </p:sp>
    </p:spTree>
    <p:extLst>
      <p:ext uri="{BB962C8B-B14F-4D97-AF65-F5344CB8AC3E}">
        <p14:creationId xmlns:p14="http://schemas.microsoft.com/office/powerpoint/2010/main" val="3196729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 rule</a:t>
            </a:r>
            <a:r>
              <a:rPr lang="en-US" baseline="0" dirty="0"/>
              <a:t> here is if we take the plan on the medical side, we take the carveout for those members – participation mirrors the medical participation</a:t>
            </a:r>
          </a:p>
          <a:p>
            <a:r>
              <a:rPr lang="en-US" baseline="0" dirty="0"/>
              <a:t>Parsing the carveout out by health plan participation</a:t>
            </a:r>
          </a:p>
          <a:p>
            <a:r>
              <a:rPr lang="en-US" baseline="0" dirty="0"/>
              <a:t>Not the same for non MassHealth products</a:t>
            </a:r>
          </a:p>
          <a:p>
            <a:r>
              <a:rPr lang="en-US" baseline="0" dirty="0"/>
              <a:t>Also, I realize Tufts doesn’t have a carveout</a:t>
            </a:r>
            <a:endParaRPr lang="en-US" dirty="0"/>
          </a:p>
        </p:txBody>
      </p:sp>
    </p:spTree>
    <p:extLst>
      <p:ext uri="{BB962C8B-B14F-4D97-AF65-F5344CB8AC3E}">
        <p14:creationId xmlns:p14="http://schemas.microsoft.com/office/powerpoint/2010/main" val="1404212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863" marR="0" lvl="0" indent="-169863" algn="l" defTabSz="914400" rtl="0" eaLnBrk="1" fontAlgn="auto" latinLnBrk="0" hangingPunct="1">
              <a:lnSpc>
                <a:spcPct val="100000"/>
              </a:lnSpc>
              <a:spcBef>
                <a:spcPts val="600"/>
              </a:spcBef>
              <a:spcAft>
                <a:spcPts val="0"/>
              </a:spcAft>
              <a:buClrTx/>
              <a:buSzPct val="100000"/>
              <a:buFont typeface="Arial" pitchFamily="34" charset="0"/>
              <a:buChar char="•"/>
              <a:tabLst/>
              <a:defRPr/>
            </a:pPr>
            <a:r>
              <a:rPr lang="en-US" dirty="0"/>
              <a:t>What is new here is the elimination of those special OON PA’s that BMC had been requiring for the AMCs.  They could not operationalize that, so have agreed to drop for 4 to 6 months.  We will definitely send out updates if anything changes with this, and we have to go back to that requirement.  But know that we will strongly push the health plan to not reinstate this until we feel they are ready.  </a:t>
            </a:r>
            <a:endParaRPr lang="en-US" baseline="0" dirty="0"/>
          </a:p>
          <a:p>
            <a:endParaRPr lang="en-US" dirty="0"/>
          </a:p>
        </p:txBody>
      </p:sp>
    </p:spTree>
    <p:extLst>
      <p:ext uri="{BB962C8B-B14F-4D97-AF65-F5344CB8AC3E}">
        <p14:creationId xmlns:p14="http://schemas.microsoft.com/office/powerpoint/2010/main" val="2445954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Tree>
    <p:extLst>
      <p:ext uri="{BB962C8B-B14F-4D97-AF65-F5344CB8AC3E}">
        <p14:creationId xmlns:p14="http://schemas.microsoft.com/office/powerpoint/2010/main" val="20297062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Tree>
    <p:extLst>
      <p:ext uri="{BB962C8B-B14F-4D97-AF65-F5344CB8AC3E}">
        <p14:creationId xmlns:p14="http://schemas.microsoft.com/office/powerpoint/2010/main" val="515728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7911520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had some issues with Tufts as well, telling our providers that we are not contracted when they call for a PA.  Report those cases to Lisa Finston in Payer Ops</a:t>
            </a:r>
          </a:p>
        </p:txBody>
      </p:sp>
    </p:spTree>
    <p:extLst>
      <p:ext uri="{BB962C8B-B14F-4D97-AF65-F5344CB8AC3E}">
        <p14:creationId xmlns:p14="http://schemas.microsoft.com/office/powerpoint/2010/main" val="4704839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That process worked for about 80%</a:t>
            </a:r>
          </a:p>
          <a:p>
            <a:r>
              <a:rPr lang="en-US" dirty="0"/>
              <a:t>Last reason is very common</a:t>
            </a:r>
          </a:p>
        </p:txBody>
      </p:sp>
    </p:spTree>
    <p:extLst>
      <p:ext uri="{BB962C8B-B14F-4D97-AF65-F5344CB8AC3E}">
        <p14:creationId xmlns:p14="http://schemas.microsoft.com/office/powerpoint/2010/main" val="2552761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Plan Selection period is not the same 90 days every year for all members.  That said, the majority of members who moved on 3/1 could have the same Plan Selection period as each other next year if they do not lose eligibility throughout the year for any reason/</a:t>
            </a:r>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E840F21-0DA1-414A-A5C9-11B0146320E5}" type="slidenum">
              <a:rPr lang="en-US" smtClean="0"/>
              <a:pPr/>
              <a:t>26</a:t>
            </a:fld>
            <a:endParaRPr lang="en-US" dirty="0"/>
          </a:p>
        </p:txBody>
      </p:sp>
    </p:spTree>
    <p:extLst>
      <p:ext uri="{BB962C8B-B14F-4D97-AF65-F5344CB8AC3E}">
        <p14:creationId xmlns:p14="http://schemas.microsoft.com/office/powerpoint/2010/main" val="27944622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IMPORTANT:  This process needs to be member driven for a reason.  Just because one provider has seen a patient for multiple visits doesn’t mean there isn’t another provider in another ACO who has also seen the same patient multiple times and believes they “own” the patient.  Providers can assist patients with these calls or with the fax, but providers can’t drive this process and contact MassHealth themselves to have members moved. </a:t>
            </a:r>
            <a:endParaRPr lang="en-US" dirty="0"/>
          </a:p>
          <a:p>
            <a:pPr marL="0" lvl="0" indent="0">
              <a:buFont typeface="Arial" panose="020B0604020202020204" pitchFamily="34" charset="0"/>
              <a:buNone/>
            </a:pPr>
            <a:endParaRPr lang="en-US" dirty="0"/>
          </a:p>
          <a:p>
            <a:pPr marL="0" lvl="0" indent="0">
              <a:buFont typeface="Arial" panose="020B0604020202020204" pitchFamily="34" charset="0"/>
              <a:buNone/>
            </a:pPr>
            <a:r>
              <a:rPr lang="en-US" dirty="0"/>
              <a:t>MassHealth</a:t>
            </a:r>
            <a:r>
              <a:rPr lang="en-US" baseline="0" dirty="0"/>
              <a:t> has been very lenient for now – approving 98% of requests</a:t>
            </a:r>
            <a:endParaRPr lang="en-US" dirty="0"/>
          </a:p>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E840F21-0DA1-414A-A5C9-11B0146320E5}" type="slidenum">
              <a:rPr lang="en-US" smtClean="0"/>
              <a:pPr/>
              <a:t>27</a:t>
            </a:fld>
            <a:endParaRPr lang="en-US" dirty="0"/>
          </a:p>
        </p:txBody>
      </p:sp>
    </p:spTree>
    <p:extLst>
      <p:ext uri="{BB962C8B-B14F-4D97-AF65-F5344CB8AC3E}">
        <p14:creationId xmlns:p14="http://schemas.microsoft.com/office/powerpoint/2010/main" val="438350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Requests have been taking a week, not 30 days, but they do have 30 days</a:t>
            </a: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E840F21-0DA1-414A-A5C9-11B0146320E5}" type="slidenum">
              <a:rPr lang="en-US" smtClean="0"/>
              <a:pPr/>
              <a:t>28</a:t>
            </a:fld>
            <a:endParaRPr lang="en-US" dirty="0"/>
          </a:p>
        </p:txBody>
      </p:sp>
    </p:spTree>
    <p:extLst>
      <p:ext uri="{BB962C8B-B14F-4D97-AF65-F5344CB8AC3E}">
        <p14:creationId xmlns:p14="http://schemas.microsoft.com/office/powerpoint/2010/main" val="12090103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  </a:t>
            </a:r>
            <a:r>
              <a:rPr lang="en-US" dirty="0" err="1"/>
              <a:t>massHealth</a:t>
            </a:r>
            <a:r>
              <a:rPr lang="en-US" dirty="0"/>
              <a:t> is looking into ways to provide reports on this to ACOs, but that’s not ideal.  Anyone looking at a patient anywhere really needs to be able to tell, in order to assist a patient in switching if they want to</a:t>
            </a:r>
          </a:p>
        </p:txBody>
      </p:sp>
    </p:spTree>
    <p:extLst>
      <p:ext uri="{BB962C8B-B14F-4D97-AF65-F5344CB8AC3E}">
        <p14:creationId xmlns:p14="http://schemas.microsoft.com/office/powerpoint/2010/main" val="39873258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FE840F21-0DA1-414A-A5C9-11B0146320E5}" type="slidenum">
              <a:rPr lang="en-US" smtClean="0"/>
              <a:pPr/>
              <a:t>30</a:t>
            </a:fld>
            <a:endParaRPr lang="en-US" dirty="0"/>
          </a:p>
        </p:txBody>
      </p:sp>
    </p:spTree>
    <p:extLst>
      <p:ext uri="{BB962C8B-B14F-4D97-AF65-F5344CB8AC3E}">
        <p14:creationId xmlns:p14="http://schemas.microsoft.com/office/powerpoint/2010/main" val="15108037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work in progress</a:t>
            </a:r>
          </a:p>
          <a:p>
            <a:r>
              <a:rPr lang="en-US" dirty="0"/>
              <a:t>No central list exists</a:t>
            </a:r>
          </a:p>
          <a:p>
            <a:r>
              <a:rPr lang="en-US" dirty="0"/>
              <a:t>We discovered PIDSLs no one ever knew existed</a:t>
            </a:r>
          </a:p>
          <a:p>
            <a:pPr marL="0" indent="0">
              <a:buNone/>
            </a:pPr>
            <a:endParaRPr lang="en-US" dirty="0"/>
          </a:p>
        </p:txBody>
      </p:sp>
    </p:spTree>
    <p:extLst>
      <p:ext uri="{BB962C8B-B14F-4D97-AF65-F5344CB8AC3E}">
        <p14:creationId xmlns:p14="http://schemas.microsoft.com/office/powerpoint/2010/main" val="34665547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assume this is a MassHealth error and push back on MassHealth, it’s usually on our end</a:t>
            </a:r>
          </a:p>
          <a:p>
            <a:pPr marL="0" indent="0">
              <a:buNone/>
            </a:pPr>
            <a:endParaRPr lang="en-US" dirty="0"/>
          </a:p>
        </p:txBody>
      </p:sp>
    </p:spTree>
    <p:extLst>
      <p:ext uri="{BB962C8B-B14F-4D97-AF65-F5344CB8AC3E}">
        <p14:creationId xmlns:p14="http://schemas.microsoft.com/office/powerpoint/2010/main" val="12379245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Tree>
    <p:extLst>
      <p:ext uri="{BB962C8B-B14F-4D97-AF65-F5344CB8AC3E}">
        <p14:creationId xmlns:p14="http://schemas.microsoft.com/office/powerpoint/2010/main" val="2348370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7288154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68140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157228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4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1076220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400" kern="1200" dirty="0">
                <a:solidFill>
                  <a:schemeClr val="tx1"/>
                </a:solidFill>
                <a:effectLst/>
                <a:latin typeface="+mn-lt"/>
                <a:ea typeface="+mn-ea"/>
                <a:cs typeface="+mn-cs"/>
              </a:rPr>
              <a:t>This webinar marks a full year of MassHealth ACO webinars – we started these last October and have done them monthly with exception of August. </a:t>
            </a:r>
          </a:p>
          <a:p>
            <a:r>
              <a:rPr kumimoji="0" lang="en-US" sz="1400" kern="1200" dirty="0">
                <a:solidFill>
                  <a:schemeClr val="tx1"/>
                </a:solidFill>
                <a:effectLst/>
                <a:latin typeface="+mn-lt"/>
                <a:ea typeface="+mn-ea"/>
                <a:cs typeface="+mn-cs"/>
              </a:rPr>
              <a:t>We have finally run out of NEW info to share monthly, so we are going to discontinue these monthly webinars.  That doesn’t mean you don’t have options for education on the ACOs:</a:t>
            </a:r>
          </a:p>
          <a:p>
            <a:pPr lvl="1"/>
            <a:r>
              <a:rPr kumimoji="0" lang="en-US" sz="1400" kern="1200" dirty="0">
                <a:solidFill>
                  <a:schemeClr val="tx1"/>
                </a:solidFill>
                <a:effectLst/>
                <a:latin typeface="+mn-lt"/>
                <a:ea typeface="+mn-ea"/>
                <a:cs typeface="+mn-cs"/>
              </a:rPr>
              <a:t>These are all recorded and online for posterity if you have new staff, or just want a refresher</a:t>
            </a:r>
          </a:p>
          <a:p>
            <a:pPr lvl="1"/>
            <a:r>
              <a:rPr kumimoji="0" lang="en-US" sz="1400" kern="1200" dirty="0">
                <a:solidFill>
                  <a:schemeClr val="tx1"/>
                </a:solidFill>
                <a:effectLst/>
                <a:latin typeface="+mn-lt"/>
                <a:ea typeface="+mn-ea"/>
                <a:cs typeface="+mn-cs"/>
              </a:rPr>
              <a:t>We have a </a:t>
            </a:r>
            <a:r>
              <a:rPr kumimoji="0" lang="en-US" sz="1400" kern="1200" dirty="0" err="1">
                <a:solidFill>
                  <a:schemeClr val="tx1"/>
                </a:solidFill>
                <a:effectLst/>
                <a:latin typeface="+mn-lt"/>
                <a:ea typeface="+mn-ea"/>
                <a:cs typeface="+mn-cs"/>
              </a:rPr>
              <a:t>Sharepoint</a:t>
            </a:r>
            <a:r>
              <a:rPr kumimoji="0" lang="en-US" sz="1400" kern="1200" dirty="0">
                <a:solidFill>
                  <a:schemeClr val="tx1"/>
                </a:solidFill>
                <a:effectLst/>
                <a:latin typeface="+mn-lt"/>
                <a:ea typeface="+mn-ea"/>
                <a:cs typeface="+mn-cs"/>
              </a:rPr>
              <a:t> site for staff, with practice notices and other resources.  </a:t>
            </a:r>
          </a:p>
          <a:p>
            <a:pPr lvl="1"/>
            <a:r>
              <a:rPr kumimoji="0" lang="en-US" sz="1400" kern="1200" dirty="0">
                <a:solidFill>
                  <a:schemeClr val="tx1"/>
                </a:solidFill>
                <a:effectLst/>
                <a:latin typeface="+mn-lt"/>
                <a:ea typeface="+mn-ea"/>
                <a:cs typeface="+mn-cs"/>
              </a:rPr>
              <a:t>We are also available to come out to any forums, meetings, or other places where you think staff would benefit from some education on the MassHealth ACOs or the state programs in general</a:t>
            </a:r>
          </a:p>
          <a:p>
            <a:pPr lvl="1"/>
            <a:r>
              <a:rPr kumimoji="0" lang="en-US" sz="1400" kern="1200" dirty="0">
                <a:solidFill>
                  <a:schemeClr val="tx1"/>
                </a:solidFill>
                <a:effectLst/>
                <a:latin typeface="+mn-lt"/>
                <a:ea typeface="+mn-ea"/>
                <a:cs typeface="+mn-cs"/>
              </a:rPr>
              <a:t>And we will continue to send important updates out via this webinar distribution list</a:t>
            </a:r>
          </a:p>
          <a:p>
            <a:pPr lvl="0"/>
            <a:r>
              <a:rPr kumimoji="0" lang="en-US" sz="1400" kern="1200" dirty="0">
                <a:solidFill>
                  <a:schemeClr val="tx1"/>
                </a:solidFill>
                <a:effectLst/>
                <a:latin typeface="+mn-lt"/>
                <a:ea typeface="+mn-ea"/>
                <a:cs typeface="+mn-cs"/>
              </a:rPr>
              <a:t>Finally, we recognize that we have been taking a portion of these webinars to discuss the MassHealth ACO processes for our own primary care practices in the Partners ACO.  That is obviously a continuing need.  These webinars have been for everybody, and have been about the broader MassHealth landscape.  But for those of you in the Partners ACO – in other words, for those of you in primary care practices or representing primary care practices – we will need to launch a more focused form of education for you.  That will likely be a regular call or </a:t>
            </a:r>
            <a:r>
              <a:rPr kumimoji="0" lang="en-US" sz="1400" kern="1200" dirty="0" err="1">
                <a:solidFill>
                  <a:schemeClr val="tx1"/>
                </a:solidFill>
                <a:effectLst/>
                <a:latin typeface="+mn-lt"/>
                <a:ea typeface="+mn-ea"/>
                <a:cs typeface="+mn-cs"/>
              </a:rPr>
              <a:t>webex</a:t>
            </a:r>
            <a:r>
              <a:rPr kumimoji="0" lang="en-US" sz="1400" kern="1200" dirty="0">
                <a:solidFill>
                  <a:schemeClr val="tx1"/>
                </a:solidFill>
                <a:effectLst/>
                <a:latin typeface="+mn-lt"/>
                <a:ea typeface="+mn-ea"/>
                <a:cs typeface="+mn-cs"/>
              </a:rPr>
              <a:t>, to support processes you need to operate within the ACO and to hear your issues.  You will be hearing more from me on that, and we have a full time person to support those efforts, Grace </a:t>
            </a:r>
            <a:r>
              <a:rPr kumimoji="0" lang="en-US" sz="1400" kern="1200" dirty="0" err="1">
                <a:solidFill>
                  <a:schemeClr val="tx1"/>
                </a:solidFill>
                <a:effectLst/>
                <a:latin typeface="+mn-lt"/>
                <a:ea typeface="+mn-ea"/>
                <a:cs typeface="+mn-cs"/>
              </a:rPr>
              <a:t>Starble</a:t>
            </a:r>
            <a:r>
              <a:rPr kumimoji="0" lang="en-US" sz="1400" kern="1200" dirty="0">
                <a:solidFill>
                  <a:schemeClr val="tx1"/>
                </a:solidFill>
                <a:effectLst/>
                <a:latin typeface="+mn-lt"/>
                <a:ea typeface="+mn-ea"/>
                <a:cs typeface="+mn-cs"/>
              </a:rPr>
              <a:t>, who started with us last week.  So don’t worry, you will not lose the opportunity for regular education.  </a:t>
            </a:r>
          </a:p>
          <a:p>
            <a:pPr lvl="1"/>
            <a:endParaRPr kumimoji="0" lang="en-US" sz="1400" kern="1200" dirty="0">
              <a:solidFill>
                <a:schemeClr val="tx1"/>
              </a:solidFill>
              <a:effectLst/>
              <a:latin typeface="+mn-lt"/>
              <a:ea typeface="+mn-ea"/>
              <a:cs typeface="+mn-cs"/>
            </a:endParaRPr>
          </a:p>
          <a:p>
            <a:pPr marL="0" indent="0">
              <a:buNone/>
            </a:pPr>
            <a:endParaRPr lang="en-US" dirty="0"/>
          </a:p>
        </p:txBody>
      </p:sp>
    </p:spTree>
    <p:extLst>
      <p:ext uri="{BB962C8B-B14F-4D97-AF65-F5344CB8AC3E}">
        <p14:creationId xmlns:p14="http://schemas.microsoft.com/office/powerpoint/2010/main" val="445149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64396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NHP is not going away – or going out of business</a:t>
            </a:r>
          </a:p>
          <a:p>
            <a:r>
              <a:rPr lang="en-US" dirty="0"/>
              <a:t>PCC Plan is still around</a:t>
            </a:r>
          </a:p>
          <a:p>
            <a:r>
              <a:rPr lang="en-US" dirty="0"/>
              <a:t>And there are still 2 MCOs</a:t>
            </a:r>
          </a:p>
        </p:txBody>
      </p:sp>
    </p:spTree>
    <p:extLst>
      <p:ext uri="{BB962C8B-B14F-4D97-AF65-F5344CB8AC3E}">
        <p14:creationId xmlns:p14="http://schemas.microsoft.com/office/powerpoint/2010/main" val="1870731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 algorithm, or attribution methodology</a:t>
            </a:r>
          </a:p>
          <a:p>
            <a:r>
              <a:rPr lang="en-US" dirty="0"/>
              <a:t>No one looked at where the patient truly went</a:t>
            </a:r>
          </a:p>
          <a:p>
            <a:r>
              <a:rPr lang="en-US" dirty="0"/>
              <a:t>If a patient was assigned somewhere else, yet went to us for care, we weren’t getting paid for those visits.  So the state counted on providers to have made sure their actual patients were truly assigned to them.  </a:t>
            </a:r>
          </a:p>
          <a:p>
            <a:r>
              <a:rPr lang="en-US" dirty="0"/>
              <a:t>This Primary Care driven approach meant in some cases, patients had to choose between their PCP and their specialists</a:t>
            </a:r>
          </a:p>
          <a:p>
            <a:endParaRPr lang="en-US" dirty="0"/>
          </a:p>
        </p:txBody>
      </p:sp>
    </p:spTree>
    <p:extLst>
      <p:ext uri="{BB962C8B-B14F-4D97-AF65-F5344CB8AC3E}">
        <p14:creationId xmlns:p14="http://schemas.microsoft.com/office/powerpoint/2010/main" val="32970036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1" y="0"/>
            <a:ext cx="1433016" cy="6876288"/>
          </a:xfrm>
          <a:prstGeom prst="rect">
            <a:avLst/>
          </a:prstGeom>
          <a:solidFill>
            <a:srgbClr val="0049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userDrawn="1"/>
        </p:nvSpPr>
        <p:spPr>
          <a:xfrm>
            <a:off x="1408332" y="-2"/>
            <a:ext cx="45719" cy="6876288"/>
          </a:xfrm>
          <a:prstGeom prst="rect">
            <a:avLst/>
          </a:prstGeom>
          <a:solidFill>
            <a:srgbClr val="008AB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hasCustomPrompt="1"/>
          </p:nvPr>
        </p:nvSpPr>
        <p:spPr>
          <a:xfrm>
            <a:off x="3861880" y="2135188"/>
            <a:ext cx="4663737" cy="1188721"/>
          </a:xfrm>
          <a:prstGeom prst="rect">
            <a:avLst/>
          </a:prstGeom>
        </p:spPr>
        <p:txBody>
          <a:bodyPr anchor="ctr"/>
          <a:lstStyle>
            <a:lvl1pPr algn="l">
              <a:lnSpc>
                <a:spcPts val="3600"/>
              </a:lnSpc>
              <a:defRPr sz="2400" cap="none" baseline="0">
                <a:solidFill>
                  <a:schemeClr val="tx1">
                    <a:lumMod val="65000"/>
                    <a:lumOff val="35000"/>
                  </a:schemeClr>
                </a:solidFill>
                <a:latin typeface="Palatino Linotype" pitchFamily="18" charset="0"/>
              </a:defRPr>
            </a:lvl1pPr>
          </a:lstStyle>
          <a:p>
            <a:r>
              <a:rPr kumimoji="0" lang="en-US" dirty="0"/>
              <a:t>Presentation Title </a:t>
            </a:r>
            <a:br>
              <a:rPr kumimoji="0" lang="en-US" dirty="0"/>
            </a:br>
            <a:r>
              <a:rPr kumimoji="0" lang="en-US" dirty="0"/>
              <a:t>Palatino 24pt Bold</a:t>
            </a:r>
          </a:p>
        </p:txBody>
      </p:sp>
      <p:sp>
        <p:nvSpPr>
          <p:cNvPr id="9" name="Subtitle 8"/>
          <p:cNvSpPr>
            <a:spLocks noGrp="1"/>
          </p:cNvSpPr>
          <p:nvPr>
            <p:ph type="subTitle" idx="1" hasCustomPrompt="1"/>
          </p:nvPr>
        </p:nvSpPr>
        <p:spPr>
          <a:xfrm>
            <a:off x="3858768" y="3568422"/>
            <a:ext cx="4659100" cy="539239"/>
          </a:xfrm>
          <a:noFill/>
        </p:spPr>
        <p:txBody>
          <a:bodyPr anchor="ctr">
            <a:noAutofit/>
          </a:bodyPr>
          <a:lstStyle>
            <a:lvl1pPr marL="0" indent="0" algn="l">
              <a:spcBef>
                <a:spcPts val="0"/>
              </a:spcBef>
              <a:buNone/>
              <a:defRPr sz="2000" b="1" i="1" baseline="0">
                <a:solidFill>
                  <a:srgbClr val="595959"/>
                </a:solidFill>
                <a:latin typeface="Palatino Linotype" pitchFamily="18"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Presentation Subtitle Palatino 20pt </a:t>
            </a:r>
            <a:br>
              <a:rPr kumimoji="0" lang="en-US" dirty="0"/>
            </a:br>
            <a:r>
              <a:rPr kumimoji="0" lang="en-US" dirty="0"/>
              <a:t>Bold, Italics</a:t>
            </a:r>
          </a:p>
        </p:txBody>
      </p:sp>
      <p:sp>
        <p:nvSpPr>
          <p:cNvPr id="13" name="Text Placeholder 12"/>
          <p:cNvSpPr>
            <a:spLocks noGrp="1"/>
          </p:cNvSpPr>
          <p:nvPr>
            <p:ph type="body" sz="quarter" idx="10" hasCustomPrompt="1"/>
          </p:nvPr>
        </p:nvSpPr>
        <p:spPr>
          <a:xfrm>
            <a:off x="3858768" y="4391003"/>
            <a:ext cx="4663440" cy="1106425"/>
          </a:xfrm>
        </p:spPr>
        <p:txBody>
          <a:bodyPr/>
          <a:lstStyle>
            <a:lvl1pPr marL="0" indent="0" algn="l">
              <a:spcBef>
                <a:spcPts val="0"/>
              </a:spcBef>
              <a:buNone/>
              <a:defRPr sz="1400" baseline="0">
                <a:solidFill>
                  <a:schemeClr val="tx1">
                    <a:lumMod val="65000"/>
                    <a:lumOff val="35000"/>
                  </a:schemeClr>
                </a:solidFill>
                <a:latin typeface="Palatino Linotype" pitchFamily="18" charset="0"/>
              </a:defRPr>
            </a:lvl1pPr>
            <a:lvl2pPr marL="0" indent="0">
              <a:buNone/>
              <a:defRPr/>
            </a:lvl2pPr>
            <a:lvl3pPr marL="0" indent="0">
              <a:buNone/>
              <a:defRPr/>
            </a:lvl3pPr>
            <a:lvl4pPr marL="0" indent="0">
              <a:buNone/>
              <a:defRPr/>
            </a:lvl4pPr>
            <a:lvl5pPr marL="0" indent="0">
              <a:buNone/>
              <a:defRPr/>
            </a:lvl5pPr>
          </a:lstStyle>
          <a:p>
            <a:pPr lvl="0"/>
            <a:r>
              <a:rPr lang="en-US" dirty="0"/>
              <a:t>Additional presentation details, such as date, </a:t>
            </a:r>
          </a:p>
          <a:p>
            <a:pPr lvl="0"/>
            <a:r>
              <a:rPr lang="en-US" dirty="0"/>
              <a:t>location, names, etc. in Palatino 14pt Regular </a:t>
            </a:r>
          </a:p>
        </p:txBody>
      </p:sp>
      <p:pic>
        <p:nvPicPr>
          <p:cNvPr id="16" name="Picture 15" descr="Partners Founded By_horizontal_4.15_color_6.5W.png"/>
          <p:cNvPicPr>
            <a:picLocks noChangeAspect="1"/>
          </p:cNvPicPr>
          <p:nvPr userDrawn="1"/>
        </p:nvPicPr>
        <p:blipFill>
          <a:blip r:embed="rId2"/>
          <a:stretch>
            <a:fillRect/>
          </a:stretch>
        </p:blipFill>
        <p:spPr>
          <a:xfrm>
            <a:off x="2058924" y="832104"/>
            <a:ext cx="5943612" cy="722377"/>
          </a:xfrm>
          <a:prstGeom prst="rect">
            <a:avLst/>
          </a:prstGeom>
        </p:spPr>
      </p:pic>
      <p:pic>
        <p:nvPicPr>
          <p:cNvPr id="22" name="Picture 21" descr="community.png"/>
          <p:cNvPicPr>
            <a:picLocks noChangeAspect="1"/>
          </p:cNvPicPr>
          <p:nvPr userDrawn="1"/>
        </p:nvPicPr>
        <p:blipFill>
          <a:blip r:embed="rId3"/>
          <a:stretch>
            <a:fillRect/>
          </a:stretch>
        </p:blipFill>
        <p:spPr>
          <a:xfrm>
            <a:off x="974597" y="5486383"/>
            <a:ext cx="908306" cy="908306"/>
          </a:xfrm>
          <a:prstGeom prst="rect">
            <a:avLst/>
          </a:prstGeom>
        </p:spPr>
      </p:pic>
      <p:pic>
        <p:nvPicPr>
          <p:cNvPr id="25" name="Picture 24" descr="patientcare.png"/>
          <p:cNvPicPr>
            <a:picLocks noChangeAspect="1"/>
          </p:cNvPicPr>
          <p:nvPr userDrawn="1"/>
        </p:nvPicPr>
        <p:blipFill>
          <a:blip r:embed="rId4"/>
          <a:stretch>
            <a:fillRect/>
          </a:stretch>
        </p:blipFill>
        <p:spPr>
          <a:xfrm>
            <a:off x="974847" y="1894223"/>
            <a:ext cx="911354" cy="993650"/>
          </a:xfrm>
          <a:prstGeom prst="rect">
            <a:avLst/>
          </a:prstGeom>
        </p:spPr>
      </p:pic>
      <p:pic>
        <p:nvPicPr>
          <p:cNvPr id="17" name="Picture 16" descr="DNA_strand.png"/>
          <p:cNvPicPr>
            <a:picLocks noChangeAspect="1"/>
          </p:cNvPicPr>
          <p:nvPr userDrawn="1"/>
        </p:nvPicPr>
        <p:blipFill>
          <a:blip r:embed="rId5"/>
          <a:stretch>
            <a:fillRect/>
          </a:stretch>
        </p:blipFill>
        <p:spPr>
          <a:xfrm>
            <a:off x="975855" y="4302553"/>
            <a:ext cx="908306" cy="908306"/>
          </a:xfrm>
          <a:prstGeom prst="rect">
            <a:avLst/>
          </a:prstGeom>
        </p:spPr>
      </p:pic>
      <p:pic>
        <p:nvPicPr>
          <p:cNvPr id="18" name="Picture 17" descr="openbook_whitepgs.png"/>
          <p:cNvPicPr>
            <a:picLocks noChangeAspect="1"/>
          </p:cNvPicPr>
          <p:nvPr userDrawn="1"/>
        </p:nvPicPr>
        <p:blipFill>
          <a:blip r:embed="rId6"/>
          <a:stretch>
            <a:fillRect/>
          </a:stretch>
        </p:blipFill>
        <p:spPr>
          <a:xfrm>
            <a:off x="975862" y="3121150"/>
            <a:ext cx="908306" cy="908306"/>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9"/>
          <p:cNvSpPr>
            <a:spLocks noGrp="1" noChangeArrowheads="1"/>
          </p:cNvSpPr>
          <p:nvPr>
            <p:ph type="sldNum" sz="quarter" idx="11"/>
          </p:nvPr>
        </p:nvSpPr>
        <p:spPr>
          <a:xfrm>
            <a:off x="8781143" y="6471303"/>
            <a:ext cx="362857" cy="386697"/>
          </a:xfrm>
          <a:ln/>
        </p:spPr>
        <p:txBody>
          <a:bodyPr/>
          <a:lstStyle>
            <a:lvl1pPr>
              <a:defRPr/>
            </a:lvl1pPr>
          </a:lstStyle>
          <a:p>
            <a:pPr>
              <a:defRPr/>
            </a:pPr>
            <a:r>
              <a:rPr lang="en-US" dirty="0"/>
              <a:t>- </a:t>
            </a:r>
            <a:fld id="{16084561-F4E8-4E87-90E2-0D8DB885AD56}" type="slidenum">
              <a:rPr lang="en-US"/>
              <a:pPr>
                <a:defRPr/>
              </a:pPr>
              <a:t>‹#›</a:t>
            </a:fld>
            <a:r>
              <a:rPr lang="en-US" dirty="0"/>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Optional)">
    <p:spTree>
      <p:nvGrpSpPr>
        <p:cNvPr id="1" name=""/>
        <p:cNvGrpSpPr/>
        <p:nvPr/>
      </p:nvGrpSpPr>
      <p:grpSpPr>
        <a:xfrm>
          <a:off x="0" y="0"/>
          <a:ext cx="0" cy="0"/>
          <a:chOff x="0" y="0"/>
          <a:chExt cx="0" cy="0"/>
        </a:xfrm>
      </p:grpSpPr>
      <p:sp>
        <p:nvSpPr>
          <p:cNvPr id="11" name="Rectangle 10"/>
          <p:cNvSpPr/>
          <p:nvPr userDrawn="1"/>
        </p:nvSpPr>
        <p:spPr bwMode="gray">
          <a:xfrm>
            <a:off x="0" y="1631290"/>
            <a:ext cx="9144000" cy="1016814"/>
          </a:xfrm>
          <a:prstGeom prst="rect">
            <a:avLst/>
          </a:prstGeom>
          <a:solidFill>
            <a:srgbClr val="00496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algn="l" defTabSz="1463675"/>
            <a:endParaRPr lang="en-US" sz="1400" dirty="0">
              <a:latin typeface="+mn-lt"/>
            </a:endParaRPr>
          </a:p>
        </p:txBody>
      </p:sp>
      <p:sp>
        <p:nvSpPr>
          <p:cNvPr id="6" name="Text Placeholder 2"/>
          <p:cNvSpPr>
            <a:spLocks noGrp="1"/>
          </p:cNvSpPr>
          <p:nvPr>
            <p:ph type="body" idx="1" hasCustomPrompt="1"/>
          </p:nvPr>
        </p:nvSpPr>
        <p:spPr>
          <a:xfrm>
            <a:off x="1234438" y="3307318"/>
            <a:ext cx="7377749" cy="1788440"/>
          </a:xfrm>
        </p:spPr>
        <p:txBody>
          <a:bodyPr anchor="t"/>
          <a:lstStyle>
            <a:lvl1pPr marL="0" indent="0">
              <a:buNone/>
              <a:defRPr sz="1400" baseline="0">
                <a:solidFill>
                  <a:schemeClr val="tx1">
                    <a:lumMod val="65000"/>
                    <a:lumOff val="35000"/>
                  </a:schemeClr>
                </a:solidFill>
                <a:latin typeface="Palatino Linotype" pitchFamily="18"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a:t>Additional section details in Palatino 14pt Regular</a:t>
            </a:r>
          </a:p>
        </p:txBody>
      </p:sp>
      <p:sp>
        <p:nvSpPr>
          <p:cNvPr id="2" name="Title 1"/>
          <p:cNvSpPr>
            <a:spLocks noGrp="1"/>
          </p:cNvSpPr>
          <p:nvPr>
            <p:ph type="title" hasCustomPrompt="1"/>
          </p:nvPr>
        </p:nvSpPr>
        <p:spPr>
          <a:xfrm>
            <a:off x="1234439" y="1623965"/>
            <a:ext cx="7315200" cy="929040"/>
          </a:xfrm>
          <a:prstGeom prst="rect">
            <a:avLst/>
          </a:prstGeom>
        </p:spPr>
        <p:txBody>
          <a:bodyPr anchor="ctr"/>
          <a:lstStyle>
            <a:lvl1pPr>
              <a:lnSpc>
                <a:spcPct val="100000"/>
              </a:lnSpc>
              <a:defRPr baseline="0">
                <a:solidFill>
                  <a:schemeClr val="bg1"/>
                </a:solidFill>
                <a:latin typeface="Palatino Linotype" pitchFamily="18" charset="0"/>
              </a:defRPr>
            </a:lvl1pPr>
          </a:lstStyle>
          <a:p>
            <a:r>
              <a:rPr lang="en-US" dirty="0"/>
              <a:t>Section Title Palatino 24pt Bold</a:t>
            </a:r>
          </a:p>
        </p:txBody>
      </p:sp>
      <p:sp>
        <p:nvSpPr>
          <p:cNvPr id="9" name="Text Placeholder 2"/>
          <p:cNvSpPr>
            <a:spLocks noGrp="1"/>
          </p:cNvSpPr>
          <p:nvPr>
            <p:ph type="body" idx="13" hasCustomPrompt="1"/>
          </p:nvPr>
        </p:nvSpPr>
        <p:spPr>
          <a:xfrm>
            <a:off x="1234438" y="2803137"/>
            <a:ext cx="7377749" cy="444560"/>
          </a:xfrm>
        </p:spPr>
        <p:txBody>
          <a:bodyPr anchor="ctr"/>
          <a:lstStyle>
            <a:lvl1pPr marL="0" indent="0" eaLnBrk="1" latinLnBrk="0" hangingPunct="1">
              <a:buNone/>
              <a:defRPr sz="2000" b="1" i="1" baseline="0">
                <a:solidFill>
                  <a:schemeClr val="tx1">
                    <a:lumMod val="65000"/>
                    <a:lumOff val="35000"/>
                  </a:schemeClr>
                </a:solidFill>
                <a:latin typeface="Palatino Linotype" pitchFamily="18"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Section Subtitle </a:t>
            </a:r>
            <a:r>
              <a:rPr lang="en-US" dirty="0"/>
              <a:t>Palatino </a:t>
            </a:r>
            <a:r>
              <a:rPr kumimoji="0" lang="en-US" dirty="0"/>
              <a:t>20pt Bold, Italics</a:t>
            </a:r>
          </a:p>
        </p:txBody>
      </p:sp>
      <p:sp>
        <p:nvSpPr>
          <p:cNvPr id="10" name="Slide Number Placeholder 4"/>
          <p:cNvSpPr txBox="1">
            <a:spLocks/>
          </p:cNvSpPr>
          <p:nvPr userDrawn="1"/>
        </p:nvSpPr>
        <p:spPr>
          <a:xfrm>
            <a:off x="8897112" y="6693408"/>
            <a:ext cx="228600" cy="146304"/>
          </a:xfrm>
          <a:prstGeom prst="rect">
            <a:avLst/>
          </a:prstGeom>
        </p:spPr>
        <p:txBody>
          <a:bodyPr lIns="0" tIns="0" rIns="0" bIns="0" anchor="ctr" anchorCtr="1"/>
          <a:lstStyle>
            <a:lvl1pPr algn="ctr">
              <a:defRPr sz="900"/>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FE0F801-82B8-4697-8B4B-E3DFE003097F}" type="slidenum">
              <a:rPr kumimoji="0" lang="en-US" sz="1000" b="0" i="0" u="none" strike="noStrike" kern="1200" cap="none" spc="0" normalizeH="0" baseline="0" noProof="0" smtClean="0">
                <a:ln>
                  <a:noFill/>
                </a:ln>
                <a:solidFill>
                  <a:schemeClr val="tx1">
                    <a:lumMod val="75000"/>
                    <a:lumOff val="25000"/>
                  </a:schemeClr>
                </a:solidFill>
                <a:effectLst/>
                <a:uLnTx/>
                <a:uFillTx/>
                <a:latin typeface="Palatino Linotype" pitchFamily="18"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1">
                  <a:lumMod val="75000"/>
                  <a:lumOff val="25000"/>
                </a:schemeClr>
              </a:solidFill>
              <a:effectLst/>
              <a:uLnTx/>
              <a:uFillTx/>
              <a:latin typeface="Palatino Linotype" pitchFamily="18" charset="0"/>
              <a:ea typeface="+mn-ea"/>
              <a:cs typeface="+mn-cs"/>
            </a:endParaRPr>
          </a:p>
        </p:txBody>
      </p:sp>
      <p:cxnSp>
        <p:nvCxnSpPr>
          <p:cNvPr id="12" name="Straight Connector 11"/>
          <p:cNvCxnSpPr/>
          <p:nvPr userDrawn="1"/>
        </p:nvCxnSpPr>
        <p:spPr>
          <a:xfrm>
            <a:off x="0" y="2600836"/>
            <a:ext cx="9144000" cy="0"/>
          </a:xfrm>
          <a:prstGeom prst="line">
            <a:avLst/>
          </a:prstGeom>
          <a:ln w="88900" cmpd="sng">
            <a:solidFill>
              <a:srgbClr val="008AB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8" name="Slide Number Placeholder 4"/>
          <p:cNvSpPr txBox="1">
            <a:spLocks/>
          </p:cNvSpPr>
          <p:nvPr userDrawn="1"/>
        </p:nvSpPr>
        <p:spPr>
          <a:xfrm>
            <a:off x="8897112" y="6693408"/>
            <a:ext cx="228600" cy="146304"/>
          </a:xfrm>
          <a:prstGeom prst="rect">
            <a:avLst/>
          </a:prstGeom>
        </p:spPr>
        <p:txBody>
          <a:bodyPr lIns="0" tIns="0" rIns="0" bIns="0" anchor="ctr" anchorCtr="1"/>
          <a:lstStyle>
            <a:lvl1pPr algn="ctr">
              <a:defRPr sz="900"/>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FE0F801-82B8-4697-8B4B-E3DFE003097F}" type="slidenum">
              <a:rPr kumimoji="0" lang="en-US" sz="1000" b="0" i="0" u="none" strike="noStrike" kern="1200" cap="none" spc="0" normalizeH="0" baseline="0" noProof="0" smtClean="0">
                <a:ln>
                  <a:noFill/>
                </a:ln>
                <a:solidFill>
                  <a:schemeClr val="tx1">
                    <a:lumMod val="75000"/>
                    <a:lumOff val="25000"/>
                  </a:schemeClr>
                </a:solidFill>
                <a:effectLst/>
                <a:uLnTx/>
                <a:uFillTx/>
                <a:latin typeface="Palatino Linotype" pitchFamily="18"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1">
                  <a:lumMod val="75000"/>
                  <a:lumOff val="25000"/>
                </a:schemeClr>
              </a:solidFill>
              <a:effectLst/>
              <a:uLnTx/>
              <a:uFillTx/>
              <a:latin typeface="Palatino Linotype" pitchFamily="18" charset="0"/>
              <a:ea typeface="+mn-ea"/>
              <a:cs typeface="+mn-cs"/>
            </a:endParaRPr>
          </a:p>
        </p:txBody>
      </p:sp>
      <p:sp>
        <p:nvSpPr>
          <p:cNvPr id="16" name="Text Placeholder 21"/>
          <p:cNvSpPr>
            <a:spLocks noGrp="1"/>
          </p:cNvSpPr>
          <p:nvPr>
            <p:ph type="body" sz="quarter" idx="21" hasCustomPrompt="1"/>
          </p:nvPr>
        </p:nvSpPr>
        <p:spPr bwMode="gray">
          <a:xfrm>
            <a:off x="432640" y="5973942"/>
            <a:ext cx="4421187" cy="320040"/>
          </a:xfrm>
          <a:prstGeom prst="rect">
            <a:avLst/>
          </a:prstGeom>
        </p:spPr>
        <p:txBody>
          <a:bodyPr lIns="45720" tIns="45720" rIns="45720" bIns="45720" anchor="b">
            <a:noAutofit/>
          </a:bodyPr>
          <a:lstStyle>
            <a:lvl1pPr marL="114300" indent="-114300" algn="l">
              <a:spcBef>
                <a:spcPts val="0"/>
              </a:spcBef>
              <a:buFont typeface="+mj-lt"/>
              <a:buAutoNum type="arabicParenR"/>
              <a:defRPr sz="800" baseline="0">
                <a:latin typeface="Palatino Linotype" pitchFamily="18" charset="0"/>
              </a:defRPr>
            </a:lvl1pPr>
            <a:lvl2pPr algn="l">
              <a:buNone/>
              <a:defRPr sz="600"/>
            </a:lvl2pPr>
            <a:lvl3pPr algn="l">
              <a:buNone/>
              <a:defRPr sz="600"/>
            </a:lvl3pPr>
            <a:lvl4pPr algn="l">
              <a:buNone/>
              <a:defRPr sz="600"/>
            </a:lvl4pPr>
            <a:lvl5pPr algn="l">
              <a:buNone/>
              <a:defRPr sz="600"/>
            </a:lvl5pPr>
          </a:lstStyle>
          <a:p>
            <a:pPr lvl="0"/>
            <a:r>
              <a:rPr lang="en-US" dirty="0"/>
              <a:t>Click to add footnote. Numbers appear automatically (no additional space or tab needed). Use a period at the end of each footnote. Stretch the box to the right as needed.</a:t>
            </a:r>
          </a:p>
        </p:txBody>
      </p:sp>
      <p:sp>
        <p:nvSpPr>
          <p:cNvPr id="17" name="Text Placeholder 21"/>
          <p:cNvSpPr>
            <a:spLocks noGrp="1"/>
          </p:cNvSpPr>
          <p:nvPr>
            <p:ph type="body" sz="quarter" idx="17" hasCustomPrompt="1"/>
          </p:nvPr>
        </p:nvSpPr>
        <p:spPr bwMode="gray">
          <a:xfrm>
            <a:off x="432640" y="6293982"/>
            <a:ext cx="3310759" cy="320040"/>
          </a:xfrm>
          <a:prstGeom prst="rect">
            <a:avLst/>
          </a:prstGeom>
        </p:spPr>
        <p:txBody>
          <a:bodyPr lIns="45720" tIns="45720" rIns="45720" bIns="45720" anchor="b">
            <a:noAutofit/>
          </a:bodyPr>
          <a:lstStyle>
            <a:lvl1pPr marL="0" indent="0" algn="l">
              <a:spcBef>
                <a:spcPts val="0"/>
              </a:spcBef>
              <a:buNone/>
              <a:defRPr sz="800" baseline="0">
                <a:latin typeface="Palatino Linotype" pitchFamily="18" charset="0"/>
              </a:defRPr>
            </a:lvl1pPr>
            <a:lvl2pPr algn="l">
              <a:buNone/>
              <a:defRPr sz="600"/>
            </a:lvl2pPr>
            <a:lvl3pPr algn="l">
              <a:buNone/>
              <a:defRPr sz="600"/>
            </a:lvl3pPr>
            <a:lvl4pPr algn="l">
              <a:buNone/>
              <a:defRPr sz="600"/>
            </a:lvl4pPr>
            <a:lvl5pPr algn="l">
              <a:buNone/>
              <a:defRPr sz="600"/>
            </a:lvl5pPr>
          </a:lstStyle>
          <a:p>
            <a:pPr lvl="0"/>
            <a:r>
              <a:rPr lang="en-US" dirty="0"/>
              <a:t>Source: Click to add source. Use a single space after “Source:” and a period at the end of the source. Stretch the box to the left as needed.</a:t>
            </a:r>
          </a:p>
        </p:txBody>
      </p:sp>
      <p:sp>
        <p:nvSpPr>
          <p:cNvPr id="11" name="Slide Number Placeholder 10"/>
          <p:cNvSpPr>
            <a:spLocks noGrp="1"/>
          </p:cNvSpPr>
          <p:nvPr>
            <p:ph type="sldNum" sz="quarter" idx="23"/>
          </p:nvPr>
        </p:nvSpPr>
        <p:spPr/>
        <p:txBody>
          <a:bodyPr/>
          <a:lstStyle/>
          <a:p>
            <a:fld id="{8FE0F801-82B8-4697-8B4B-E3DFE003097F}" type="slidenum">
              <a:rPr lang="en-US" smtClean="0"/>
              <a:pPr/>
              <a:t>‹#›</a:t>
            </a:fld>
            <a:endParaRPr lang="en-US" dirty="0"/>
          </a:p>
        </p:txBody>
      </p:sp>
      <p:sp>
        <p:nvSpPr>
          <p:cNvPr id="14" name="Title 10"/>
          <p:cNvSpPr>
            <a:spLocks noGrp="1"/>
          </p:cNvSpPr>
          <p:nvPr>
            <p:ph type="title" hasCustomPrompt="1"/>
          </p:nvPr>
        </p:nvSpPr>
        <p:spPr>
          <a:xfrm>
            <a:off x="457200" y="128837"/>
            <a:ext cx="8229600" cy="466341"/>
          </a:xfrm>
          <a:prstGeom prst="rect">
            <a:avLst/>
          </a:prstGeom>
        </p:spPr>
        <p:txBody>
          <a:bodyPr/>
          <a:lstStyle>
            <a:lvl1pPr>
              <a:defRPr i="0" baseline="0">
                <a:solidFill>
                  <a:schemeClr val="tx1">
                    <a:lumMod val="65000"/>
                    <a:lumOff val="35000"/>
                  </a:schemeClr>
                </a:solidFill>
              </a:defRPr>
            </a:lvl1pPr>
          </a:lstStyle>
          <a:p>
            <a:r>
              <a:rPr lang="en-US" dirty="0"/>
              <a:t>Title Palatino 24pt Bold</a:t>
            </a:r>
            <a:br>
              <a:rPr lang="en-US" dirty="0"/>
            </a:br>
            <a:endParaRPr lang="en-US" dirty="0"/>
          </a:p>
        </p:txBody>
      </p:sp>
      <p:sp>
        <p:nvSpPr>
          <p:cNvPr id="15" name="Text Placeholder 15"/>
          <p:cNvSpPr>
            <a:spLocks noGrp="1"/>
          </p:cNvSpPr>
          <p:nvPr>
            <p:ph type="body" sz="quarter" idx="22" hasCustomPrompt="1"/>
          </p:nvPr>
        </p:nvSpPr>
        <p:spPr>
          <a:xfrm>
            <a:off x="457200" y="598643"/>
            <a:ext cx="8229600" cy="300037"/>
          </a:xfrm>
        </p:spPr>
        <p:txBody>
          <a:bodyPr/>
          <a:lstStyle>
            <a:lvl1pPr>
              <a:buFontTx/>
              <a:buNone/>
              <a:defRPr sz="2000" b="1" i="1" baseline="0">
                <a:solidFill>
                  <a:schemeClr val="tx1">
                    <a:lumMod val="65000"/>
                    <a:lumOff val="35000"/>
                  </a:schemeClr>
                </a:solidFill>
              </a:defRPr>
            </a:lvl1pPr>
            <a:lvl2pPr>
              <a:buFontTx/>
              <a:buNone/>
              <a:defRPr/>
            </a:lvl2pPr>
            <a:lvl3pPr>
              <a:buFontTx/>
              <a:buNone/>
              <a:defRPr/>
            </a:lvl3pPr>
            <a:lvl4pPr>
              <a:buFontTx/>
              <a:buNone/>
              <a:defRPr/>
            </a:lvl4pPr>
            <a:lvl5pPr>
              <a:buFontTx/>
              <a:buNone/>
              <a:defRPr/>
            </a:lvl5pPr>
          </a:lstStyle>
          <a:p>
            <a:pPr lvl="0"/>
            <a:r>
              <a:rPr lang="en-US" dirty="0"/>
              <a:t>Subtitle Palatino 20pt Bold, Italics</a:t>
            </a:r>
          </a:p>
        </p:txBody>
      </p:sp>
    </p:spTree>
    <p:extLst>
      <p:ext uri="{BB962C8B-B14F-4D97-AF65-F5344CB8AC3E}">
        <p14:creationId xmlns:p14="http://schemas.microsoft.com/office/powerpoint/2010/main" val="80040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and Text Box">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FE0F801-82B8-4697-8B4B-E3DFE003097F}" type="slidenum">
              <a:rPr lang="en-US" smtClean="0"/>
              <a:pPr/>
              <a:t>‹#›</a:t>
            </a:fld>
            <a:endParaRPr lang="en-US" dirty="0"/>
          </a:p>
        </p:txBody>
      </p:sp>
      <p:sp>
        <p:nvSpPr>
          <p:cNvPr id="7" name="Title 10"/>
          <p:cNvSpPr>
            <a:spLocks noGrp="1"/>
          </p:cNvSpPr>
          <p:nvPr>
            <p:ph type="title" hasCustomPrompt="1"/>
          </p:nvPr>
        </p:nvSpPr>
        <p:spPr>
          <a:xfrm>
            <a:off x="457200" y="128837"/>
            <a:ext cx="8229600" cy="466341"/>
          </a:xfrm>
          <a:prstGeom prst="rect">
            <a:avLst/>
          </a:prstGeom>
        </p:spPr>
        <p:txBody>
          <a:bodyPr/>
          <a:lstStyle>
            <a:lvl1pPr>
              <a:defRPr i="0" baseline="0">
                <a:solidFill>
                  <a:schemeClr val="tx1">
                    <a:lumMod val="65000"/>
                    <a:lumOff val="35000"/>
                  </a:schemeClr>
                </a:solidFill>
              </a:defRPr>
            </a:lvl1pPr>
          </a:lstStyle>
          <a:p>
            <a:r>
              <a:rPr lang="en-US" dirty="0"/>
              <a:t>Title Palatino 24pt Bold</a:t>
            </a:r>
            <a:br>
              <a:rPr lang="en-US" dirty="0"/>
            </a:br>
            <a:endParaRPr lang="en-US" dirty="0"/>
          </a:p>
        </p:txBody>
      </p:sp>
      <p:sp>
        <p:nvSpPr>
          <p:cNvPr id="8" name="Text Placeholder 15"/>
          <p:cNvSpPr>
            <a:spLocks noGrp="1"/>
          </p:cNvSpPr>
          <p:nvPr>
            <p:ph type="body" sz="quarter" idx="22" hasCustomPrompt="1"/>
          </p:nvPr>
        </p:nvSpPr>
        <p:spPr>
          <a:xfrm>
            <a:off x="457200" y="598643"/>
            <a:ext cx="8229600" cy="300037"/>
          </a:xfrm>
        </p:spPr>
        <p:txBody>
          <a:bodyPr/>
          <a:lstStyle>
            <a:lvl1pPr>
              <a:buFontTx/>
              <a:buNone/>
              <a:defRPr sz="2000" b="1" i="1" baseline="0">
                <a:solidFill>
                  <a:schemeClr val="tx1">
                    <a:lumMod val="65000"/>
                    <a:lumOff val="35000"/>
                  </a:schemeClr>
                </a:solidFill>
              </a:defRPr>
            </a:lvl1pPr>
            <a:lvl2pPr>
              <a:buFontTx/>
              <a:buNone/>
              <a:defRPr/>
            </a:lvl2pPr>
            <a:lvl3pPr>
              <a:buFontTx/>
              <a:buNone/>
              <a:defRPr/>
            </a:lvl3pPr>
            <a:lvl4pPr>
              <a:buFontTx/>
              <a:buNone/>
              <a:defRPr/>
            </a:lvl4pPr>
            <a:lvl5pPr>
              <a:buFontTx/>
              <a:buNone/>
              <a:defRPr/>
            </a:lvl5pPr>
          </a:lstStyle>
          <a:p>
            <a:pPr lvl="0"/>
            <a:r>
              <a:rPr lang="en-US" dirty="0"/>
              <a:t>Subtitle Palatino 20pt Bold, Italics</a:t>
            </a:r>
          </a:p>
        </p:txBody>
      </p:sp>
      <p:sp>
        <p:nvSpPr>
          <p:cNvPr id="10" name="Text Placeholder 9"/>
          <p:cNvSpPr>
            <a:spLocks noGrp="1"/>
          </p:cNvSpPr>
          <p:nvPr>
            <p:ph type="body" sz="quarter" idx="23" hasCustomPrompt="1"/>
          </p:nvPr>
        </p:nvSpPr>
        <p:spPr>
          <a:xfrm>
            <a:off x="457199" y="1152144"/>
            <a:ext cx="8439912" cy="5038344"/>
          </a:xfrm>
        </p:spPr>
        <p:txBody>
          <a:bodyPr/>
          <a:lstStyle>
            <a:lvl1pPr marL="231775" marR="0" indent="-231775" algn="l" defTabSz="914400" rtl="0" eaLnBrk="1" fontAlgn="auto" latinLnBrk="0" hangingPunct="1">
              <a:lnSpc>
                <a:spcPct val="100000"/>
              </a:lnSpc>
              <a:spcBef>
                <a:spcPts val="0"/>
              </a:spcBef>
              <a:spcAft>
                <a:spcPts val="0"/>
              </a:spcAft>
              <a:buClrTx/>
              <a:buSzPct val="100000"/>
              <a:buFontTx/>
              <a:buNone/>
              <a:tabLst/>
              <a:defRPr baseline="0">
                <a:solidFill>
                  <a:srgbClr val="000000"/>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 Palatino 18pt Regular</a:t>
            </a:r>
          </a:p>
          <a:p>
            <a:pPr marL="231775" marR="0" lvl="0" indent="-231775" algn="l" defTabSz="914400" rtl="0" eaLnBrk="1" fontAlgn="auto" latinLnBrk="0" hangingPunct="1">
              <a:lnSpc>
                <a:spcPct val="100000"/>
              </a:lnSpc>
              <a:spcBef>
                <a:spcPts val="0"/>
              </a:spcBef>
              <a:spcAft>
                <a:spcPts val="0"/>
              </a:spcAft>
              <a:buClrTx/>
              <a:buSzPct val="100000"/>
              <a:buFontTx/>
              <a:buNone/>
              <a:tabLst/>
              <a:defRPr/>
            </a:pPr>
            <a:r>
              <a:rPr lang="en-US" dirty="0"/>
              <a:t>Second line with line spacing at 1.0 and no space before or after</a:t>
            </a:r>
          </a:p>
          <a:p>
            <a:pPr lvl="0"/>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Text Box">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8FE0F801-82B8-4697-8B4B-E3DFE003097F}" type="slidenum">
              <a:rPr lang="en-US" smtClean="0"/>
              <a:pPr/>
              <a:t>‹#›</a:t>
            </a:fld>
            <a:endParaRPr lang="en-US" dirty="0"/>
          </a:p>
        </p:txBody>
      </p:sp>
      <p:sp>
        <p:nvSpPr>
          <p:cNvPr id="7" name="Title 10"/>
          <p:cNvSpPr>
            <a:spLocks noGrp="1"/>
          </p:cNvSpPr>
          <p:nvPr>
            <p:ph type="title" hasCustomPrompt="1"/>
          </p:nvPr>
        </p:nvSpPr>
        <p:spPr>
          <a:xfrm>
            <a:off x="457200" y="128837"/>
            <a:ext cx="8229600" cy="778248"/>
          </a:xfrm>
          <a:prstGeom prst="rect">
            <a:avLst/>
          </a:prstGeom>
        </p:spPr>
        <p:txBody>
          <a:bodyPr anchor="b"/>
          <a:lstStyle>
            <a:lvl1pPr>
              <a:defRPr i="0" baseline="0">
                <a:solidFill>
                  <a:schemeClr val="tx1">
                    <a:lumMod val="65000"/>
                    <a:lumOff val="35000"/>
                  </a:schemeClr>
                </a:solidFill>
              </a:defRPr>
            </a:lvl1pPr>
          </a:lstStyle>
          <a:p>
            <a:br>
              <a:rPr lang="en-US" dirty="0"/>
            </a:br>
            <a:br>
              <a:rPr lang="en-US" dirty="0"/>
            </a:br>
            <a:r>
              <a:rPr lang="en-US" dirty="0"/>
              <a:t>Title Palatino 24pt Bold</a:t>
            </a:r>
          </a:p>
        </p:txBody>
      </p:sp>
      <p:sp>
        <p:nvSpPr>
          <p:cNvPr id="10" name="Text Placeholder 9"/>
          <p:cNvSpPr>
            <a:spLocks noGrp="1"/>
          </p:cNvSpPr>
          <p:nvPr>
            <p:ph type="body" sz="quarter" idx="23" hasCustomPrompt="1"/>
          </p:nvPr>
        </p:nvSpPr>
        <p:spPr>
          <a:xfrm>
            <a:off x="457199" y="1152144"/>
            <a:ext cx="8439912" cy="5038344"/>
          </a:xfrm>
        </p:spPr>
        <p:txBody>
          <a:bodyPr/>
          <a:lstStyle>
            <a:lvl1pPr marL="231775" marR="0" indent="-231775" algn="l" defTabSz="914400" rtl="0" eaLnBrk="1" fontAlgn="auto" latinLnBrk="0" hangingPunct="1">
              <a:lnSpc>
                <a:spcPct val="100000"/>
              </a:lnSpc>
              <a:spcBef>
                <a:spcPts val="0"/>
              </a:spcBef>
              <a:spcAft>
                <a:spcPts val="0"/>
              </a:spcAft>
              <a:buClrTx/>
              <a:buSzPct val="100000"/>
              <a:buFontTx/>
              <a:buNone/>
              <a:tabLst/>
              <a:defRPr baseline="0">
                <a:solidFill>
                  <a:srgbClr val="000000"/>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 Palatino 18pt Regular</a:t>
            </a:r>
          </a:p>
          <a:p>
            <a:pPr marL="231775" marR="0" lvl="0" indent="-231775" algn="l" defTabSz="914400" rtl="0" eaLnBrk="1" fontAlgn="auto" latinLnBrk="0" hangingPunct="1">
              <a:lnSpc>
                <a:spcPct val="100000"/>
              </a:lnSpc>
              <a:spcBef>
                <a:spcPts val="0"/>
              </a:spcBef>
              <a:spcAft>
                <a:spcPts val="0"/>
              </a:spcAft>
              <a:buClrTx/>
              <a:buSzPct val="100000"/>
              <a:buFontTx/>
              <a:buNone/>
              <a:tabLst/>
              <a:defRPr/>
            </a:pPr>
            <a:r>
              <a:rPr lang="en-US" dirty="0"/>
              <a:t>Second line with line spacing at 1.0 and no space before or after</a:t>
            </a:r>
          </a:p>
          <a:p>
            <a:pPr lvl="0"/>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title, and Bullets">
    <p:spTree>
      <p:nvGrpSpPr>
        <p:cNvPr id="1" name=""/>
        <p:cNvGrpSpPr/>
        <p:nvPr/>
      </p:nvGrpSpPr>
      <p:grpSpPr>
        <a:xfrm>
          <a:off x="0" y="0"/>
          <a:ext cx="0" cy="0"/>
          <a:chOff x="0" y="0"/>
          <a:chExt cx="0" cy="0"/>
        </a:xfrm>
      </p:grpSpPr>
      <p:sp>
        <p:nvSpPr>
          <p:cNvPr id="8" name="Content Placeholder 6"/>
          <p:cNvSpPr>
            <a:spLocks noGrp="1"/>
          </p:cNvSpPr>
          <p:nvPr>
            <p:ph sz="quarter" idx="14" hasCustomPrompt="1"/>
          </p:nvPr>
        </p:nvSpPr>
        <p:spPr>
          <a:xfrm>
            <a:off x="352425" y="1152524"/>
            <a:ext cx="8439150" cy="5037963"/>
          </a:xfrm>
        </p:spPr>
        <p:txBody>
          <a:bodyPr/>
          <a:lstStyle>
            <a:lvl1pPr>
              <a:spcBef>
                <a:spcPts val="600"/>
              </a:spcBef>
              <a:buClrTx/>
              <a:defRPr sz="1800">
                <a:solidFill>
                  <a:srgbClr val="000000"/>
                </a:solidFill>
                <a:latin typeface="Palatino Linotype" pitchFamily="18" charset="0"/>
              </a:defRPr>
            </a:lvl1pPr>
            <a:lvl2pPr marL="514350" indent="-282575">
              <a:spcBef>
                <a:spcPts val="600"/>
              </a:spcBef>
              <a:buClrTx/>
              <a:defRPr sz="1600">
                <a:solidFill>
                  <a:srgbClr val="000000"/>
                </a:solidFill>
                <a:latin typeface="Palatino Linotype" pitchFamily="18" charset="0"/>
              </a:defRPr>
            </a:lvl2pPr>
            <a:lvl3pPr marL="746125" indent="-231775">
              <a:spcBef>
                <a:spcPts val="600"/>
              </a:spcBef>
              <a:buClrTx/>
              <a:buFont typeface="Palatino Linotype" pitchFamily="18" charset="0"/>
              <a:buChar char="»"/>
              <a:defRPr sz="1400">
                <a:solidFill>
                  <a:srgbClr val="000000"/>
                </a:solidFill>
                <a:latin typeface="Palatino Linotype" pitchFamily="18" charset="0"/>
              </a:defRPr>
            </a:lvl3pPr>
            <a:lvl4pPr marL="1030288" indent="-284163">
              <a:spcBef>
                <a:spcPts val="600"/>
              </a:spcBef>
              <a:buClrTx/>
              <a:defRPr sz="1600">
                <a:solidFill>
                  <a:srgbClr val="000000"/>
                </a:solidFill>
                <a:latin typeface="Palatino Linotype" pitchFamily="18" charset="0"/>
              </a:defRPr>
            </a:lvl4pPr>
            <a:lvl5pPr marL="1260475" indent="-230188">
              <a:spcBef>
                <a:spcPts val="600"/>
              </a:spcBef>
              <a:buClrTx/>
              <a:defRPr sz="1600">
                <a:solidFill>
                  <a:srgbClr val="000000"/>
                </a:solidFill>
                <a:latin typeface="Palatino Linotype" pitchFamily="18" charset="0"/>
              </a:defRPr>
            </a:lvl5pPr>
          </a:lstStyle>
          <a:p>
            <a:pPr lvl="0"/>
            <a:r>
              <a:rPr lang="en-US" dirty="0"/>
              <a:t>Bulleted text – Palatino 18pt Regular</a:t>
            </a:r>
            <a:br>
              <a:rPr lang="en-US" dirty="0"/>
            </a:br>
            <a:r>
              <a:rPr lang="en-US" dirty="0"/>
              <a:t>(Hit Enter then Tab to get to the next bullet level)</a:t>
            </a:r>
          </a:p>
          <a:p>
            <a:pPr lvl="1"/>
            <a:r>
              <a:rPr lang="en-US" dirty="0"/>
              <a:t>Second level 16pt Regular</a:t>
            </a:r>
          </a:p>
          <a:p>
            <a:pPr lvl="2"/>
            <a:r>
              <a:rPr lang="en-US" dirty="0"/>
              <a:t>Third level 14pt Regular</a:t>
            </a:r>
          </a:p>
        </p:txBody>
      </p:sp>
      <p:sp>
        <p:nvSpPr>
          <p:cNvPr id="10" name="Slide Number Placeholder 4"/>
          <p:cNvSpPr txBox="1">
            <a:spLocks/>
          </p:cNvSpPr>
          <p:nvPr userDrawn="1"/>
        </p:nvSpPr>
        <p:spPr>
          <a:xfrm>
            <a:off x="8897112" y="6693408"/>
            <a:ext cx="228600" cy="146304"/>
          </a:xfrm>
          <a:prstGeom prst="rect">
            <a:avLst/>
          </a:prstGeom>
        </p:spPr>
        <p:txBody>
          <a:bodyPr lIns="0" tIns="0" rIns="0" bIns="0" anchor="ctr" anchorCtr="1"/>
          <a:lstStyle>
            <a:lvl1pPr algn="ctr">
              <a:defRPr sz="900"/>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FE0F801-82B8-4697-8B4B-E3DFE003097F}" type="slidenum">
              <a:rPr kumimoji="0" lang="en-US" sz="1000" b="0" i="0" u="none" strike="noStrike" kern="1200" cap="none" spc="0" normalizeH="0" baseline="0" noProof="0" smtClean="0">
                <a:ln>
                  <a:noFill/>
                </a:ln>
                <a:solidFill>
                  <a:schemeClr val="tx1">
                    <a:lumMod val="75000"/>
                    <a:lumOff val="25000"/>
                  </a:schemeClr>
                </a:solidFill>
                <a:effectLst/>
                <a:uLnTx/>
                <a:uFillTx/>
                <a:latin typeface="Palatino Linotype" pitchFamily="18"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1">
                  <a:lumMod val="75000"/>
                  <a:lumOff val="25000"/>
                </a:schemeClr>
              </a:solidFill>
              <a:effectLst/>
              <a:uLnTx/>
              <a:uFillTx/>
              <a:latin typeface="Palatino Linotype" pitchFamily="18" charset="0"/>
              <a:ea typeface="+mn-ea"/>
              <a:cs typeface="+mn-cs"/>
            </a:endParaRPr>
          </a:p>
        </p:txBody>
      </p:sp>
      <p:sp>
        <p:nvSpPr>
          <p:cNvPr id="16" name="Text Placeholder 21"/>
          <p:cNvSpPr>
            <a:spLocks noGrp="1"/>
          </p:cNvSpPr>
          <p:nvPr>
            <p:ph type="body" sz="quarter" idx="21" hasCustomPrompt="1"/>
          </p:nvPr>
        </p:nvSpPr>
        <p:spPr bwMode="gray">
          <a:xfrm>
            <a:off x="432640" y="5973942"/>
            <a:ext cx="4421187" cy="320040"/>
          </a:xfrm>
          <a:prstGeom prst="rect">
            <a:avLst/>
          </a:prstGeom>
        </p:spPr>
        <p:txBody>
          <a:bodyPr lIns="45720" tIns="45720" rIns="45720" bIns="45720" anchor="b">
            <a:noAutofit/>
          </a:bodyPr>
          <a:lstStyle>
            <a:lvl1pPr marL="114300" indent="-114300" algn="l">
              <a:spcBef>
                <a:spcPts val="0"/>
              </a:spcBef>
              <a:buFont typeface="+mj-lt"/>
              <a:buAutoNum type="arabicParenR"/>
              <a:defRPr sz="800" baseline="0">
                <a:latin typeface="Palatino Linotype" pitchFamily="18" charset="0"/>
              </a:defRPr>
            </a:lvl1pPr>
            <a:lvl2pPr algn="l">
              <a:buNone/>
              <a:defRPr sz="600"/>
            </a:lvl2pPr>
            <a:lvl3pPr algn="l">
              <a:buNone/>
              <a:defRPr sz="600"/>
            </a:lvl3pPr>
            <a:lvl4pPr algn="l">
              <a:buNone/>
              <a:defRPr sz="600"/>
            </a:lvl4pPr>
            <a:lvl5pPr algn="l">
              <a:buNone/>
              <a:defRPr sz="600"/>
            </a:lvl5pPr>
          </a:lstStyle>
          <a:p>
            <a:pPr lvl="0"/>
            <a:r>
              <a:rPr lang="en-US" dirty="0"/>
              <a:t>Click to add footnote. Numbers appear automatically (no additional space or tab needed). Use a period at the end of each footnote. Stretch the box to the right as needed.</a:t>
            </a:r>
          </a:p>
        </p:txBody>
      </p:sp>
      <p:sp>
        <p:nvSpPr>
          <p:cNvPr id="17" name="Text Placeholder 21"/>
          <p:cNvSpPr>
            <a:spLocks noGrp="1"/>
          </p:cNvSpPr>
          <p:nvPr>
            <p:ph type="body" sz="quarter" idx="17" hasCustomPrompt="1"/>
          </p:nvPr>
        </p:nvSpPr>
        <p:spPr bwMode="gray">
          <a:xfrm>
            <a:off x="432640" y="6293982"/>
            <a:ext cx="3310759" cy="320040"/>
          </a:xfrm>
          <a:prstGeom prst="rect">
            <a:avLst/>
          </a:prstGeom>
        </p:spPr>
        <p:txBody>
          <a:bodyPr lIns="45720" tIns="45720" rIns="45720" bIns="45720" anchor="b">
            <a:noAutofit/>
          </a:bodyPr>
          <a:lstStyle>
            <a:lvl1pPr marL="0" indent="0" algn="l">
              <a:spcBef>
                <a:spcPts val="0"/>
              </a:spcBef>
              <a:buNone/>
              <a:defRPr sz="800" baseline="0">
                <a:latin typeface="Palatino Linotype" pitchFamily="18" charset="0"/>
              </a:defRPr>
            </a:lvl1pPr>
            <a:lvl2pPr algn="l">
              <a:buNone/>
              <a:defRPr sz="600"/>
            </a:lvl2pPr>
            <a:lvl3pPr algn="l">
              <a:buNone/>
              <a:defRPr sz="600"/>
            </a:lvl3pPr>
            <a:lvl4pPr algn="l">
              <a:buNone/>
              <a:defRPr sz="600"/>
            </a:lvl4pPr>
            <a:lvl5pPr algn="l">
              <a:buNone/>
              <a:defRPr sz="600"/>
            </a:lvl5pPr>
          </a:lstStyle>
          <a:p>
            <a:pPr lvl="0"/>
            <a:r>
              <a:rPr lang="en-US" dirty="0"/>
              <a:t>Source: Click to add source. Use a single space after “Source:” and a period at the end of the source. Stretch the box to the left as needed.</a:t>
            </a:r>
          </a:p>
        </p:txBody>
      </p:sp>
      <p:sp>
        <p:nvSpPr>
          <p:cNvPr id="9" name="Title 10"/>
          <p:cNvSpPr>
            <a:spLocks noGrp="1"/>
          </p:cNvSpPr>
          <p:nvPr>
            <p:ph type="title" hasCustomPrompt="1"/>
          </p:nvPr>
        </p:nvSpPr>
        <p:spPr>
          <a:xfrm>
            <a:off x="457200" y="128837"/>
            <a:ext cx="8229600" cy="466341"/>
          </a:xfrm>
          <a:prstGeom prst="rect">
            <a:avLst/>
          </a:prstGeom>
        </p:spPr>
        <p:txBody>
          <a:bodyPr/>
          <a:lstStyle>
            <a:lvl1pPr>
              <a:defRPr i="0" baseline="0">
                <a:solidFill>
                  <a:schemeClr val="tx1">
                    <a:lumMod val="65000"/>
                    <a:lumOff val="35000"/>
                  </a:schemeClr>
                </a:solidFill>
              </a:defRPr>
            </a:lvl1pPr>
          </a:lstStyle>
          <a:p>
            <a:r>
              <a:rPr lang="en-US" dirty="0"/>
              <a:t>Title Palatino 24pt Bold</a:t>
            </a:r>
            <a:br>
              <a:rPr lang="en-US" dirty="0"/>
            </a:br>
            <a:endParaRPr lang="en-US" dirty="0"/>
          </a:p>
        </p:txBody>
      </p:sp>
      <p:sp>
        <p:nvSpPr>
          <p:cNvPr id="11" name="Text Placeholder 15"/>
          <p:cNvSpPr>
            <a:spLocks noGrp="1"/>
          </p:cNvSpPr>
          <p:nvPr>
            <p:ph type="body" sz="quarter" idx="22" hasCustomPrompt="1"/>
          </p:nvPr>
        </p:nvSpPr>
        <p:spPr>
          <a:xfrm>
            <a:off x="457200" y="598643"/>
            <a:ext cx="8229600" cy="300037"/>
          </a:xfrm>
        </p:spPr>
        <p:txBody>
          <a:bodyPr/>
          <a:lstStyle>
            <a:lvl1pPr>
              <a:buFontTx/>
              <a:buNone/>
              <a:defRPr sz="2000" b="1" i="1" baseline="0">
                <a:solidFill>
                  <a:schemeClr val="tx1">
                    <a:lumMod val="65000"/>
                    <a:lumOff val="35000"/>
                  </a:schemeClr>
                </a:solidFill>
              </a:defRPr>
            </a:lvl1pPr>
            <a:lvl2pPr>
              <a:buFontTx/>
              <a:buNone/>
              <a:defRPr/>
            </a:lvl2pPr>
            <a:lvl3pPr>
              <a:buFontTx/>
              <a:buNone/>
              <a:defRPr/>
            </a:lvl3pPr>
            <a:lvl4pPr>
              <a:buFontTx/>
              <a:buNone/>
              <a:defRPr/>
            </a:lvl4pPr>
            <a:lvl5pPr>
              <a:buFontTx/>
              <a:buNone/>
              <a:defRPr/>
            </a:lvl5pPr>
          </a:lstStyle>
          <a:p>
            <a:pPr lvl="0"/>
            <a:r>
              <a:rPr lang="en-US" dirty="0"/>
              <a:t>Subtitle Palatino 20pt Bold, Italics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s">
    <p:spTree>
      <p:nvGrpSpPr>
        <p:cNvPr id="1" name=""/>
        <p:cNvGrpSpPr/>
        <p:nvPr/>
      </p:nvGrpSpPr>
      <p:grpSpPr>
        <a:xfrm>
          <a:off x="0" y="0"/>
          <a:ext cx="0" cy="0"/>
          <a:chOff x="0" y="0"/>
          <a:chExt cx="0" cy="0"/>
        </a:xfrm>
      </p:grpSpPr>
      <p:sp>
        <p:nvSpPr>
          <p:cNvPr id="8" name="Content Placeholder 6"/>
          <p:cNvSpPr>
            <a:spLocks noGrp="1"/>
          </p:cNvSpPr>
          <p:nvPr>
            <p:ph sz="quarter" idx="14" hasCustomPrompt="1"/>
          </p:nvPr>
        </p:nvSpPr>
        <p:spPr>
          <a:xfrm>
            <a:off x="352425" y="1152524"/>
            <a:ext cx="8439150" cy="5037963"/>
          </a:xfrm>
        </p:spPr>
        <p:txBody>
          <a:bodyPr/>
          <a:lstStyle>
            <a:lvl1pPr>
              <a:spcBef>
                <a:spcPts val="600"/>
              </a:spcBef>
              <a:buClrTx/>
              <a:defRPr sz="1800">
                <a:solidFill>
                  <a:srgbClr val="000000"/>
                </a:solidFill>
                <a:latin typeface="Palatino Linotype" pitchFamily="18" charset="0"/>
              </a:defRPr>
            </a:lvl1pPr>
            <a:lvl2pPr marL="514350" indent="-282575">
              <a:spcBef>
                <a:spcPts val="600"/>
              </a:spcBef>
              <a:buClrTx/>
              <a:defRPr sz="1600">
                <a:solidFill>
                  <a:srgbClr val="000000"/>
                </a:solidFill>
                <a:latin typeface="Palatino Linotype" pitchFamily="18" charset="0"/>
              </a:defRPr>
            </a:lvl2pPr>
            <a:lvl3pPr marL="746125" indent="-231775">
              <a:spcBef>
                <a:spcPts val="600"/>
              </a:spcBef>
              <a:buClrTx/>
              <a:buFont typeface="Palatino Linotype" pitchFamily="18" charset="0"/>
              <a:buChar char="»"/>
              <a:defRPr sz="1400">
                <a:solidFill>
                  <a:srgbClr val="000000"/>
                </a:solidFill>
                <a:latin typeface="Palatino Linotype" pitchFamily="18" charset="0"/>
              </a:defRPr>
            </a:lvl3pPr>
            <a:lvl4pPr marL="1030288" indent="-284163">
              <a:spcBef>
                <a:spcPts val="600"/>
              </a:spcBef>
              <a:buClrTx/>
              <a:defRPr sz="1600">
                <a:solidFill>
                  <a:srgbClr val="000000"/>
                </a:solidFill>
                <a:latin typeface="Palatino Linotype" pitchFamily="18" charset="0"/>
              </a:defRPr>
            </a:lvl4pPr>
            <a:lvl5pPr marL="1260475" indent="-230188">
              <a:spcBef>
                <a:spcPts val="600"/>
              </a:spcBef>
              <a:buClrTx/>
              <a:defRPr sz="1600">
                <a:solidFill>
                  <a:srgbClr val="000000"/>
                </a:solidFill>
                <a:latin typeface="Palatino Linotype" pitchFamily="18" charset="0"/>
              </a:defRPr>
            </a:lvl5pPr>
          </a:lstStyle>
          <a:p>
            <a:pPr lvl="0"/>
            <a:r>
              <a:rPr lang="en-US" dirty="0"/>
              <a:t>Bulleted text – Palatino 18pt Regular</a:t>
            </a:r>
            <a:br>
              <a:rPr lang="en-US" dirty="0"/>
            </a:br>
            <a:r>
              <a:rPr lang="en-US" dirty="0"/>
              <a:t>(Hit Enter then Tab to get to the next bullet level)</a:t>
            </a:r>
          </a:p>
          <a:p>
            <a:pPr lvl="1"/>
            <a:r>
              <a:rPr lang="en-US" dirty="0"/>
              <a:t>Second level 16pt Regular</a:t>
            </a:r>
          </a:p>
          <a:p>
            <a:pPr lvl="2"/>
            <a:r>
              <a:rPr lang="en-US" dirty="0"/>
              <a:t>Third level 14pt Regular</a:t>
            </a:r>
          </a:p>
        </p:txBody>
      </p:sp>
      <p:sp>
        <p:nvSpPr>
          <p:cNvPr id="10" name="Slide Number Placeholder 4"/>
          <p:cNvSpPr txBox="1">
            <a:spLocks/>
          </p:cNvSpPr>
          <p:nvPr userDrawn="1"/>
        </p:nvSpPr>
        <p:spPr>
          <a:xfrm>
            <a:off x="8897112" y="6693408"/>
            <a:ext cx="228600" cy="146304"/>
          </a:xfrm>
          <a:prstGeom prst="rect">
            <a:avLst/>
          </a:prstGeom>
        </p:spPr>
        <p:txBody>
          <a:bodyPr lIns="0" tIns="0" rIns="0" bIns="0" anchor="ctr" anchorCtr="1"/>
          <a:lstStyle>
            <a:lvl1pPr algn="ctr">
              <a:defRPr sz="900"/>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FE0F801-82B8-4697-8B4B-E3DFE003097F}" type="slidenum">
              <a:rPr kumimoji="0" lang="en-US" sz="1000" b="0" i="0" u="none" strike="noStrike" kern="1200" cap="none" spc="0" normalizeH="0" baseline="0" noProof="0" smtClean="0">
                <a:ln>
                  <a:noFill/>
                </a:ln>
                <a:solidFill>
                  <a:schemeClr val="tx1">
                    <a:lumMod val="75000"/>
                    <a:lumOff val="25000"/>
                  </a:schemeClr>
                </a:solidFill>
                <a:effectLst/>
                <a:uLnTx/>
                <a:uFillTx/>
                <a:latin typeface="Palatino Linotype" pitchFamily="18"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1">
                  <a:lumMod val="75000"/>
                  <a:lumOff val="25000"/>
                </a:schemeClr>
              </a:solidFill>
              <a:effectLst/>
              <a:uLnTx/>
              <a:uFillTx/>
              <a:latin typeface="Palatino Linotype" pitchFamily="18" charset="0"/>
              <a:ea typeface="+mn-ea"/>
              <a:cs typeface="+mn-cs"/>
            </a:endParaRPr>
          </a:p>
        </p:txBody>
      </p:sp>
      <p:sp>
        <p:nvSpPr>
          <p:cNvPr id="16" name="Text Placeholder 21"/>
          <p:cNvSpPr>
            <a:spLocks noGrp="1"/>
          </p:cNvSpPr>
          <p:nvPr>
            <p:ph type="body" sz="quarter" idx="21" hasCustomPrompt="1"/>
          </p:nvPr>
        </p:nvSpPr>
        <p:spPr bwMode="gray">
          <a:xfrm>
            <a:off x="432640" y="5973942"/>
            <a:ext cx="4421187" cy="320040"/>
          </a:xfrm>
          <a:prstGeom prst="rect">
            <a:avLst/>
          </a:prstGeom>
        </p:spPr>
        <p:txBody>
          <a:bodyPr lIns="45720" tIns="45720" rIns="45720" bIns="45720" anchor="b">
            <a:noAutofit/>
          </a:bodyPr>
          <a:lstStyle>
            <a:lvl1pPr marL="114300" indent="-114300" algn="l">
              <a:spcBef>
                <a:spcPts val="0"/>
              </a:spcBef>
              <a:buFont typeface="+mj-lt"/>
              <a:buAutoNum type="arabicParenR"/>
              <a:defRPr sz="800" baseline="0">
                <a:latin typeface="Palatino Linotype" pitchFamily="18" charset="0"/>
              </a:defRPr>
            </a:lvl1pPr>
            <a:lvl2pPr algn="l">
              <a:buNone/>
              <a:defRPr sz="600"/>
            </a:lvl2pPr>
            <a:lvl3pPr algn="l">
              <a:buNone/>
              <a:defRPr sz="600"/>
            </a:lvl3pPr>
            <a:lvl4pPr algn="l">
              <a:buNone/>
              <a:defRPr sz="600"/>
            </a:lvl4pPr>
            <a:lvl5pPr algn="l">
              <a:buNone/>
              <a:defRPr sz="600"/>
            </a:lvl5pPr>
          </a:lstStyle>
          <a:p>
            <a:pPr lvl="0"/>
            <a:r>
              <a:rPr lang="en-US" dirty="0"/>
              <a:t>Click to add footnote. Numbers appear automatically (no additional space or tab needed). Use a period at the end of each footnote. Stretch the box to the right as needed.</a:t>
            </a:r>
          </a:p>
        </p:txBody>
      </p:sp>
      <p:sp>
        <p:nvSpPr>
          <p:cNvPr id="17" name="Text Placeholder 21"/>
          <p:cNvSpPr>
            <a:spLocks noGrp="1"/>
          </p:cNvSpPr>
          <p:nvPr>
            <p:ph type="body" sz="quarter" idx="17" hasCustomPrompt="1"/>
          </p:nvPr>
        </p:nvSpPr>
        <p:spPr bwMode="gray">
          <a:xfrm>
            <a:off x="432640" y="6293982"/>
            <a:ext cx="3310759" cy="320040"/>
          </a:xfrm>
          <a:prstGeom prst="rect">
            <a:avLst/>
          </a:prstGeom>
        </p:spPr>
        <p:txBody>
          <a:bodyPr lIns="45720" tIns="45720" rIns="45720" bIns="45720" anchor="b">
            <a:noAutofit/>
          </a:bodyPr>
          <a:lstStyle>
            <a:lvl1pPr marL="0" indent="0" algn="l">
              <a:spcBef>
                <a:spcPts val="0"/>
              </a:spcBef>
              <a:buNone/>
              <a:defRPr sz="800" baseline="0">
                <a:latin typeface="Palatino Linotype" pitchFamily="18" charset="0"/>
              </a:defRPr>
            </a:lvl1pPr>
            <a:lvl2pPr algn="l">
              <a:buNone/>
              <a:defRPr sz="600"/>
            </a:lvl2pPr>
            <a:lvl3pPr algn="l">
              <a:buNone/>
              <a:defRPr sz="600"/>
            </a:lvl3pPr>
            <a:lvl4pPr algn="l">
              <a:buNone/>
              <a:defRPr sz="600"/>
            </a:lvl4pPr>
            <a:lvl5pPr algn="l">
              <a:buNone/>
              <a:defRPr sz="600"/>
            </a:lvl5pPr>
          </a:lstStyle>
          <a:p>
            <a:pPr lvl="0"/>
            <a:r>
              <a:rPr lang="en-US" dirty="0"/>
              <a:t>Source: Click to add source. Use a single space after “Source:” and a period at the end of the source. Stretch the box to the left as needed.</a:t>
            </a:r>
          </a:p>
        </p:txBody>
      </p:sp>
      <p:sp>
        <p:nvSpPr>
          <p:cNvPr id="9" name="Title 10"/>
          <p:cNvSpPr>
            <a:spLocks noGrp="1"/>
          </p:cNvSpPr>
          <p:nvPr>
            <p:ph type="title" hasCustomPrompt="1"/>
          </p:nvPr>
        </p:nvSpPr>
        <p:spPr>
          <a:xfrm>
            <a:off x="457200" y="128837"/>
            <a:ext cx="8229600" cy="778248"/>
          </a:xfrm>
          <a:prstGeom prst="rect">
            <a:avLst/>
          </a:prstGeom>
        </p:spPr>
        <p:txBody>
          <a:bodyPr anchor="b"/>
          <a:lstStyle>
            <a:lvl1pPr>
              <a:defRPr i="0" baseline="0">
                <a:solidFill>
                  <a:schemeClr val="tx1">
                    <a:lumMod val="65000"/>
                    <a:lumOff val="35000"/>
                  </a:schemeClr>
                </a:solidFill>
              </a:defRPr>
            </a:lvl1pPr>
          </a:lstStyle>
          <a:p>
            <a:r>
              <a:rPr lang="en-US" dirty="0"/>
              <a:t>Title Palatino 24pt Bold</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s 2 Columns ">
    <p:spTree>
      <p:nvGrpSpPr>
        <p:cNvPr id="1" name=""/>
        <p:cNvGrpSpPr/>
        <p:nvPr/>
      </p:nvGrpSpPr>
      <p:grpSpPr>
        <a:xfrm>
          <a:off x="0" y="0"/>
          <a:ext cx="0" cy="0"/>
          <a:chOff x="0" y="0"/>
          <a:chExt cx="0" cy="0"/>
        </a:xfrm>
      </p:grpSpPr>
      <p:sp>
        <p:nvSpPr>
          <p:cNvPr id="9" name="Content Placeholder 6"/>
          <p:cNvSpPr>
            <a:spLocks noGrp="1"/>
          </p:cNvSpPr>
          <p:nvPr>
            <p:ph sz="quarter" idx="15" hasCustomPrompt="1"/>
          </p:nvPr>
        </p:nvSpPr>
        <p:spPr>
          <a:xfrm>
            <a:off x="360362" y="1276491"/>
            <a:ext cx="3977640" cy="4846320"/>
          </a:xfrm>
        </p:spPr>
        <p:txBody>
          <a:bodyPr/>
          <a:lstStyle>
            <a:lvl1pPr>
              <a:buClrTx/>
              <a:defRPr sz="1800"/>
            </a:lvl1pPr>
            <a:lvl2pPr marL="514350" indent="-282575">
              <a:buClrTx/>
              <a:defRPr sz="1600"/>
            </a:lvl2pPr>
            <a:lvl3pPr marL="746125" indent="-231775">
              <a:buClrTx/>
              <a:buFont typeface="Palatino Linotype" pitchFamily="18" charset="0"/>
              <a:buChar char="»"/>
              <a:defRPr sz="1400"/>
            </a:lvl3pPr>
            <a:lvl4pPr marL="1030288" indent="-284163">
              <a:buClrTx/>
              <a:defRPr sz="1600"/>
            </a:lvl4pPr>
            <a:lvl5pPr marL="1260475" indent="-230188">
              <a:buClrTx/>
              <a:defRPr sz="1600"/>
            </a:lvl5pPr>
          </a:lstStyle>
          <a:p>
            <a:pPr lvl="0"/>
            <a:r>
              <a:rPr lang="en-US" dirty="0"/>
              <a:t>Bulleted text – Palatino 18pt </a:t>
            </a:r>
            <a:br>
              <a:rPr lang="en-US" dirty="0"/>
            </a:br>
            <a:r>
              <a:rPr lang="en-US" dirty="0"/>
              <a:t>(Hit Enter then Tab to get to the next bullet level)</a:t>
            </a:r>
          </a:p>
          <a:p>
            <a:pPr lvl="1"/>
            <a:r>
              <a:rPr lang="en-US" dirty="0"/>
              <a:t>Second level - Palatino 16pt Regular</a:t>
            </a:r>
          </a:p>
          <a:p>
            <a:pPr lvl="2"/>
            <a:r>
              <a:rPr lang="en-US" dirty="0"/>
              <a:t>Third level – Palatino 14pt Regular</a:t>
            </a:r>
          </a:p>
        </p:txBody>
      </p:sp>
      <p:sp>
        <p:nvSpPr>
          <p:cNvPr id="10" name="Content Placeholder 6"/>
          <p:cNvSpPr>
            <a:spLocks noGrp="1"/>
          </p:cNvSpPr>
          <p:nvPr>
            <p:ph sz="quarter" idx="16" hasCustomPrompt="1"/>
          </p:nvPr>
        </p:nvSpPr>
        <p:spPr>
          <a:xfrm>
            <a:off x="4804982" y="1276491"/>
            <a:ext cx="3977640" cy="4846320"/>
          </a:xfrm>
        </p:spPr>
        <p:txBody>
          <a:bodyPr/>
          <a:lstStyle>
            <a:lvl1pPr>
              <a:buClrTx/>
              <a:defRPr sz="1800"/>
            </a:lvl1pPr>
            <a:lvl2pPr marL="514350" indent="-282575">
              <a:buClrTx/>
              <a:defRPr sz="1600"/>
            </a:lvl2pPr>
            <a:lvl3pPr marL="746125" indent="-231775">
              <a:buClrTx/>
              <a:buFont typeface="Palatino Linotype" pitchFamily="18" charset="0"/>
              <a:buChar char="»"/>
              <a:defRPr sz="1400"/>
            </a:lvl3pPr>
            <a:lvl4pPr marL="1030288" indent="-284163">
              <a:buClrTx/>
              <a:defRPr sz="1600"/>
            </a:lvl4pPr>
            <a:lvl5pPr marL="1260475" indent="-230188">
              <a:buClrTx/>
              <a:defRPr sz="1600"/>
            </a:lvl5pPr>
          </a:lstStyle>
          <a:p>
            <a:pPr lvl="0"/>
            <a:r>
              <a:rPr lang="en-US" dirty="0"/>
              <a:t>Bulleted text – Palatino 18pt </a:t>
            </a:r>
            <a:br>
              <a:rPr lang="en-US" dirty="0"/>
            </a:br>
            <a:r>
              <a:rPr lang="en-US" dirty="0"/>
              <a:t>(Hit Enter then Tab to get to the next bullet level)</a:t>
            </a:r>
          </a:p>
          <a:p>
            <a:pPr lvl="1"/>
            <a:r>
              <a:rPr lang="en-US" dirty="0"/>
              <a:t>Second level -Palatino 16pt Regular</a:t>
            </a:r>
          </a:p>
          <a:p>
            <a:pPr lvl="2"/>
            <a:r>
              <a:rPr lang="en-US" dirty="0"/>
              <a:t>Third level – Palatino 14pt Regular</a:t>
            </a:r>
          </a:p>
        </p:txBody>
      </p:sp>
      <p:sp>
        <p:nvSpPr>
          <p:cNvPr id="12" name="Slide Number Placeholder 4"/>
          <p:cNvSpPr txBox="1">
            <a:spLocks/>
          </p:cNvSpPr>
          <p:nvPr userDrawn="1"/>
        </p:nvSpPr>
        <p:spPr>
          <a:xfrm>
            <a:off x="8897112" y="6693408"/>
            <a:ext cx="228600" cy="146304"/>
          </a:xfrm>
          <a:prstGeom prst="rect">
            <a:avLst/>
          </a:prstGeom>
        </p:spPr>
        <p:txBody>
          <a:bodyPr lIns="0" tIns="0" rIns="0" bIns="0" anchor="ctr" anchorCtr="1"/>
          <a:lstStyle>
            <a:lvl1pPr algn="ctr">
              <a:defRPr sz="900"/>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8FE0F801-82B8-4697-8B4B-E3DFE003097F}" type="slidenum">
              <a:rPr kumimoji="0" lang="en-US" sz="1000" b="0" i="0" u="none" strike="noStrike" kern="1200" cap="none" spc="0" normalizeH="0" baseline="0" noProof="0" smtClean="0">
                <a:ln>
                  <a:noFill/>
                </a:ln>
                <a:solidFill>
                  <a:schemeClr val="tx1">
                    <a:lumMod val="75000"/>
                    <a:lumOff val="25000"/>
                  </a:schemeClr>
                </a:solidFill>
                <a:effectLst/>
                <a:uLnTx/>
                <a:uFillTx/>
                <a:latin typeface="Palatino Linotype" pitchFamily="18"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chemeClr val="tx1">
                  <a:lumMod val="75000"/>
                  <a:lumOff val="25000"/>
                </a:schemeClr>
              </a:solidFill>
              <a:effectLst/>
              <a:uLnTx/>
              <a:uFillTx/>
              <a:latin typeface="Palatino Linotype" pitchFamily="18" charset="0"/>
              <a:ea typeface="+mn-ea"/>
              <a:cs typeface="+mn-cs"/>
            </a:endParaRPr>
          </a:p>
        </p:txBody>
      </p:sp>
      <p:sp>
        <p:nvSpPr>
          <p:cNvPr id="17" name="Text Placeholder 21"/>
          <p:cNvSpPr>
            <a:spLocks noGrp="1"/>
          </p:cNvSpPr>
          <p:nvPr>
            <p:ph type="body" sz="quarter" idx="21" hasCustomPrompt="1"/>
          </p:nvPr>
        </p:nvSpPr>
        <p:spPr bwMode="gray">
          <a:xfrm>
            <a:off x="432640" y="5973942"/>
            <a:ext cx="4421187" cy="320040"/>
          </a:xfrm>
          <a:prstGeom prst="rect">
            <a:avLst/>
          </a:prstGeom>
        </p:spPr>
        <p:txBody>
          <a:bodyPr lIns="45720" tIns="45720" rIns="45720" bIns="45720" anchor="b">
            <a:noAutofit/>
          </a:bodyPr>
          <a:lstStyle>
            <a:lvl1pPr marL="114300" indent="-114300" algn="l">
              <a:spcBef>
                <a:spcPts val="0"/>
              </a:spcBef>
              <a:buFont typeface="+mj-lt"/>
              <a:buAutoNum type="arabicParenR"/>
              <a:defRPr sz="800" baseline="0">
                <a:latin typeface="Palatino Linotype" pitchFamily="18" charset="0"/>
              </a:defRPr>
            </a:lvl1pPr>
            <a:lvl2pPr algn="l">
              <a:buNone/>
              <a:defRPr sz="600"/>
            </a:lvl2pPr>
            <a:lvl3pPr algn="l">
              <a:buNone/>
              <a:defRPr sz="600"/>
            </a:lvl3pPr>
            <a:lvl4pPr algn="l">
              <a:buNone/>
              <a:defRPr sz="600"/>
            </a:lvl4pPr>
            <a:lvl5pPr algn="l">
              <a:buNone/>
              <a:defRPr sz="600"/>
            </a:lvl5pPr>
          </a:lstStyle>
          <a:p>
            <a:pPr lvl="0"/>
            <a:r>
              <a:rPr lang="en-US" dirty="0"/>
              <a:t>Click to add footnote. Numbers appear automatically (no additional space or tab needed). Use a period at the end of each footnote. Stretch the box to the right as needed.</a:t>
            </a:r>
          </a:p>
        </p:txBody>
      </p:sp>
      <p:sp>
        <p:nvSpPr>
          <p:cNvPr id="18" name="Text Placeholder 21"/>
          <p:cNvSpPr>
            <a:spLocks noGrp="1"/>
          </p:cNvSpPr>
          <p:nvPr>
            <p:ph type="body" sz="quarter" idx="17" hasCustomPrompt="1"/>
          </p:nvPr>
        </p:nvSpPr>
        <p:spPr bwMode="gray">
          <a:xfrm>
            <a:off x="432640" y="6293982"/>
            <a:ext cx="3310759" cy="320040"/>
          </a:xfrm>
          <a:prstGeom prst="rect">
            <a:avLst/>
          </a:prstGeom>
        </p:spPr>
        <p:txBody>
          <a:bodyPr lIns="45720" tIns="45720" rIns="45720" bIns="45720" anchor="b">
            <a:noAutofit/>
          </a:bodyPr>
          <a:lstStyle>
            <a:lvl1pPr marL="0" indent="0" algn="l">
              <a:spcBef>
                <a:spcPts val="0"/>
              </a:spcBef>
              <a:buNone/>
              <a:defRPr sz="800" baseline="0">
                <a:latin typeface="Palatino Linotype" pitchFamily="18" charset="0"/>
              </a:defRPr>
            </a:lvl1pPr>
            <a:lvl2pPr algn="l">
              <a:buNone/>
              <a:defRPr sz="600"/>
            </a:lvl2pPr>
            <a:lvl3pPr algn="l">
              <a:buNone/>
              <a:defRPr sz="600"/>
            </a:lvl3pPr>
            <a:lvl4pPr algn="l">
              <a:buNone/>
              <a:defRPr sz="600"/>
            </a:lvl4pPr>
            <a:lvl5pPr algn="l">
              <a:buNone/>
              <a:defRPr sz="600"/>
            </a:lvl5pPr>
          </a:lstStyle>
          <a:p>
            <a:pPr lvl="0"/>
            <a:r>
              <a:rPr lang="en-US" dirty="0"/>
              <a:t>Source: Click to add source. Use a single space after “Source:” and a period at the end of the source. Stretch the box to the left as needed.</a:t>
            </a:r>
          </a:p>
        </p:txBody>
      </p:sp>
      <p:sp>
        <p:nvSpPr>
          <p:cNvPr id="11" name="Title 10"/>
          <p:cNvSpPr>
            <a:spLocks noGrp="1"/>
          </p:cNvSpPr>
          <p:nvPr>
            <p:ph type="title" hasCustomPrompt="1"/>
          </p:nvPr>
        </p:nvSpPr>
        <p:spPr>
          <a:xfrm>
            <a:off x="457200" y="128837"/>
            <a:ext cx="8229600" cy="466341"/>
          </a:xfrm>
          <a:prstGeom prst="rect">
            <a:avLst/>
          </a:prstGeom>
        </p:spPr>
        <p:txBody>
          <a:bodyPr/>
          <a:lstStyle>
            <a:lvl1pPr>
              <a:defRPr i="0" baseline="0">
                <a:solidFill>
                  <a:schemeClr val="tx1">
                    <a:lumMod val="65000"/>
                    <a:lumOff val="35000"/>
                  </a:schemeClr>
                </a:solidFill>
              </a:defRPr>
            </a:lvl1pPr>
          </a:lstStyle>
          <a:p>
            <a:r>
              <a:rPr lang="en-US" dirty="0"/>
              <a:t>Title Palatino 24pt Bold</a:t>
            </a:r>
            <a:br>
              <a:rPr lang="en-US" dirty="0"/>
            </a:br>
            <a:endParaRPr lang="en-US" dirty="0"/>
          </a:p>
        </p:txBody>
      </p:sp>
      <p:sp>
        <p:nvSpPr>
          <p:cNvPr id="16" name="Text Placeholder 15"/>
          <p:cNvSpPr>
            <a:spLocks noGrp="1"/>
          </p:cNvSpPr>
          <p:nvPr>
            <p:ph type="body" sz="quarter" idx="22" hasCustomPrompt="1"/>
          </p:nvPr>
        </p:nvSpPr>
        <p:spPr>
          <a:xfrm>
            <a:off x="457200" y="598643"/>
            <a:ext cx="8229600" cy="300037"/>
          </a:xfrm>
        </p:spPr>
        <p:txBody>
          <a:bodyPr/>
          <a:lstStyle>
            <a:lvl1pPr>
              <a:buFontTx/>
              <a:buNone/>
              <a:defRPr sz="2000" b="1" i="1" baseline="0">
                <a:solidFill>
                  <a:schemeClr val="tx1">
                    <a:lumMod val="65000"/>
                    <a:lumOff val="35000"/>
                  </a:schemeClr>
                </a:solidFill>
              </a:defRPr>
            </a:lvl1pPr>
            <a:lvl2pPr>
              <a:buFontTx/>
              <a:buNone/>
              <a:defRPr/>
            </a:lvl2pPr>
            <a:lvl3pPr>
              <a:buFontTx/>
              <a:buNone/>
              <a:defRPr/>
            </a:lvl3pPr>
            <a:lvl4pPr>
              <a:buFontTx/>
              <a:buNone/>
              <a:defRPr/>
            </a:lvl4pPr>
            <a:lvl5pPr>
              <a:buFontTx/>
              <a:buNone/>
              <a:defRPr/>
            </a:lvl5pPr>
          </a:lstStyle>
          <a:p>
            <a:pPr lvl="0"/>
            <a:r>
              <a:rPr lang="en-US" dirty="0"/>
              <a:t>Subtitle Palatino 20pt Bold, Italics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50990FF-E7D0-4CB7-84FD-35275196941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360363" y="1123951"/>
            <a:ext cx="8416976" cy="5262562"/>
          </a:xfrm>
          <a:prstGeom prst="rect">
            <a:avLst/>
          </a:prstGeom>
        </p:spPr>
        <p:txBody>
          <a:bodyPr vert="horz">
            <a:noAutofit/>
          </a:bodyPr>
          <a:lstStyle/>
          <a:p>
            <a:pPr lvl="0"/>
            <a:r>
              <a:rPr lang="en-US" dirty="0"/>
              <a:t>Bulleted text – Palatino 18pt Regular</a:t>
            </a:r>
            <a:br>
              <a:rPr lang="en-US" dirty="0"/>
            </a:br>
            <a:r>
              <a:rPr lang="en-US" dirty="0"/>
              <a:t>Five bullet levels are built in (hit Enter then Tab to get to the next bullet level)</a:t>
            </a:r>
          </a:p>
          <a:p>
            <a:pPr lvl="1"/>
            <a:r>
              <a:rPr lang="en-US" dirty="0"/>
              <a:t>Second level 16pt Regular</a:t>
            </a:r>
          </a:p>
          <a:p>
            <a:pPr lvl="2"/>
            <a:r>
              <a:rPr lang="en-US" dirty="0"/>
              <a:t>Third level 14pt Regular</a:t>
            </a:r>
          </a:p>
        </p:txBody>
      </p:sp>
      <p:sp>
        <p:nvSpPr>
          <p:cNvPr id="17" name="Slide Number Placeholder 4"/>
          <p:cNvSpPr>
            <a:spLocks noGrp="1"/>
          </p:cNvSpPr>
          <p:nvPr>
            <p:ph type="sldNum" sz="quarter" idx="4"/>
          </p:nvPr>
        </p:nvSpPr>
        <p:spPr>
          <a:xfrm>
            <a:off x="8897112" y="6693408"/>
            <a:ext cx="228600" cy="146304"/>
          </a:xfrm>
          <a:prstGeom prst="rect">
            <a:avLst/>
          </a:prstGeom>
        </p:spPr>
        <p:txBody>
          <a:bodyPr lIns="0" tIns="0" rIns="0" bIns="0" anchor="ctr" anchorCtr="1"/>
          <a:lstStyle>
            <a:lvl1pPr algn="ctr">
              <a:defRPr sz="1000">
                <a:solidFill>
                  <a:schemeClr val="tx1">
                    <a:lumMod val="65000"/>
                    <a:lumOff val="35000"/>
                  </a:schemeClr>
                </a:solidFill>
                <a:latin typeface="Palatino Linotype" pitchFamily="18" charset="0"/>
              </a:defRPr>
            </a:lvl1pPr>
          </a:lstStyle>
          <a:p>
            <a:fld id="{8FE0F801-82B8-4697-8B4B-E3DFE003097F}" type="slidenum">
              <a:rPr lang="en-US" smtClean="0"/>
              <a:pPr/>
              <a:t>‹#›</a:t>
            </a:fld>
            <a:endParaRPr lang="en-US" dirty="0"/>
          </a:p>
        </p:txBody>
      </p:sp>
      <p:pic>
        <p:nvPicPr>
          <p:cNvPr id="15" name="Picture 14" descr="PartnersAlternate_4.15_color.png"/>
          <p:cNvPicPr>
            <a:picLocks noChangeAspect="1"/>
          </p:cNvPicPr>
          <p:nvPr/>
        </p:nvPicPr>
        <p:blipFill>
          <a:blip r:embed="rId12"/>
          <a:stretch>
            <a:fillRect/>
          </a:stretch>
        </p:blipFill>
        <p:spPr>
          <a:xfrm>
            <a:off x="8038769" y="6519893"/>
            <a:ext cx="731522" cy="281636"/>
          </a:xfrm>
          <a:prstGeom prst="rect">
            <a:avLst/>
          </a:prstGeom>
        </p:spPr>
      </p:pic>
      <p:sp>
        <p:nvSpPr>
          <p:cNvPr id="12" name="Line 5"/>
          <p:cNvSpPr>
            <a:spLocks noChangeShapeType="1"/>
          </p:cNvSpPr>
          <p:nvPr/>
        </p:nvSpPr>
        <p:spPr bwMode="auto">
          <a:xfrm>
            <a:off x="0" y="1013765"/>
            <a:ext cx="9144000" cy="0"/>
          </a:xfrm>
          <a:prstGeom prst="line">
            <a:avLst/>
          </a:prstGeom>
          <a:noFill/>
          <a:ln w="19050">
            <a:solidFill>
              <a:srgbClr val="008AB0"/>
            </a:solidFill>
            <a:round/>
            <a:headEnd/>
            <a:tailEnd/>
          </a:ln>
        </p:spPr>
        <p:txBody>
          <a:bodyPr/>
          <a:lstStyle/>
          <a:p>
            <a:pPr>
              <a:defRPr/>
            </a:pPr>
            <a:endParaRPr lang="en-US" dirty="0">
              <a:latin typeface="Arial" pitchFamily="34" charset="0"/>
            </a:endParaRPr>
          </a:p>
        </p:txBody>
      </p:sp>
      <p:sp>
        <p:nvSpPr>
          <p:cNvPr id="14" name="Line 6"/>
          <p:cNvSpPr>
            <a:spLocks noChangeShapeType="1"/>
          </p:cNvSpPr>
          <p:nvPr/>
        </p:nvSpPr>
        <p:spPr bwMode="auto">
          <a:xfrm>
            <a:off x="0" y="975043"/>
            <a:ext cx="9144000" cy="0"/>
          </a:xfrm>
          <a:prstGeom prst="line">
            <a:avLst/>
          </a:prstGeom>
          <a:noFill/>
          <a:ln w="19050">
            <a:solidFill>
              <a:srgbClr val="004960"/>
            </a:solidFill>
            <a:round/>
            <a:headEnd/>
            <a:tailEnd/>
          </a:ln>
        </p:spPr>
        <p:txBody>
          <a:bodyPr/>
          <a:lstStyle/>
          <a:p>
            <a:pPr>
              <a:defRPr/>
            </a:pPr>
            <a:endParaRPr lang="en-US"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85" r:id="rId1"/>
    <p:sldLayoutId id="2147483701" r:id="rId2"/>
    <p:sldLayoutId id="2147483709" r:id="rId3"/>
    <p:sldLayoutId id="2147483710" r:id="rId4"/>
    <p:sldLayoutId id="2147483712" r:id="rId5"/>
    <p:sldLayoutId id="2147483711" r:id="rId6"/>
    <p:sldLayoutId id="2147483700" r:id="rId7"/>
    <p:sldLayoutId id="2147483699" r:id="rId8"/>
    <p:sldLayoutId id="2147483713" r:id="rId9"/>
    <p:sldLayoutId id="2147483714" r:id="rId10"/>
  </p:sldLayoutIdLst>
  <p:hf hdr="0" ftr="0" dt="0"/>
  <p:txStyles>
    <p:titleStyle>
      <a:lvl1pPr algn="l" rtl="0" eaLnBrk="1" latinLnBrk="0" hangingPunct="1">
        <a:lnSpc>
          <a:spcPct val="100000"/>
        </a:lnSpc>
        <a:spcBef>
          <a:spcPct val="0"/>
        </a:spcBef>
        <a:buNone/>
        <a:defRPr kumimoji="0" sz="2400" b="1" kern="1200">
          <a:solidFill>
            <a:schemeClr val="tx1">
              <a:lumMod val="75000"/>
              <a:lumOff val="25000"/>
            </a:schemeClr>
          </a:solidFill>
          <a:latin typeface="Palatino Linotype" pitchFamily="18" charset="0"/>
          <a:ea typeface="+mj-ea"/>
          <a:cs typeface="+mj-cs"/>
        </a:defRPr>
      </a:lvl1pPr>
    </p:titleStyle>
    <p:bodyStyle>
      <a:lvl1pPr marL="231775" indent="-231775" algn="l" rtl="0" eaLnBrk="1" latinLnBrk="0" hangingPunct="1">
        <a:spcBef>
          <a:spcPts val="600"/>
        </a:spcBef>
        <a:buClrTx/>
        <a:buSzPct val="100000"/>
        <a:buFont typeface="Arial" pitchFamily="34" charset="0"/>
        <a:buChar char="•"/>
        <a:defRPr kumimoji="0" sz="1800" kern="1200">
          <a:solidFill>
            <a:schemeClr val="tx1"/>
          </a:solidFill>
          <a:latin typeface="Palatino Linotype" pitchFamily="18" charset="0"/>
          <a:ea typeface="+mn-ea"/>
          <a:cs typeface="+mn-cs"/>
        </a:defRPr>
      </a:lvl1pPr>
      <a:lvl2pPr marL="628650" indent="-282575" algn="l" rtl="0" eaLnBrk="1" latinLnBrk="0" hangingPunct="1">
        <a:spcBef>
          <a:spcPts val="600"/>
        </a:spcBef>
        <a:buClrTx/>
        <a:buSzPct val="100000"/>
        <a:buFont typeface="Arial" pitchFamily="34" charset="0"/>
        <a:buChar char="–"/>
        <a:defRPr kumimoji="0" sz="1600" kern="1200">
          <a:solidFill>
            <a:schemeClr val="tx1"/>
          </a:solidFill>
          <a:latin typeface="Palatino Linotype" pitchFamily="18" charset="0"/>
          <a:ea typeface="+mn-ea"/>
          <a:cs typeface="+mn-cs"/>
        </a:defRPr>
      </a:lvl2pPr>
      <a:lvl3pPr marL="973138" indent="-227013" algn="l" rtl="0" eaLnBrk="1" latinLnBrk="0" hangingPunct="1">
        <a:spcBef>
          <a:spcPts val="600"/>
        </a:spcBef>
        <a:buClrTx/>
        <a:buSzPct val="100000"/>
        <a:buFont typeface="Palatino Linotype" pitchFamily="18" charset="0"/>
        <a:buChar char="»"/>
        <a:defRPr kumimoji="0" sz="1400" kern="1200">
          <a:solidFill>
            <a:schemeClr val="tx1"/>
          </a:solidFill>
          <a:latin typeface="Palatino Linotype" pitchFamily="18" charset="0"/>
          <a:ea typeface="+mn-ea"/>
          <a:cs typeface="+mn-cs"/>
        </a:defRPr>
      </a:lvl3pPr>
      <a:lvl4pPr marL="1374775" indent="-292100" algn="l" rtl="0" eaLnBrk="1" latinLnBrk="0" hangingPunct="1">
        <a:spcBef>
          <a:spcPts val="600"/>
        </a:spcBef>
        <a:buClrTx/>
        <a:buSzPct val="100000"/>
        <a:buFont typeface="Arial" pitchFamily="34" charset="0"/>
        <a:buChar char="–"/>
        <a:defRPr kumimoji="0" sz="1600" kern="1200">
          <a:solidFill>
            <a:schemeClr val="tx1"/>
          </a:solidFill>
          <a:latin typeface="Palatino Linotype" pitchFamily="18" charset="0"/>
          <a:ea typeface="+mn-ea"/>
          <a:cs typeface="+mn-cs"/>
        </a:defRPr>
      </a:lvl4pPr>
      <a:lvl5pPr marL="1711325" indent="-227013" algn="l" rtl="0" eaLnBrk="1" latinLnBrk="0" hangingPunct="1">
        <a:spcBef>
          <a:spcPts val="600"/>
        </a:spcBef>
        <a:buClrTx/>
        <a:buSzPct val="100000"/>
        <a:buFont typeface="Arial" pitchFamily="34" charset="0"/>
        <a:buChar char="•"/>
        <a:defRPr kumimoji="0" sz="1600" kern="1200">
          <a:solidFill>
            <a:schemeClr val="tx1"/>
          </a:solidFill>
          <a:latin typeface="Palatino Linotype" pitchFamily="18"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hyperlink" Target="https://www.bmchp.org/-/media/7f988b3cfac8496c9dfc83665b31fa16.ashx" TargetMode="External"/><Relationship Id="rId2" Type="http://schemas.openxmlformats.org/officeDocument/2006/relationships/hyperlink" Target="https://www.bmchp.org/-/media/22d613ade34f47aa9eded6cc43e27499.ashx" TargetMode="External"/><Relationship Id="rId1" Type="http://schemas.openxmlformats.org/officeDocument/2006/relationships/slideLayout" Target="../slideLayouts/slideLayout5.xml"/><Relationship Id="rId5" Type="http://schemas.openxmlformats.org/officeDocument/2006/relationships/hyperlink" Target="https://www.bmchp.org/-/media/316f5804c2eb4bd5ae934c9020ec974d.ashx?" TargetMode="External"/><Relationship Id="rId4" Type="http://schemas.openxmlformats.org/officeDocument/2006/relationships/hyperlink" Target="https://www.bmchp.org/providers/forms-doc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uftshealthplan.com/documents/providers/forms/standardized-prior-authorization-request"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hyperlink" Target="https://tuftshealthplan.com/provider/doing-business-with-us/authorizations"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harepoint.partners.org/phs/payerinformation/SitePages/Home.asp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s://www.masshealthchoices.com/sites/default/files/Documents/EF-MCO%20(Rev.%2010-17)_WEB_110317.pdf"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harepoint.partners.org/phs/payerinformation/aca/MedicaidACO/SitePages/Education%20Sessions.aspx" TargetMode="External"/><Relationship Id="rId2" Type="http://schemas.openxmlformats.org/officeDocument/2006/relationships/notesSlide" Target="../notesSlides/notesSlide6.xml"/><Relationship Id="rId1" Type="http://schemas.openxmlformats.org/officeDocument/2006/relationships/slideLayout" Target="../slideLayouts/slideLayout9.xml"/><Relationship Id="rId4" Type="http://schemas.openxmlformats.org/officeDocument/2006/relationships/hyperlink" Target="http://sharepoint.partners.org/phs/payerinformation/aca/MedicaidACO/SitePages/Home.aspx"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3975" y="2409284"/>
            <a:ext cx="4663737" cy="1188721"/>
          </a:xfrm>
        </p:spPr>
        <p:txBody>
          <a:bodyPr/>
          <a:lstStyle/>
          <a:p>
            <a:r>
              <a:rPr lang="en-US" dirty="0">
                <a:solidFill>
                  <a:schemeClr val="tx1">
                    <a:lumMod val="65000"/>
                    <a:lumOff val="35000"/>
                  </a:schemeClr>
                </a:solidFill>
              </a:rPr>
              <a:t>Medicaid ACO Landscape</a:t>
            </a:r>
            <a:br>
              <a:rPr lang="en-US" dirty="0">
                <a:solidFill>
                  <a:schemeClr val="tx1">
                    <a:lumMod val="65000"/>
                    <a:lumOff val="35000"/>
                  </a:schemeClr>
                </a:solidFill>
              </a:rPr>
            </a:br>
            <a:endParaRPr lang="en-US" dirty="0">
              <a:solidFill>
                <a:schemeClr val="tx1">
                  <a:lumMod val="65000"/>
                  <a:lumOff val="35000"/>
                </a:schemeClr>
              </a:solidFill>
            </a:endParaRPr>
          </a:p>
        </p:txBody>
      </p:sp>
      <p:sp>
        <p:nvSpPr>
          <p:cNvPr id="4" name="Text Placeholder 3"/>
          <p:cNvSpPr>
            <a:spLocks noGrp="1"/>
          </p:cNvSpPr>
          <p:nvPr>
            <p:ph type="body" sz="quarter" idx="10"/>
          </p:nvPr>
        </p:nvSpPr>
        <p:spPr/>
        <p:txBody>
          <a:bodyPr/>
          <a:lstStyle/>
          <a:p>
            <a:pPr lvl="0">
              <a:spcBef>
                <a:spcPts val="0"/>
              </a:spcBef>
            </a:pPr>
            <a:r>
              <a:rPr lang="en-US" i="1" dirty="0"/>
              <a:t>Kim Simonian</a:t>
            </a:r>
          </a:p>
          <a:p>
            <a:pPr lvl="0"/>
            <a:r>
              <a:rPr lang="en-US" i="1" dirty="0"/>
              <a:t>Director for Public Payer Patient Access</a:t>
            </a:r>
          </a:p>
          <a:p>
            <a:pPr lvl="0"/>
            <a:r>
              <a:rPr lang="en-US" i="1" dirty="0"/>
              <a:t>Partners HealthCare - Community Health</a:t>
            </a:r>
          </a:p>
          <a:p>
            <a:endParaRPr lang="en-US" dirty="0"/>
          </a:p>
        </p:txBody>
      </p:sp>
      <p:sp>
        <p:nvSpPr>
          <p:cNvPr id="5" name="Subtitle 4"/>
          <p:cNvSpPr>
            <a:spLocks noGrp="1"/>
          </p:cNvSpPr>
          <p:nvPr>
            <p:ph type="subTitle" idx="1"/>
          </p:nvPr>
        </p:nvSpPr>
        <p:spPr>
          <a:xfrm>
            <a:off x="3641708" y="3003644"/>
            <a:ext cx="5018198" cy="539239"/>
          </a:xfrm>
        </p:spPr>
        <p:txBody>
          <a:bodyPr/>
          <a:lstStyle/>
          <a:p>
            <a:r>
              <a:rPr lang="en-US" dirty="0"/>
              <a:t>Webinar Series- September 12, 2018</a:t>
            </a:r>
          </a:p>
        </p:txBody>
      </p:sp>
    </p:spTree>
    <p:extLst>
      <p:ext uri="{BB962C8B-B14F-4D97-AF65-F5344CB8AC3E}">
        <p14:creationId xmlns:p14="http://schemas.microsoft.com/office/powerpoint/2010/main" val="3918336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A0E63FF-7BE3-4ABC-BC79-1C8D17111123}"/>
              </a:ext>
            </a:extLst>
          </p:cNvPr>
          <p:cNvSpPr>
            <a:spLocks noGrp="1"/>
          </p:cNvSpPr>
          <p:nvPr>
            <p:ph type="title"/>
          </p:nvPr>
        </p:nvSpPr>
        <p:spPr>
          <a:xfrm>
            <a:off x="457200" y="274638"/>
            <a:ext cx="8229600" cy="619442"/>
          </a:xfrm>
        </p:spPr>
        <p:txBody>
          <a:bodyPr/>
          <a:lstStyle/>
          <a:p>
            <a:r>
              <a:rPr lang="en-US" dirty="0"/>
              <a:t>How did MassHealth members shift on 3/1/18?</a:t>
            </a:r>
          </a:p>
        </p:txBody>
      </p:sp>
      <p:sp>
        <p:nvSpPr>
          <p:cNvPr id="4" name="Text Placeholder 3"/>
          <p:cNvSpPr>
            <a:spLocks noGrp="1"/>
          </p:cNvSpPr>
          <p:nvPr>
            <p:ph idx="1"/>
          </p:nvPr>
        </p:nvSpPr>
        <p:spPr>
          <a:xfrm>
            <a:off x="457200" y="1320800"/>
            <a:ext cx="8416976" cy="5262562"/>
          </a:xfrm>
        </p:spPr>
        <p:txBody>
          <a:bodyPr/>
          <a:lstStyle/>
          <a:p>
            <a:pPr marL="285750" indent="-285750">
              <a:buFont typeface="Arial" panose="020B0604020202020204" pitchFamily="34" charset="0"/>
              <a:buChar char="•"/>
            </a:pPr>
            <a:r>
              <a:rPr lang="en-US" sz="2400" dirty="0"/>
              <a:t>On 3/1/18, each MassHealth member followed his/her assigned PCP into whichever MCO or ACO that PCP joined.</a:t>
            </a:r>
          </a:p>
          <a:p>
            <a:pPr marL="682625" lvl="1" indent="-285750"/>
            <a:r>
              <a:rPr lang="en-US" sz="2400" dirty="0"/>
              <a:t>Prior to 3/1, MassHealth members had the MassHealth PCC Plan or one of the MCOs.</a:t>
            </a:r>
          </a:p>
          <a:p>
            <a:pPr marL="682625" lvl="1" indent="-285750"/>
            <a:r>
              <a:rPr lang="en-US" sz="2400" dirty="0"/>
              <a:t>All of these members were assigned someplace by these plans for primary care.</a:t>
            </a:r>
          </a:p>
          <a:p>
            <a:pPr marL="682625" lvl="1" indent="-285750"/>
            <a:r>
              <a:rPr lang="en-US" sz="2400" dirty="0"/>
              <a:t>MassHealth moved them on 3/1 to the health plan (MCO or ACO) that their assigned PCP joined.</a:t>
            </a:r>
          </a:p>
          <a:p>
            <a:pPr marL="285750" indent="-285750">
              <a:buFont typeface="Arial" panose="020B0604020202020204" pitchFamily="34" charset="0"/>
              <a:buChar char="•"/>
            </a:pPr>
            <a:endParaRPr lang="en-US" sz="2800" dirty="0"/>
          </a:p>
          <a:p>
            <a:endParaRPr lang="en-US" sz="2800" dirty="0"/>
          </a:p>
          <a:p>
            <a:endParaRPr lang="en-US" sz="1600" dirty="0"/>
          </a:p>
          <a:p>
            <a:pPr marL="0" indent="0">
              <a:buNone/>
            </a:pPr>
            <a:endParaRPr lang="en-US" sz="1600" dirty="0"/>
          </a:p>
        </p:txBody>
      </p:sp>
      <p:sp>
        <p:nvSpPr>
          <p:cNvPr id="2" name="Slide Number Placeholder 1"/>
          <p:cNvSpPr>
            <a:spLocks noGrp="1"/>
          </p:cNvSpPr>
          <p:nvPr>
            <p:ph type="sldNum" sz="quarter" idx="12"/>
          </p:nvPr>
        </p:nvSpPr>
        <p:spPr/>
        <p:txBody>
          <a:bodyPr/>
          <a:lstStyle/>
          <a:p>
            <a:pPr>
              <a:defRPr/>
            </a:pPr>
            <a:r>
              <a:rPr lang="en-US" dirty="0"/>
              <a:t>- </a:t>
            </a:r>
            <a:fld id="{16084561-F4E8-4E87-90E2-0D8DB885AD56}" type="slidenum">
              <a:rPr lang="en-US" smtClean="0"/>
              <a:pPr>
                <a:defRPr/>
              </a:pPr>
              <a:t>10</a:t>
            </a:fld>
            <a:r>
              <a:rPr lang="en-US" dirty="0"/>
              <a:t> -</a:t>
            </a:r>
          </a:p>
        </p:txBody>
      </p:sp>
    </p:spTree>
    <p:extLst>
      <p:ext uri="{BB962C8B-B14F-4D97-AF65-F5344CB8AC3E}">
        <p14:creationId xmlns:p14="http://schemas.microsoft.com/office/powerpoint/2010/main" val="3933375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5425" y="201702"/>
            <a:ext cx="8686372" cy="794604"/>
          </a:xfrm>
        </p:spPr>
        <p:txBody>
          <a:bodyPr/>
          <a:lstStyle/>
          <a:p>
            <a:r>
              <a:rPr lang="en-US" dirty="0"/>
              <a:t>The 3/1/18 transition applied to </a:t>
            </a:r>
            <a:r>
              <a:rPr lang="en-US" i="1" dirty="0"/>
              <a:t>most</a:t>
            </a:r>
            <a:r>
              <a:rPr lang="en-US" dirty="0"/>
              <a:t> but not all MassHealth members.</a:t>
            </a:r>
          </a:p>
        </p:txBody>
      </p:sp>
      <p:sp>
        <p:nvSpPr>
          <p:cNvPr id="5" name="Text Placeholder 4"/>
          <p:cNvSpPr>
            <a:spLocks noGrp="1"/>
          </p:cNvSpPr>
          <p:nvPr>
            <p:ph type="body" sz="quarter" idx="23"/>
          </p:nvPr>
        </p:nvSpPr>
        <p:spPr>
          <a:xfrm>
            <a:off x="330216" y="1111920"/>
            <a:ext cx="8316790" cy="5333654"/>
          </a:xfrm>
        </p:spPr>
        <p:txBody>
          <a:bodyPr/>
          <a:lstStyle/>
          <a:p>
            <a:pPr marL="285750" indent="-285750">
              <a:buFont typeface="Arial" panose="020B0604020202020204" pitchFamily="34" charset="0"/>
              <a:buChar char="•"/>
            </a:pPr>
            <a:r>
              <a:rPr lang="en-US" sz="1600" dirty="0"/>
              <a:t>Most (two-thirds) of MassHealth members are </a:t>
            </a:r>
            <a:r>
              <a:rPr lang="en-US" sz="1600" u="sng" dirty="0">
                <a:solidFill>
                  <a:schemeClr val="tx1"/>
                </a:solidFill>
              </a:rPr>
              <a:t>required</a:t>
            </a:r>
            <a:r>
              <a:rPr lang="en-US" sz="1600" dirty="0">
                <a:solidFill>
                  <a:schemeClr val="tx1"/>
                </a:solidFill>
              </a:rPr>
              <a:t> t</a:t>
            </a:r>
            <a:r>
              <a:rPr lang="en-US" sz="1600" dirty="0"/>
              <a:t>o be on a managed care plan.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other one-third are “fee for service” and not eligible for managed care plans, including the ACOs:</a:t>
            </a:r>
          </a:p>
          <a:p>
            <a:pPr marL="682625" lvl="1" indent="-285750">
              <a:spcBef>
                <a:spcPts val="0"/>
              </a:spcBef>
              <a:buFont typeface="Arial" panose="020B0604020202020204" pitchFamily="34" charset="0"/>
              <a:buChar char="•"/>
            </a:pPr>
            <a:r>
              <a:rPr lang="en-US" dirty="0"/>
              <a:t>on Medicare</a:t>
            </a:r>
          </a:p>
          <a:p>
            <a:pPr marL="682625" lvl="1" indent="-285750">
              <a:spcBef>
                <a:spcPts val="0"/>
              </a:spcBef>
              <a:buFont typeface="Arial" panose="020B0604020202020204" pitchFamily="34" charset="0"/>
              <a:buChar char="•"/>
            </a:pPr>
            <a:r>
              <a:rPr lang="en-US" dirty="0"/>
              <a:t>have other insurance and MassHealth as secondary</a:t>
            </a:r>
          </a:p>
          <a:p>
            <a:pPr marL="682625" lvl="1" indent="-285750">
              <a:spcBef>
                <a:spcPts val="0"/>
              </a:spcBef>
              <a:buFont typeface="Arial" panose="020B0604020202020204" pitchFamily="34" charset="0"/>
              <a:buChar char="•"/>
            </a:pPr>
            <a:r>
              <a:rPr lang="en-US" dirty="0"/>
              <a:t>age 65+ (may be in a SCO plan)</a:t>
            </a:r>
          </a:p>
          <a:p>
            <a:pPr marL="682625" lvl="1" indent="-285750">
              <a:spcBef>
                <a:spcPts val="0"/>
              </a:spcBef>
              <a:buFont typeface="Arial" panose="020B0604020202020204" pitchFamily="34" charset="0"/>
              <a:buChar char="•"/>
            </a:pPr>
            <a:r>
              <a:rPr lang="en-US" dirty="0"/>
              <a:t>in a nursing home of facility</a:t>
            </a:r>
          </a:p>
          <a:p>
            <a:pPr marL="682625" lvl="1" indent="-285750">
              <a:spcBef>
                <a:spcPts val="0"/>
              </a:spcBef>
              <a:buFont typeface="Arial" panose="020B0604020202020204" pitchFamily="34" charset="0"/>
              <a:buChar char="•"/>
            </a:pPr>
            <a:r>
              <a:rPr lang="en-US" dirty="0"/>
              <a:t>eligible for MassHealth Limited or Children’s Medical Security Plan (CMSP) </a:t>
            </a:r>
          </a:p>
          <a:p>
            <a:pPr marL="682625" lvl="1" indent="-285750">
              <a:spcBef>
                <a:spcPts val="0"/>
              </a:spcBef>
              <a:buFont typeface="Arial" panose="020B0604020202020204" pitchFamily="34" charset="0"/>
              <a:buChar char="•"/>
            </a:pPr>
            <a:r>
              <a:rPr lang="en-US" dirty="0"/>
              <a:t>receiving medical services through the Emergency Aid to the Elderly,  Disabled and Children (EAEDC) Program</a:t>
            </a:r>
          </a:p>
          <a:p>
            <a:pPr marL="682625" lvl="1" indent="-285750">
              <a:spcBef>
                <a:spcPts val="0"/>
              </a:spcBef>
              <a:buFont typeface="Arial" panose="020B0604020202020204" pitchFamily="34" charset="0"/>
              <a:buChar char="•"/>
            </a:pPr>
            <a:r>
              <a:rPr lang="en-US" dirty="0"/>
              <a:t>receiving hospice care through MassHealth</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 small number of members (under 65) have a choice – they may </a:t>
            </a:r>
            <a:r>
              <a:rPr lang="en-US" sz="1600" b="1" u="sng" dirty="0"/>
              <a:t>voluntarily </a:t>
            </a:r>
            <a:r>
              <a:rPr lang="en-US" sz="1600" dirty="0"/>
              <a:t>enroll in managed care, or remain on “fee for service”:</a:t>
            </a:r>
          </a:p>
          <a:p>
            <a:pPr marL="682625" lvl="1" indent="-285750">
              <a:spcBef>
                <a:spcPts val="0"/>
              </a:spcBef>
              <a:buFont typeface="Arial" panose="020B0604020202020204" pitchFamily="34" charset="0"/>
              <a:buChar char="•"/>
            </a:pPr>
            <a:r>
              <a:rPr lang="en-US" dirty="0"/>
              <a:t>MassHealth members receiving services from DCF or DYS </a:t>
            </a:r>
          </a:p>
          <a:p>
            <a:pPr marL="682625" lvl="1" indent="-285750">
              <a:spcBef>
                <a:spcPts val="0"/>
              </a:spcBef>
              <a:buFont typeface="Arial" panose="020B0604020202020204" pitchFamily="34" charset="0"/>
              <a:buChar char="•"/>
            </a:pPr>
            <a:r>
              <a:rPr lang="en-US" dirty="0"/>
              <a:t>MassHealth members enrolled in the </a:t>
            </a:r>
            <a:r>
              <a:rPr lang="en-US" dirty="0" err="1"/>
              <a:t>Kaileigh</a:t>
            </a:r>
            <a:r>
              <a:rPr lang="en-US" dirty="0"/>
              <a:t> Mulligan Program</a:t>
            </a:r>
          </a:p>
          <a:p>
            <a:pPr marL="682625" lvl="1" indent="-285750">
              <a:spcBef>
                <a:spcPts val="0"/>
              </a:spcBef>
              <a:buFont typeface="Arial" panose="020B0604020202020204" pitchFamily="34" charset="0"/>
              <a:buChar char="•"/>
            </a:pPr>
            <a:r>
              <a:rPr lang="en-US" dirty="0"/>
              <a:t>MassHealth members enrolled in a home- and community-based services waiver. </a:t>
            </a:r>
          </a:p>
          <a:p>
            <a:pPr marL="682625" lvl="1" indent="-285750">
              <a:spcBef>
                <a:spcPts val="0"/>
              </a:spcBef>
              <a:buFont typeface="Arial" panose="020B0604020202020204" pitchFamily="34" charset="0"/>
              <a:buChar char="•"/>
            </a:pPr>
            <a:r>
              <a:rPr lang="en-US" dirty="0"/>
              <a:t>MassHealth members receiving Title IV-E adoption assistance</a:t>
            </a:r>
          </a:p>
        </p:txBody>
      </p:sp>
      <p:sp>
        <p:nvSpPr>
          <p:cNvPr id="6" name="Slide Number Placeholder 5"/>
          <p:cNvSpPr>
            <a:spLocks noGrp="1"/>
          </p:cNvSpPr>
          <p:nvPr>
            <p:ph type="sldNum" sz="quarter" idx="10"/>
          </p:nvPr>
        </p:nvSpPr>
        <p:spPr/>
        <p:txBody>
          <a:bodyPr/>
          <a:lstStyle/>
          <a:p>
            <a:fld id="{8FE0F801-82B8-4697-8B4B-E3DFE003097F}" type="slidenum">
              <a:rPr lang="en-US" smtClean="0"/>
              <a:pPr/>
              <a:t>11</a:t>
            </a:fld>
            <a:endParaRPr lang="en-US" dirty="0"/>
          </a:p>
        </p:txBody>
      </p:sp>
    </p:spTree>
    <p:extLst>
      <p:ext uri="{BB962C8B-B14F-4D97-AF65-F5344CB8AC3E}">
        <p14:creationId xmlns:p14="http://schemas.microsoft.com/office/powerpoint/2010/main" val="2806450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294967295"/>
          </p:nvPr>
        </p:nvSpPr>
        <p:spPr>
          <a:xfrm>
            <a:off x="258288" y="1047293"/>
            <a:ext cx="8704283" cy="5424009"/>
          </a:xfrm>
        </p:spPr>
        <p:txBody>
          <a:bodyPr/>
          <a:lstStyle/>
          <a:p>
            <a:pPr marL="285750" indent="-285750">
              <a:buFont typeface="Arial" panose="020B0604020202020204" pitchFamily="34" charset="0"/>
              <a:buChar char="•"/>
            </a:pPr>
            <a:r>
              <a:rPr lang="en-US" sz="2000" dirty="0"/>
              <a:t>Everyone on MassHealth has a CATEGORY of eligibility.  The category you get depends on your eligibility factors – income, age, immigration status, and situation/condition (pregnancy, disability, etc.)</a:t>
            </a:r>
          </a:p>
          <a:p>
            <a:pPr marL="0" indent="0">
              <a:buNone/>
            </a:pPr>
            <a:endParaRPr lang="en-US" sz="1200" dirty="0"/>
          </a:p>
          <a:p>
            <a:pPr marL="285750" indent="-285750">
              <a:buFont typeface="Arial" panose="020B0604020202020204" pitchFamily="34" charset="0"/>
              <a:buChar char="•"/>
            </a:pPr>
            <a:r>
              <a:rPr lang="en-US" sz="2000" dirty="0"/>
              <a:t>The eligibility categories are:</a:t>
            </a:r>
          </a:p>
          <a:p>
            <a:pPr marL="682625" lvl="1" indent="-285750">
              <a:buFont typeface="Arial" panose="020B0604020202020204" pitchFamily="34" charset="0"/>
              <a:buChar char="•"/>
            </a:pPr>
            <a:r>
              <a:rPr lang="en-US" sz="2000" dirty="0"/>
              <a:t>MassHealth Standard</a:t>
            </a:r>
          </a:p>
          <a:p>
            <a:pPr marL="682625" lvl="1" indent="-285750">
              <a:buFont typeface="Arial" panose="020B0604020202020204" pitchFamily="34" charset="0"/>
              <a:buChar char="•"/>
            </a:pPr>
            <a:r>
              <a:rPr lang="en-US" sz="2000" dirty="0"/>
              <a:t>MassHealth CarePlus</a:t>
            </a:r>
          </a:p>
          <a:p>
            <a:pPr marL="682625" lvl="1" indent="-285750">
              <a:buFont typeface="Arial" panose="020B0604020202020204" pitchFamily="34" charset="0"/>
              <a:buChar char="•"/>
            </a:pPr>
            <a:r>
              <a:rPr lang="en-US" sz="2000" dirty="0"/>
              <a:t>MassHealth Family Assistance</a:t>
            </a:r>
          </a:p>
          <a:p>
            <a:pPr marL="682625" lvl="1" indent="-285750">
              <a:buFont typeface="Arial" panose="020B0604020202020204" pitchFamily="34" charset="0"/>
              <a:buChar char="•"/>
            </a:pPr>
            <a:r>
              <a:rPr lang="en-US" sz="2000" dirty="0"/>
              <a:t>MassHealth CommonHealth</a:t>
            </a:r>
          </a:p>
          <a:p>
            <a:pPr marL="682625" lvl="1" indent="-285750">
              <a:buFont typeface="Arial" panose="020B0604020202020204" pitchFamily="34" charset="0"/>
              <a:buChar char="•"/>
            </a:pPr>
            <a:r>
              <a:rPr lang="en-US" sz="2000" dirty="0"/>
              <a:t>MassHealth Limited </a:t>
            </a:r>
          </a:p>
          <a:p>
            <a:pPr marL="682625" lvl="1" indent="-285750">
              <a:buFont typeface="Arial" panose="020B0604020202020204" pitchFamily="34" charset="0"/>
              <a:buChar char="•"/>
            </a:pPr>
            <a:r>
              <a:rPr lang="en-US" sz="2000" dirty="0"/>
              <a:t>Children’s Medical Security Plan</a:t>
            </a:r>
          </a:p>
          <a:p>
            <a:pPr marL="285750" indent="-285750"/>
            <a:endParaRPr lang="en-US" sz="1200" dirty="0"/>
          </a:p>
          <a:p>
            <a:pPr marL="285750" indent="-285750"/>
            <a:r>
              <a:rPr lang="en-US" sz="2000" dirty="0"/>
              <a:t>Nothing has changed with these CATEGORIES.  It’s the managed care PLANS that are changing. </a:t>
            </a:r>
          </a:p>
          <a:p>
            <a:pPr marL="285750" indent="-285750"/>
            <a:r>
              <a:rPr lang="en-US" sz="2000" dirty="0"/>
              <a:t>We “accept” all of these categories; it’s the PLANS we may or may not contract with.</a:t>
            </a:r>
            <a:endParaRPr lang="en-US" sz="1600" dirty="0"/>
          </a:p>
          <a:p>
            <a:endParaRPr lang="en-US" sz="1600" dirty="0"/>
          </a:p>
        </p:txBody>
      </p:sp>
      <p:sp>
        <p:nvSpPr>
          <p:cNvPr id="6" name="Title 1"/>
          <p:cNvSpPr>
            <a:spLocks noGrp="1"/>
          </p:cNvSpPr>
          <p:nvPr>
            <p:ph type="title" idx="4294967295"/>
          </p:nvPr>
        </p:nvSpPr>
        <p:spPr>
          <a:xfrm>
            <a:off x="161239" y="323744"/>
            <a:ext cx="8229600" cy="466725"/>
          </a:xfrm>
          <a:prstGeom prst="rect">
            <a:avLst/>
          </a:prstGeom>
        </p:spPr>
        <p:txBody>
          <a:bodyPr/>
          <a:lstStyle/>
          <a:p>
            <a:r>
              <a:rPr lang="en-US" sz="2400" dirty="0">
                <a:solidFill>
                  <a:schemeClr val="tx1">
                    <a:lumMod val="65000"/>
                    <a:lumOff val="35000"/>
                  </a:schemeClr>
                </a:solidFill>
              </a:rPr>
              <a:t>REMINDER:  MassHealth CATEGORIES </a:t>
            </a:r>
            <a:r>
              <a:rPr lang="en-US" dirty="0">
                <a:solidFill>
                  <a:schemeClr val="tx1">
                    <a:lumMod val="65000"/>
                    <a:lumOff val="35000"/>
                  </a:schemeClr>
                </a:solidFill>
              </a:rPr>
              <a:t>versus PLANS</a:t>
            </a:r>
            <a:endParaRPr lang="en-US" sz="2400" dirty="0">
              <a:solidFill>
                <a:schemeClr val="tx1">
                  <a:lumMod val="65000"/>
                  <a:lumOff val="35000"/>
                </a:schemeClr>
              </a:solidFill>
            </a:endParaRPr>
          </a:p>
        </p:txBody>
      </p:sp>
      <p:sp>
        <p:nvSpPr>
          <p:cNvPr id="2" name="Slide Number Placeholder 1"/>
          <p:cNvSpPr>
            <a:spLocks noGrp="1"/>
          </p:cNvSpPr>
          <p:nvPr>
            <p:ph type="sldNum" sz="quarter" idx="11"/>
          </p:nvPr>
        </p:nvSpPr>
        <p:spPr/>
        <p:txBody>
          <a:bodyPr/>
          <a:lstStyle/>
          <a:p>
            <a:pPr>
              <a:defRPr/>
            </a:pPr>
            <a:r>
              <a:rPr lang="en-US" dirty="0"/>
              <a:t>- </a:t>
            </a:r>
            <a:fld id="{16084561-F4E8-4E87-90E2-0D8DB885AD56}" type="slidenum">
              <a:rPr lang="en-US" smtClean="0"/>
              <a:pPr>
                <a:defRPr/>
              </a:pPr>
              <a:t>12</a:t>
            </a:fld>
            <a:r>
              <a:rPr lang="en-US" dirty="0"/>
              <a:t> -</a:t>
            </a:r>
          </a:p>
        </p:txBody>
      </p:sp>
    </p:spTree>
    <p:extLst>
      <p:ext uri="{BB962C8B-B14F-4D97-AF65-F5344CB8AC3E}">
        <p14:creationId xmlns:p14="http://schemas.microsoft.com/office/powerpoint/2010/main" val="2217243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864" y="233081"/>
            <a:ext cx="8590548" cy="681318"/>
          </a:xfrm>
        </p:spPr>
        <p:txBody>
          <a:bodyPr/>
          <a:lstStyle/>
          <a:p>
            <a:r>
              <a:rPr lang="en-US" dirty="0"/>
              <a:t>How do MassHealth ACOs work?</a:t>
            </a:r>
            <a:endParaRPr lang="en-US" dirty="0">
              <a:latin typeface="Palatino Linotype" panose="02040502050505030304" pitchFamily="18" charset="0"/>
            </a:endParaRPr>
          </a:p>
        </p:txBody>
      </p:sp>
      <p:sp>
        <p:nvSpPr>
          <p:cNvPr id="4" name="Text Placeholder 3"/>
          <p:cNvSpPr>
            <a:spLocks noGrp="1"/>
          </p:cNvSpPr>
          <p:nvPr>
            <p:ph type="body" sz="quarter" idx="23"/>
          </p:nvPr>
        </p:nvSpPr>
        <p:spPr>
          <a:xfrm>
            <a:off x="343509" y="1194318"/>
            <a:ext cx="8275835" cy="4830572"/>
          </a:xfrm>
        </p:spPr>
        <p:txBody>
          <a:bodyPr/>
          <a:lstStyle/>
          <a:p>
            <a:pPr marL="0" indent="0">
              <a:spcAft>
                <a:spcPts val="600"/>
              </a:spcAft>
            </a:pPr>
            <a:r>
              <a:rPr lang="en-US" sz="2000" b="1" u="sng" dirty="0"/>
              <a:t>Primary Care:</a:t>
            </a:r>
          </a:p>
          <a:p>
            <a:pPr marL="342900" indent="-342900">
              <a:spcAft>
                <a:spcPts val="600"/>
              </a:spcAft>
              <a:buFont typeface="Arial" panose="020B0604020202020204" pitchFamily="34" charset="0"/>
              <a:buChar char="•"/>
            </a:pPr>
            <a:r>
              <a:rPr lang="en-US" sz="2000" dirty="0"/>
              <a:t>The ACOs are just collections of primary care providers.</a:t>
            </a:r>
          </a:p>
          <a:p>
            <a:pPr marL="342900" indent="-342900">
              <a:spcAft>
                <a:spcPts val="600"/>
              </a:spcAft>
              <a:buFont typeface="Arial" panose="020B0604020202020204" pitchFamily="34" charset="0"/>
              <a:buChar char="•"/>
            </a:pPr>
            <a:r>
              <a:rPr lang="en-US" sz="2000" dirty="0"/>
              <a:t>Primary care providers in an ACO have to be “exclusive” to that ACO.</a:t>
            </a:r>
          </a:p>
          <a:p>
            <a:pPr marL="0" indent="0">
              <a:spcAft>
                <a:spcPts val="600"/>
              </a:spcAft>
            </a:pPr>
            <a:endParaRPr lang="en-US" sz="2000" dirty="0"/>
          </a:p>
          <a:p>
            <a:pPr marL="0" indent="0">
              <a:spcAft>
                <a:spcPts val="600"/>
              </a:spcAft>
            </a:pPr>
            <a:r>
              <a:rPr lang="en-US" sz="2000" b="1" u="sng" dirty="0"/>
              <a:t>Specialty/Hospital Care:</a:t>
            </a:r>
          </a:p>
          <a:p>
            <a:pPr marL="342900" indent="-342900">
              <a:spcAft>
                <a:spcPts val="600"/>
              </a:spcAft>
              <a:buFont typeface="Arial" panose="020B0604020202020204" pitchFamily="34" charset="0"/>
              <a:buChar char="•"/>
            </a:pPr>
            <a:r>
              <a:rPr lang="en-US" sz="2000" dirty="0"/>
              <a:t>ACOs use an existing </a:t>
            </a:r>
            <a:r>
              <a:rPr lang="en-US" sz="2000" dirty="0">
                <a:solidFill>
                  <a:schemeClr val="tx1"/>
                </a:solidFill>
              </a:rPr>
              <a:t>health plan’s provider network for their </a:t>
            </a:r>
            <a:r>
              <a:rPr lang="en-US" sz="2000" dirty="0"/>
              <a:t>members’ specialty and hospital care. </a:t>
            </a:r>
          </a:p>
          <a:p>
            <a:pPr marL="342900" indent="-342900">
              <a:spcAft>
                <a:spcPts val="600"/>
              </a:spcAft>
              <a:buFont typeface="Arial" panose="020B0604020202020204" pitchFamily="34" charset="0"/>
              <a:buChar char="•"/>
            </a:pPr>
            <a:r>
              <a:rPr lang="en-US" sz="2000" dirty="0"/>
              <a:t>Specialists and hospitals are not “part of an ACO” -  they just see patients according to the contracts they have in place, same as today.  </a:t>
            </a:r>
          </a:p>
          <a:p>
            <a:pPr marL="0" indent="0">
              <a:spcAft>
                <a:spcPts val="600"/>
              </a:spcAft>
            </a:pPr>
            <a:endParaRPr lang="en-US" sz="2200" dirty="0"/>
          </a:p>
          <a:p>
            <a:pPr marL="0" indent="0">
              <a:spcAft>
                <a:spcPts val="600"/>
              </a:spcAft>
            </a:pPr>
            <a:endParaRPr lang="en-US" sz="2200" dirty="0"/>
          </a:p>
          <a:p>
            <a:pPr marL="0" indent="0">
              <a:spcAft>
                <a:spcPts val="600"/>
              </a:spcAft>
            </a:pPr>
            <a:endParaRPr lang="en-US" sz="2200" dirty="0"/>
          </a:p>
          <a:p>
            <a:pPr marL="0" indent="0">
              <a:spcAft>
                <a:spcPts val="600"/>
              </a:spcAft>
            </a:pPr>
            <a:endParaRPr lang="en-US" sz="2200" dirty="0"/>
          </a:p>
          <a:p>
            <a:pPr marL="0" indent="0">
              <a:spcAft>
                <a:spcPts val="600"/>
              </a:spcAft>
            </a:pPr>
            <a:endParaRPr lang="en-US" b="1" dirty="0"/>
          </a:p>
        </p:txBody>
      </p:sp>
      <p:sp>
        <p:nvSpPr>
          <p:cNvPr id="5" name="Slide Number Placeholder 2"/>
          <p:cNvSpPr txBox="1">
            <a:spLocks/>
          </p:cNvSpPr>
          <p:nvPr/>
        </p:nvSpPr>
        <p:spPr bwMode="auto">
          <a:xfrm>
            <a:off x="8420100" y="6024889"/>
            <a:ext cx="591312" cy="515112"/>
          </a:xfrm>
          <a:prstGeom prst="rect">
            <a:avLst/>
          </a:prstGeom>
          <a:noFill/>
          <a:ln>
            <a:noFill/>
          </a:ln>
          <a:effectLst/>
          <a:extLst/>
        </p:spPr>
        <p:txBody>
          <a:bodyPr vert="horz" wrap="none" lIns="0" tIns="0" rIns="0" bIns="0" numCol="1" anchor="ctr" anchorCtr="0" compatLnSpc="1">
            <a:prstTxWarp prst="textNoShape">
              <a:avLst/>
            </a:prstTxWarp>
          </a:bodyPr>
          <a:lstStyle>
            <a:defPPr>
              <a:defRPr lang="en-US"/>
            </a:defPPr>
            <a:lvl1pPr marL="0" algn="ctr" defTabSz="914400" rtl="0" eaLnBrk="0" latinLnBrk="0" hangingPunct="0">
              <a:defRPr sz="1000" kern="1200">
                <a:solidFill>
                  <a:schemeClr val="bg1"/>
                </a:solidFill>
                <a:latin typeface="Palatino Linotype" pitchFamily="18"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FE0F801-82B8-4697-8B4B-E3DFE003097F}" type="slidenum">
              <a:rPr lang="en-US" smtClean="0">
                <a:solidFill>
                  <a:srgbClr val="000000">
                    <a:lumMod val="65000"/>
                    <a:lumOff val="35000"/>
                  </a:srgbClr>
                </a:solidFill>
              </a:rPr>
              <a:pPr/>
              <a:t>13</a:t>
            </a:fld>
            <a:endParaRPr lang="en-US" dirty="0">
              <a:solidFill>
                <a:srgbClr val="000000">
                  <a:lumMod val="65000"/>
                  <a:lumOff val="35000"/>
                </a:srgbClr>
              </a:solidFill>
            </a:endParaRPr>
          </a:p>
        </p:txBody>
      </p:sp>
    </p:spTree>
    <p:extLst>
      <p:ext uri="{BB962C8B-B14F-4D97-AF65-F5344CB8AC3E}">
        <p14:creationId xmlns:p14="http://schemas.microsoft.com/office/powerpoint/2010/main" val="4237765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82" y="244353"/>
            <a:ext cx="8557936" cy="706992"/>
          </a:xfrm>
        </p:spPr>
        <p:txBody>
          <a:bodyPr/>
          <a:lstStyle/>
          <a:p>
            <a:r>
              <a:rPr lang="en-US" dirty="0">
                <a:solidFill>
                  <a:schemeClr val="tx1">
                    <a:lumMod val="65000"/>
                    <a:lumOff val="35000"/>
                  </a:schemeClr>
                </a:solidFill>
              </a:rPr>
              <a:t>Primary care exclusivity exceptions</a:t>
            </a:r>
          </a:p>
        </p:txBody>
      </p:sp>
      <p:sp>
        <p:nvSpPr>
          <p:cNvPr id="3" name="Content Placeholder 2"/>
          <p:cNvSpPr>
            <a:spLocks noGrp="1"/>
          </p:cNvSpPr>
          <p:nvPr>
            <p:ph idx="1"/>
          </p:nvPr>
        </p:nvSpPr>
        <p:spPr>
          <a:xfrm>
            <a:off x="360362" y="1062182"/>
            <a:ext cx="7841529" cy="5324331"/>
          </a:xfrm>
        </p:spPr>
        <p:txBody>
          <a:bodyPr/>
          <a:lstStyle/>
          <a:p>
            <a:r>
              <a:rPr lang="en-US" sz="2000" dirty="0"/>
              <a:t>There may be situations where a PCP sees patients who are not assigned to that PCP’s site in the ACO</a:t>
            </a:r>
          </a:p>
          <a:p>
            <a:pPr lvl="1"/>
            <a:r>
              <a:rPr lang="en-US" sz="2000" dirty="0"/>
              <a:t>Weekend coverage</a:t>
            </a:r>
          </a:p>
          <a:p>
            <a:pPr lvl="1"/>
            <a:r>
              <a:rPr lang="en-US" sz="2000" dirty="0"/>
              <a:t>Urgent Care</a:t>
            </a:r>
          </a:p>
          <a:p>
            <a:pPr lvl="1"/>
            <a:r>
              <a:rPr lang="en-US" sz="2000" dirty="0"/>
              <a:t>Medication Assisted Treatment (Suboxone)</a:t>
            </a:r>
          </a:p>
          <a:p>
            <a:r>
              <a:rPr lang="en-US" sz="2000" dirty="0"/>
              <a:t>Those are allowable and those services can be billed to the patient’s plan, as long as the provider is in network.</a:t>
            </a:r>
          </a:p>
          <a:p>
            <a:endParaRPr lang="en-US" sz="2000" dirty="0"/>
          </a:p>
          <a:p>
            <a:pPr marL="0" indent="0">
              <a:buNone/>
            </a:pPr>
            <a:r>
              <a:rPr lang="en-US" sz="2000" u="sng" dirty="0"/>
              <a:t>Example</a:t>
            </a:r>
            <a:r>
              <a:rPr lang="en-US" sz="2000" dirty="0"/>
              <a:t>: a PCP at MGH Revere can provide Suboxone to a patient in the C3 ACO from East Boston Health Center with a referral. That PCP can’t see a patient from the </a:t>
            </a:r>
            <a:r>
              <a:rPr lang="en-US" sz="2000" dirty="0" err="1"/>
              <a:t>Wellforce</a:t>
            </a:r>
            <a:r>
              <a:rPr lang="en-US" sz="2000" dirty="0"/>
              <a:t> ACO for the same service, because we are not contracted with Fallon for their </a:t>
            </a:r>
            <a:r>
              <a:rPr lang="en-US" sz="2000" dirty="0" err="1"/>
              <a:t>Wellforce</a:t>
            </a:r>
            <a:r>
              <a:rPr lang="en-US" sz="2000" dirty="0"/>
              <a:t> ACO. </a:t>
            </a:r>
          </a:p>
          <a:p>
            <a:pPr marL="0" indent="0">
              <a:buNone/>
            </a:pPr>
            <a:endParaRPr lang="en-US" sz="2000" dirty="0"/>
          </a:p>
          <a:p>
            <a:pPr marL="0" indent="0">
              <a:buNone/>
            </a:pPr>
            <a:endParaRPr lang="en-US" sz="2000" dirty="0"/>
          </a:p>
          <a:p>
            <a:pPr marL="0" indent="0">
              <a:buNone/>
            </a:pPr>
            <a:endParaRPr lang="en-US" sz="1600" dirty="0"/>
          </a:p>
        </p:txBody>
      </p:sp>
      <p:sp>
        <p:nvSpPr>
          <p:cNvPr id="6" name="Slide Number Placeholder 5"/>
          <p:cNvSpPr>
            <a:spLocks noGrp="1"/>
          </p:cNvSpPr>
          <p:nvPr>
            <p:ph type="sldNum" sz="quarter" idx="12"/>
          </p:nvPr>
        </p:nvSpPr>
        <p:spPr/>
        <p:txBody>
          <a:bodyPr/>
          <a:lstStyle/>
          <a:p>
            <a:fld id="{C50990FF-E7D0-4CB7-84FD-35275196941D}" type="slidenum">
              <a:rPr lang="en-US" smtClean="0"/>
              <a:pPr/>
              <a:t>14</a:t>
            </a:fld>
            <a:endParaRPr lang="en-US" dirty="0"/>
          </a:p>
        </p:txBody>
      </p:sp>
    </p:spTree>
    <p:extLst>
      <p:ext uri="{BB962C8B-B14F-4D97-AF65-F5344CB8AC3E}">
        <p14:creationId xmlns:p14="http://schemas.microsoft.com/office/powerpoint/2010/main" val="502619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New contracts</a:t>
            </a:r>
          </a:p>
        </p:txBody>
      </p:sp>
    </p:spTree>
    <p:extLst>
      <p:ext uri="{BB962C8B-B14F-4D97-AF65-F5344CB8AC3E}">
        <p14:creationId xmlns:p14="http://schemas.microsoft.com/office/powerpoint/2010/main" val="1163365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gray">
          <a:xfrm>
            <a:off x="260078" y="6409468"/>
            <a:ext cx="8629550" cy="283940"/>
          </a:xfrm>
          <a:prstGeom prst="rect">
            <a:avLst/>
          </a:prstGeom>
          <a:solidFill>
            <a:schemeClr val="bg1"/>
          </a:solidFill>
        </p:spPr>
        <p:txBody>
          <a:bodyPr wrap="none" lIns="45720" rIns="45720" spcCol="45720" rtlCol="0">
            <a:noAutofit/>
          </a:bodyPr>
          <a:lstStyle/>
          <a:p>
            <a:pPr marL="171450" indent="-171450">
              <a:buFont typeface="Arial" panose="020B0604020202020204" pitchFamily="34" charset="0"/>
              <a:buChar char="•"/>
            </a:pPr>
            <a:r>
              <a:rPr lang="en-US" sz="1200" i="1" dirty="0" err="1"/>
              <a:t>Lahey</a:t>
            </a:r>
            <a:r>
              <a:rPr lang="en-US" sz="1200" i="1" dirty="0"/>
              <a:t> ACO members will have either BMC HealthNet MCO or Tufts Together MCO.  These members cannot be distinguished in Epic.</a:t>
            </a:r>
          </a:p>
        </p:txBody>
      </p:sp>
      <p:graphicFrame>
        <p:nvGraphicFramePr>
          <p:cNvPr id="15" name="Table 14"/>
          <p:cNvGraphicFramePr>
            <a:graphicFrameLocks noGrp="1"/>
          </p:cNvGraphicFramePr>
          <p:nvPr>
            <p:extLst>
              <p:ext uri="{D42A27DB-BD31-4B8C-83A1-F6EECF244321}">
                <p14:modId xmlns:p14="http://schemas.microsoft.com/office/powerpoint/2010/main" val="1173024530"/>
              </p:ext>
            </p:extLst>
          </p:nvPr>
        </p:nvGraphicFramePr>
        <p:xfrm>
          <a:off x="178163" y="1094556"/>
          <a:ext cx="8793380" cy="5182960"/>
        </p:xfrm>
        <a:graphic>
          <a:graphicData uri="http://schemas.openxmlformats.org/drawingml/2006/table">
            <a:tbl>
              <a:tblPr/>
              <a:tblGrid>
                <a:gridCol w="4691652">
                  <a:extLst>
                    <a:ext uri="{9D8B030D-6E8A-4147-A177-3AD203B41FA5}">
                      <a16:colId xmlns:a16="http://schemas.microsoft.com/office/drawing/2014/main" val="1000790492"/>
                    </a:ext>
                  </a:extLst>
                </a:gridCol>
                <a:gridCol w="2382862">
                  <a:extLst>
                    <a:ext uri="{9D8B030D-6E8A-4147-A177-3AD203B41FA5}">
                      <a16:colId xmlns:a16="http://schemas.microsoft.com/office/drawing/2014/main" val="664927710"/>
                    </a:ext>
                  </a:extLst>
                </a:gridCol>
                <a:gridCol w="1718866">
                  <a:extLst>
                    <a:ext uri="{9D8B030D-6E8A-4147-A177-3AD203B41FA5}">
                      <a16:colId xmlns:a16="http://schemas.microsoft.com/office/drawing/2014/main" val="1072463327"/>
                    </a:ext>
                  </a:extLst>
                </a:gridCol>
              </a:tblGrid>
              <a:tr h="216264">
                <a:tc>
                  <a:txBody>
                    <a:bodyPr/>
                    <a:lstStyle/>
                    <a:p>
                      <a:pPr algn="ctr" fontAlgn="b"/>
                      <a:r>
                        <a:rPr lang="en-US" sz="1400" b="1" i="0" u="none" strike="noStrike" dirty="0">
                          <a:solidFill>
                            <a:srgbClr val="000000"/>
                          </a:solidFill>
                          <a:effectLst/>
                          <a:latin typeface="Calibri" panose="020F0502020204030204" pitchFamily="34" charset="0"/>
                        </a:rPr>
                        <a:t>Plan Name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1" i="0" u="none" strike="noStrike" dirty="0">
                          <a:solidFill>
                            <a:srgbClr val="000000"/>
                          </a:solidFill>
                          <a:effectLst/>
                          <a:latin typeface="Calibri" panose="020F0502020204030204" pitchFamily="34" charset="0"/>
                        </a:rPr>
                        <a:t>Plan</a:t>
                      </a:r>
                      <a:r>
                        <a:rPr lang="en-US" sz="1400" b="1" i="0" u="none" strike="noStrike" baseline="0" dirty="0">
                          <a:solidFill>
                            <a:srgbClr val="000000"/>
                          </a:solidFill>
                          <a:effectLst/>
                          <a:latin typeface="Calibri" panose="020F0502020204030204" pitchFamily="34" charset="0"/>
                        </a:rPr>
                        <a:t> Network</a:t>
                      </a:r>
                      <a:endParaRPr lang="en-US" sz="14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n-US" sz="1400" b="1" i="0" u="none" strike="noStrike" dirty="0">
                          <a:solidFill>
                            <a:srgbClr val="000000"/>
                          </a:solidFill>
                          <a:effectLst/>
                          <a:latin typeface="Calibri" panose="020F0502020204030204" pitchFamily="34" charset="0"/>
                        </a:rPr>
                        <a:t>Contracted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8702427"/>
                  </a:ext>
                </a:extLst>
              </a:tr>
              <a:tr h="248426">
                <a:tc>
                  <a:txBody>
                    <a:bodyPr/>
                    <a:lstStyle/>
                    <a:p>
                      <a:pPr marL="91440" algn="l" fontAlgn="b"/>
                      <a:r>
                        <a:rPr lang="en-US" sz="1400" b="0" i="0" u="none" strike="noStrike" dirty="0">
                          <a:solidFill>
                            <a:srgbClr val="000000"/>
                          </a:solidFill>
                          <a:effectLst/>
                          <a:latin typeface="Calibri" panose="020F0502020204030204" pitchFamily="34" charset="0"/>
                        </a:rPr>
                        <a:t>MASSHEALTH PCC</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4">
                  <a:txBody>
                    <a:bodyPr/>
                    <a:lstStyle/>
                    <a:p>
                      <a:pPr algn="ctr" fontAlgn="ctr"/>
                      <a:r>
                        <a:rPr lang="en-US" sz="1400" b="0" i="0" u="none" strike="noStrike" dirty="0">
                          <a:solidFill>
                            <a:srgbClr val="000000"/>
                          </a:solidFill>
                          <a:effectLst/>
                          <a:latin typeface="Calibri" panose="020F0502020204030204" pitchFamily="34" charset="0"/>
                        </a:rPr>
                        <a:t>MASSHEALTH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8">
                  <a:txBody>
                    <a:bodyPr/>
                    <a:lstStyle/>
                    <a:p>
                      <a:pPr algn="ctr" fontAlgn="ctr"/>
                      <a:endParaRPr lang="en-US" sz="1600" b="1" i="0" u="none" strike="noStrike" dirty="0">
                        <a:solidFill>
                          <a:srgbClr val="000000"/>
                        </a:solidFill>
                        <a:effectLst/>
                        <a:latin typeface="Calibri" panose="020F0502020204030204" pitchFamily="34" charset="0"/>
                      </a:endParaRPr>
                    </a:p>
                    <a:p>
                      <a:pPr algn="ctr" fontAlgn="ctr"/>
                      <a:r>
                        <a:rPr lang="en-US" sz="2000" b="1" i="0" u="none" strike="noStrike" dirty="0">
                          <a:solidFill>
                            <a:srgbClr val="000000"/>
                          </a:solidFill>
                          <a:effectLst/>
                          <a:latin typeface="Calibri" panose="020F0502020204030204" pitchFamily="34" charset="0"/>
                        </a:rPr>
                        <a:t>YES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9220375"/>
                  </a:ext>
                </a:extLst>
              </a:tr>
              <a:tr h="248426">
                <a:tc>
                  <a:txBody>
                    <a:bodyPr/>
                    <a:lstStyle/>
                    <a:p>
                      <a:pPr marL="91440" algn="l" fontAlgn="b"/>
                      <a:r>
                        <a:rPr lang="en-US" sz="1400" b="0" i="0" u="none" strike="noStrike" dirty="0">
                          <a:solidFill>
                            <a:srgbClr val="000000"/>
                          </a:solidFill>
                          <a:effectLst/>
                          <a:latin typeface="Calibri" panose="020F0502020204030204" pitchFamily="34" charset="0"/>
                        </a:rPr>
                        <a:t>MASSHEALTH PARTNERS HEALTHCARE CHOICE ACO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858197694"/>
                  </a:ext>
                </a:extLst>
              </a:tr>
              <a:tr h="248426">
                <a:tc>
                  <a:txBody>
                    <a:bodyPr/>
                    <a:lstStyle/>
                    <a:p>
                      <a:pPr marL="91440" algn="l" fontAlgn="b"/>
                      <a:r>
                        <a:rPr lang="en-US" sz="1400" b="0" i="0" u="none" strike="noStrike" dirty="0">
                          <a:solidFill>
                            <a:srgbClr val="000000"/>
                          </a:solidFill>
                          <a:effectLst/>
                          <a:latin typeface="Calibri" panose="020F0502020204030204" pitchFamily="34" charset="0"/>
                        </a:rPr>
                        <a:t>MASSHEALTH STEWARD HEALTH CHOICE ACO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148842173"/>
                  </a:ext>
                </a:extLst>
              </a:tr>
              <a:tr h="248426">
                <a:tc>
                  <a:txBody>
                    <a:bodyPr/>
                    <a:lstStyle/>
                    <a:p>
                      <a:pPr marL="91440" algn="l" fontAlgn="b"/>
                      <a:r>
                        <a:rPr lang="en-US" sz="1400" b="0" i="0" u="none" strike="noStrike" dirty="0">
                          <a:solidFill>
                            <a:srgbClr val="000000"/>
                          </a:solidFill>
                          <a:effectLst/>
                          <a:latin typeface="Calibri" panose="020F0502020204030204" pitchFamily="34" charset="0"/>
                        </a:rPr>
                        <a:t>MASSHEALTH COMMUNITY CARE COOPERATIVE/C3 ACO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409171470"/>
                  </a:ext>
                </a:extLst>
              </a:tr>
              <a:tr h="248426">
                <a:tc>
                  <a:txBody>
                    <a:bodyPr/>
                    <a:lstStyle/>
                    <a:p>
                      <a:pPr marL="91440" algn="l" fontAlgn="b"/>
                      <a:r>
                        <a:rPr lang="en-US" sz="1400" b="0" i="0" u="none" strike="noStrike" dirty="0">
                          <a:solidFill>
                            <a:srgbClr val="000000"/>
                          </a:solidFill>
                          <a:effectLst/>
                          <a:latin typeface="Calibri" panose="020F0502020204030204" pitchFamily="34" charset="0"/>
                        </a:rPr>
                        <a:t>NEIGHBORHOOD HEALTH PLAN MY CARE FAMILY ACO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dirty="0">
                          <a:solidFill>
                            <a:srgbClr val="000000"/>
                          </a:solidFill>
                          <a:effectLst/>
                          <a:latin typeface="Calibri" panose="020F0502020204030204" pitchFamily="34" charset="0"/>
                        </a:rPr>
                        <a:t>NEIGHBORHOOD HEALTH PLAN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vMerge="1">
                  <a:txBody>
                    <a:bodyPr/>
                    <a:lstStyle/>
                    <a:p>
                      <a:endParaRPr lang="en-US"/>
                    </a:p>
                  </a:txBody>
                  <a:tcPr/>
                </a:tc>
                <a:extLst>
                  <a:ext uri="{0D108BD9-81ED-4DB2-BD59-A6C34878D82A}">
                    <a16:rowId xmlns:a16="http://schemas.microsoft.com/office/drawing/2014/main" val="3203205504"/>
                  </a:ext>
                </a:extLst>
              </a:tr>
              <a:tr h="248426">
                <a:tc>
                  <a:txBody>
                    <a:bodyPr/>
                    <a:lstStyle/>
                    <a:p>
                      <a:pPr marL="91440" algn="l" fontAlgn="b"/>
                      <a:r>
                        <a:rPr lang="en-US" sz="1400" b="0" i="0" u="none" strike="noStrike" dirty="0">
                          <a:solidFill>
                            <a:srgbClr val="000000"/>
                          </a:solidFill>
                          <a:effectLst/>
                          <a:latin typeface="Calibri" panose="020F0502020204030204" pitchFamily="34" charset="0"/>
                        </a:rPr>
                        <a:t>BMC HEALTHNET</a:t>
                      </a:r>
                      <a:r>
                        <a:rPr lang="en-US" sz="1400" b="0" i="0" u="none" strike="noStrike" baseline="0" dirty="0">
                          <a:solidFill>
                            <a:srgbClr val="000000"/>
                          </a:solidFill>
                          <a:effectLst/>
                          <a:latin typeface="Calibri" panose="020F0502020204030204" pitchFamily="34" charset="0"/>
                        </a:rPr>
                        <a:t> MASSHEALTH MCO</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rowSpan="2">
                  <a:txBody>
                    <a:bodyPr/>
                    <a:lstStyle/>
                    <a:p>
                      <a:pPr algn="ctr" fontAlgn="b"/>
                      <a:r>
                        <a:rPr lang="en-US" sz="1400" b="0" i="0" u="none" strike="noStrike" dirty="0">
                          <a:solidFill>
                            <a:srgbClr val="000000"/>
                          </a:solidFill>
                          <a:effectLst/>
                          <a:latin typeface="Calibri" panose="020F0502020204030204" pitchFamily="34" charset="0"/>
                        </a:rPr>
                        <a:t>BMC HEALTH</a:t>
                      </a:r>
                      <a:r>
                        <a:rPr lang="en-US" sz="1400" b="0" i="0" u="none" strike="noStrike" baseline="0" dirty="0">
                          <a:solidFill>
                            <a:srgbClr val="000000"/>
                          </a:solidFill>
                          <a:effectLst/>
                          <a:latin typeface="Calibri" panose="020F0502020204030204" pitchFamily="34" charset="0"/>
                        </a:rPr>
                        <a:t>NET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v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163465"/>
                  </a:ext>
                </a:extLst>
              </a:tr>
              <a:tr h="248426">
                <a:tc>
                  <a:txBody>
                    <a:bodyPr/>
                    <a:lstStyle/>
                    <a:p>
                      <a:pPr marL="91440" marR="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BMC HEALTHNET COMMUNITY </a:t>
                      </a:r>
                      <a:r>
                        <a:rPr lang="en-US" sz="1400" b="0" i="0" u="none" strike="noStrike">
                          <a:solidFill>
                            <a:srgbClr val="000000"/>
                          </a:solidFill>
                          <a:effectLst/>
                          <a:latin typeface="Calibri" panose="020F0502020204030204" pitchFamily="34" charset="0"/>
                        </a:rPr>
                        <a:t>ALLIANCE ACO  “BACO”</a:t>
                      </a:r>
                      <a:endParaRPr lang="en-US" sz="1400" b="0" i="1"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v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1203962"/>
                  </a:ext>
                </a:extLst>
              </a:tr>
              <a:tr h="333656">
                <a:tc>
                  <a:txBody>
                    <a:bodyPr/>
                    <a:lstStyle/>
                    <a:p>
                      <a:pPr marL="9144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TUFTS PUBLIC PLANS BOSTON CHILDREN'S ACO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TUFTS HEALTH PUBLIC PLANS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7723223"/>
                  </a:ext>
                </a:extLst>
              </a:tr>
              <a:tr h="127540">
                <a:tc>
                  <a:txBody>
                    <a:bodyPr/>
                    <a:lstStyle/>
                    <a:p>
                      <a:pPr marL="91440" algn="l" fontAlgn="b"/>
                      <a:endParaRPr lang="en-US" sz="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00"/>
                    </a:solidFill>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0000"/>
                    </a:solidFill>
                  </a:tcPr>
                </a:tc>
                <a:tc>
                  <a:txBody>
                    <a:bodyPr/>
                    <a:lstStyle/>
                    <a:p>
                      <a:pPr algn="l" fontAlgn="b"/>
                      <a:r>
                        <a:rPr lang="en-US" sz="8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00"/>
                    </a:solidFill>
                  </a:tcPr>
                </a:tc>
                <a:extLst>
                  <a:ext uri="{0D108BD9-81ED-4DB2-BD59-A6C34878D82A}">
                    <a16:rowId xmlns:a16="http://schemas.microsoft.com/office/drawing/2014/main" val="955893115"/>
                  </a:ext>
                </a:extLst>
              </a:tr>
              <a:tr h="248426">
                <a:tc>
                  <a:txBody>
                    <a:bodyPr/>
                    <a:lstStyle/>
                    <a:p>
                      <a:pPr marL="91440" lvl="0" algn="l" fontAlgn="b"/>
                      <a:r>
                        <a:rPr lang="en-US" sz="1400" b="0" i="0" u="none" strike="noStrike" dirty="0">
                          <a:solidFill>
                            <a:srgbClr val="000000"/>
                          </a:solidFill>
                          <a:effectLst/>
                          <a:latin typeface="Calibri" panose="020F0502020204030204" pitchFamily="34" charset="0"/>
                        </a:rPr>
                        <a:t>BMC HEALTHNET MERCY ALLIANCE ACO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3">
                  <a:txBody>
                    <a:bodyPr/>
                    <a:lstStyle/>
                    <a:p>
                      <a:pPr algn="ctr" fontAlgn="ctr"/>
                      <a:r>
                        <a:rPr lang="en-US" sz="1400" b="0" i="0" u="none" strike="noStrike" dirty="0">
                          <a:solidFill>
                            <a:srgbClr val="000000"/>
                          </a:solidFill>
                          <a:effectLst/>
                          <a:latin typeface="Calibri" panose="020F0502020204030204" pitchFamily="34" charset="0"/>
                        </a:rPr>
                        <a:t>BMC HEALTHNET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11">
                  <a:txBody>
                    <a:bodyPr/>
                    <a:lstStyle/>
                    <a:p>
                      <a:pPr algn="ctr" fontAlgn="ctr"/>
                      <a:r>
                        <a:rPr lang="en-US" sz="2400" b="1" i="0" u="none" strike="noStrike" dirty="0">
                          <a:solidFill>
                            <a:srgbClr val="000000"/>
                          </a:solidFill>
                          <a:effectLst/>
                          <a:latin typeface="Calibri" panose="020F0502020204030204" pitchFamily="34" charset="0"/>
                        </a:rPr>
                        <a:t>No</a:t>
                      </a:r>
                    </a:p>
                    <a:p>
                      <a:pPr algn="ctr" fontAlgn="ctr"/>
                      <a:endParaRPr lang="en-US" sz="1800" b="1" i="0" u="none" strike="noStrike" dirty="0">
                        <a:solidFill>
                          <a:srgbClr val="000000"/>
                        </a:solidFill>
                        <a:effectLst/>
                        <a:latin typeface="Calibri" panose="020F0502020204030204" pitchFamily="34" charset="0"/>
                      </a:endParaRPr>
                    </a:p>
                    <a:p>
                      <a:pPr algn="ctr" fontAlgn="ctr"/>
                      <a:endParaRPr lang="en-US" sz="1400" b="1" i="0" u="none" strike="noStrike" dirty="0">
                        <a:solidFill>
                          <a:srgbClr val="000000"/>
                        </a:solidFill>
                        <a:effectLst/>
                        <a:latin typeface="Calibri" panose="020F0502020204030204" pitchFamily="34" charset="0"/>
                      </a:endParaRPr>
                    </a:p>
                    <a:p>
                      <a:pPr algn="ctr" fontAlgn="ct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12268798"/>
                  </a:ext>
                </a:extLst>
              </a:tr>
              <a:tr h="248426">
                <a:tc>
                  <a:txBody>
                    <a:bodyPr/>
                    <a:lstStyle/>
                    <a:p>
                      <a:pPr marL="91440" lvl="0" algn="l" fontAlgn="b"/>
                      <a:r>
                        <a:rPr lang="en-US" sz="1400" b="0" i="0" u="none" strike="noStrike" dirty="0">
                          <a:solidFill>
                            <a:srgbClr val="000000"/>
                          </a:solidFill>
                          <a:effectLst/>
                          <a:latin typeface="Calibri" panose="020F0502020204030204" pitchFamily="34" charset="0"/>
                        </a:rPr>
                        <a:t>BMC HEALTHNET SIGNATURE ALLIANCE ACO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215021368"/>
                  </a:ext>
                </a:extLst>
              </a:tr>
              <a:tr h="248426">
                <a:tc>
                  <a:txBody>
                    <a:bodyPr/>
                    <a:lstStyle/>
                    <a:p>
                      <a:pPr marL="91440" lvl="0" algn="l" fontAlgn="b"/>
                      <a:r>
                        <a:rPr lang="en-US" sz="1400" b="0" i="0" u="none" strike="noStrike" dirty="0">
                          <a:solidFill>
                            <a:srgbClr val="000000"/>
                          </a:solidFill>
                          <a:effectLst/>
                          <a:latin typeface="Calibri" panose="020F0502020204030204" pitchFamily="34" charset="0"/>
                        </a:rPr>
                        <a:t>BMC HEALTHNET SOUTHCOAST HEALTH NETWORK ACO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775733681"/>
                  </a:ext>
                </a:extLst>
              </a:tr>
              <a:tr h="248426">
                <a:tc>
                  <a:txBody>
                    <a:bodyPr/>
                    <a:lstStyle/>
                    <a:p>
                      <a:pPr marL="91440" algn="l" fontAlgn="b"/>
                      <a:r>
                        <a:rPr lang="en-US" sz="1400" b="0" i="0" u="none" strike="noStrike" dirty="0">
                          <a:solidFill>
                            <a:srgbClr val="000000"/>
                          </a:solidFill>
                          <a:effectLst/>
                          <a:latin typeface="Calibri" panose="020F0502020204030204" pitchFamily="34" charset="0"/>
                        </a:rPr>
                        <a:t>FALLON HEALTH COLLABORATIVE OF THE BERKSHIRES ACO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rowSpan="3">
                  <a:txBody>
                    <a:bodyPr/>
                    <a:lstStyle/>
                    <a:p>
                      <a:pPr algn="ctr" fontAlgn="ctr"/>
                      <a:r>
                        <a:rPr lang="en-US" sz="1400" b="0" i="0" u="none" strike="noStrike" dirty="0">
                          <a:solidFill>
                            <a:srgbClr val="000000"/>
                          </a:solidFill>
                          <a:effectLst/>
                          <a:latin typeface="Calibri" panose="020F0502020204030204" pitchFamily="34" charset="0"/>
                        </a:rPr>
                        <a:t>FALLON COMMUNITY HEALTH PLAN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vMerge="1">
                  <a:txBody>
                    <a:bodyPr/>
                    <a:lstStyle/>
                    <a:p>
                      <a:pPr algn="ctr" fontAlgn="ctr"/>
                      <a:endParaRPr lang="en-US" sz="14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7655996"/>
                  </a:ext>
                </a:extLst>
              </a:tr>
              <a:tr h="248426">
                <a:tc>
                  <a:txBody>
                    <a:bodyPr/>
                    <a:lstStyle/>
                    <a:p>
                      <a:pPr marL="91440" lvl="0" algn="l" fontAlgn="b"/>
                      <a:r>
                        <a:rPr lang="en-US" sz="1400" b="0" i="0" u="none" strike="noStrike" dirty="0">
                          <a:solidFill>
                            <a:srgbClr val="000000"/>
                          </a:solidFill>
                          <a:effectLst/>
                          <a:latin typeface="Calibri" panose="020F0502020204030204" pitchFamily="34" charset="0"/>
                        </a:rPr>
                        <a:t>FALLON 365 CARE ACO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681946254"/>
                  </a:ext>
                </a:extLst>
              </a:tr>
              <a:tr h="274320">
                <a:tc>
                  <a:txBody>
                    <a:bodyPr/>
                    <a:lstStyle/>
                    <a:p>
                      <a:pPr marL="91440" lvl="0" algn="l" fontAlgn="b"/>
                      <a:r>
                        <a:rPr lang="en-US" sz="1400" b="0" i="0" u="none" strike="noStrike" dirty="0">
                          <a:solidFill>
                            <a:srgbClr val="000000"/>
                          </a:solidFill>
                          <a:effectLst/>
                          <a:latin typeface="Calibri" panose="020F0502020204030204" pitchFamily="34" charset="0"/>
                        </a:rPr>
                        <a:t>FALLON WELLFORCE ACO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98713736"/>
                  </a:ext>
                </a:extLst>
              </a:tr>
              <a:tr h="245838">
                <a:tc>
                  <a:txBody>
                    <a:bodyPr/>
                    <a:lstStyle/>
                    <a:p>
                      <a:pPr marL="9144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TUFTS PUBLIC PLANS</a:t>
                      </a:r>
                      <a:r>
                        <a:rPr lang="en-US" sz="1400" b="0" i="0" u="none" strike="noStrike" baseline="0" dirty="0">
                          <a:solidFill>
                            <a:srgbClr val="000000"/>
                          </a:solidFill>
                          <a:effectLst/>
                          <a:latin typeface="Calibri" panose="020F0502020204030204" pitchFamily="34" charset="0"/>
                        </a:rPr>
                        <a:t> </a:t>
                      </a:r>
                      <a:r>
                        <a:rPr lang="en-US" sz="1400" b="0" i="0" u="none" strike="noStrike" dirty="0">
                          <a:solidFill>
                            <a:srgbClr val="000000"/>
                          </a:solidFill>
                          <a:effectLst/>
                          <a:latin typeface="Calibri" panose="020F0502020204030204" pitchFamily="34" charset="0"/>
                        </a:rPr>
                        <a:t>CHA ACO </a:t>
                      </a:r>
                      <a:r>
                        <a:rPr lang="en-US" sz="1400" b="1" i="1" u="none" strike="noStrike" dirty="0">
                          <a:solidFill>
                            <a:srgbClr val="00B050"/>
                          </a:solidFill>
                          <a:effectLst/>
                          <a:latin typeface="Calibri" panose="020F0502020204030204" pitchFamily="34" charset="0"/>
                        </a:rPr>
                        <a:t>(MGH</a:t>
                      </a:r>
                      <a:r>
                        <a:rPr lang="en-US" sz="1400" b="1" i="1" u="none" strike="noStrike" baseline="0" dirty="0">
                          <a:solidFill>
                            <a:srgbClr val="00B050"/>
                          </a:solidFill>
                          <a:effectLst/>
                          <a:latin typeface="Calibri" panose="020F0502020204030204" pitchFamily="34" charset="0"/>
                        </a:rPr>
                        <a:t> </a:t>
                      </a:r>
                      <a:r>
                        <a:rPr lang="en-US" sz="1400" b="1" i="1" u="none" strike="noStrike" dirty="0">
                          <a:solidFill>
                            <a:srgbClr val="00B050"/>
                          </a:solidFill>
                          <a:effectLst/>
                          <a:latin typeface="Calibri" panose="020F0502020204030204" pitchFamily="34" charset="0"/>
                        </a:rPr>
                        <a:t>for</a:t>
                      </a:r>
                      <a:r>
                        <a:rPr lang="en-US" sz="1400" b="1" i="1" u="none" strike="noStrike" baseline="0" dirty="0">
                          <a:solidFill>
                            <a:srgbClr val="00B050"/>
                          </a:solidFill>
                          <a:effectLst/>
                          <a:latin typeface="Calibri" panose="020F0502020204030204" pitchFamily="34" charset="0"/>
                        </a:rPr>
                        <a:t> Children exception)</a:t>
                      </a:r>
                      <a:endParaRPr lang="en-US" sz="1400" b="1" i="1" u="none" strike="noStrike" dirty="0">
                        <a:solidFill>
                          <a:srgbClr val="00B05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rowSpan="4">
                  <a:txBody>
                    <a:bodyPr/>
                    <a:lstStyle/>
                    <a:p>
                      <a:pPr algn="ctr" fontAlgn="ctr"/>
                      <a:r>
                        <a:rPr lang="en-US" sz="1400" b="0" i="0" u="none" strike="noStrike" dirty="0">
                          <a:solidFill>
                            <a:srgbClr val="000000"/>
                          </a:solidFill>
                          <a:effectLst/>
                          <a:latin typeface="Calibri" panose="020F0502020204030204" pitchFamily="34" charset="0"/>
                        </a:rPr>
                        <a:t>TUFTS HEALTH PUBLIC PLANS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vMerge="1">
                  <a:txBody>
                    <a:bodyPr/>
                    <a:lstStyle/>
                    <a:p>
                      <a:endParaRPr lang="en-US"/>
                    </a:p>
                  </a:txBody>
                  <a:tcPr/>
                </a:tc>
                <a:extLst>
                  <a:ext uri="{0D108BD9-81ED-4DB2-BD59-A6C34878D82A}">
                    <a16:rowId xmlns:a16="http://schemas.microsoft.com/office/drawing/2014/main" val="840473866"/>
                  </a:ext>
                </a:extLst>
              </a:tr>
              <a:tr h="248426">
                <a:tc>
                  <a:txBody>
                    <a:bodyPr/>
                    <a:lstStyle/>
                    <a:p>
                      <a:pPr marL="91440" lvl="0" algn="l" fontAlgn="b"/>
                      <a:r>
                        <a:rPr lang="en-US" sz="1400" b="0" i="0" u="none" strike="noStrike" dirty="0">
                          <a:solidFill>
                            <a:srgbClr val="000000"/>
                          </a:solidFill>
                          <a:effectLst/>
                          <a:latin typeface="Calibri" panose="020F0502020204030204" pitchFamily="34" charset="0"/>
                        </a:rPr>
                        <a:t>TUFTS PUBLIC PLANS ATRIUS HEALTH ACO </a:t>
                      </a:r>
                      <a:r>
                        <a:rPr lang="en-US" sz="1400" b="1" i="1" u="none" strike="noStrike" dirty="0">
                          <a:solidFill>
                            <a:srgbClr val="00B050"/>
                          </a:solidFill>
                          <a:effectLst/>
                          <a:latin typeface="Calibri" panose="020F0502020204030204" pitchFamily="34" charset="0"/>
                        </a:rPr>
                        <a:t>(NWH OB exception)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40656344"/>
                  </a:ext>
                </a:extLst>
              </a:tr>
              <a:tr h="248426">
                <a:tc>
                  <a:txBody>
                    <a:bodyPr/>
                    <a:lstStyle/>
                    <a:p>
                      <a:pPr marL="9144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TUFTS PUBLIC PLANS BETH ISRAEL DEACONESS ACO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931476755"/>
                  </a:ext>
                </a:extLst>
              </a:tr>
              <a:tr h="248426">
                <a:tc>
                  <a:txBody>
                    <a:bodyPr/>
                    <a:lstStyle/>
                    <a:p>
                      <a:pPr marL="9144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TUFTS PUBLIC PLANS TOGETHER MCO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828613136"/>
                  </a:ext>
                </a:extLst>
              </a:tr>
              <a:tr h="248426">
                <a:tc>
                  <a:txBody>
                    <a:bodyPr/>
                    <a:lstStyle/>
                    <a:p>
                      <a:pPr marL="9144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HEALTH NEW ENGLAND BE HEALTHY PARTNERSHIP ACO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n-US" sz="1400" b="0" i="0" u="none" strike="noStrike" dirty="0">
                          <a:solidFill>
                            <a:srgbClr val="000000"/>
                          </a:solidFill>
                          <a:effectLst/>
                          <a:latin typeface="Calibri" panose="020F0502020204030204" pitchFamily="34" charset="0"/>
                        </a:rPr>
                        <a:t>HEALTH NEW ENGLAND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vMerge="1">
                  <a:txBody>
                    <a:bodyPr/>
                    <a:lstStyle/>
                    <a:p>
                      <a:pPr algn="ctr" fontAlgn="b"/>
                      <a:endParaRPr lang="en-US" sz="14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1015568"/>
                  </a:ext>
                </a:extLst>
              </a:tr>
            </a:tbl>
          </a:graphicData>
        </a:graphic>
      </p:graphicFrame>
      <p:sp>
        <p:nvSpPr>
          <p:cNvPr id="2" name="Slide Number Placeholder 1"/>
          <p:cNvSpPr>
            <a:spLocks noGrp="1"/>
          </p:cNvSpPr>
          <p:nvPr>
            <p:ph type="sldNum" sz="quarter" idx="10"/>
          </p:nvPr>
        </p:nvSpPr>
        <p:spPr/>
        <p:txBody>
          <a:bodyPr/>
          <a:lstStyle/>
          <a:p>
            <a:fld id="{8FE0F801-82B8-4697-8B4B-E3DFE003097F}" type="slidenum">
              <a:rPr lang="en-US" smtClean="0"/>
              <a:pPr/>
              <a:t>16</a:t>
            </a:fld>
            <a:endParaRPr lang="en-US" dirty="0"/>
          </a:p>
        </p:txBody>
      </p:sp>
      <p:sp>
        <p:nvSpPr>
          <p:cNvPr id="3" name="Title 2"/>
          <p:cNvSpPr>
            <a:spLocks noGrp="1"/>
          </p:cNvSpPr>
          <p:nvPr>
            <p:ph type="title"/>
          </p:nvPr>
        </p:nvSpPr>
        <p:spPr>
          <a:xfrm>
            <a:off x="267562" y="128837"/>
            <a:ext cx="8743850" cy="742532"/>
          </a:xfrm>
        </p:spPr>
        <p:txBody>
          <a:bodyPr/>
          <a:lstStyle/>
          <a:p>
            <a:r>
              <a:rPr lang="en-US" dirty="0"/>
              <a:t>Contracted plans for </a:t>
            </a:r>
            <a:r>
              <a:rPr lang="en-US" sz="2800" dirty="0">
                <a:solidFill>
                  <a:srgbClr val="FF0000"/>
                </a:solidFill>
              </a:rPr>
              <a:t>SPECIALTY &amp; HOSPITAL CARE</a:t>
            </a:r>
            <a:endParaRPr lang="en-US" dirty="0"/>
          </a:p>
        </p:txBody>
      </p:sp>
      <p:pic>
        <p:nvPicPr>
          <p:cNvPr id="16" name="Picture 15">
            <a:extLst>
              <a:ext uri="{FF2B5EF4-FFF2-40B4-BE49-F238E27FC236}">
                <a16:creationId xmlns:a16="http://schemas.microsoft.com/office/drawing/2014/main" id="{7746A070-7970-463B-91AD-E566B2B33C39}"/>
              </a:ext>
            </a:extLst>
          </p:cNvPr>
          <p:cNvPicPr>
            <a:picLocks noChangeAspect="1"/>
          </p:cNvPicPr>
          <p:nvPr/>
        </p:nvPicPr>
        <p:blipFill>
          <a:blip r:embed="rId3"/>
          <a:stretch>
            <a:fillRect/>
          </a:stretch>
        </p:blipFill>
        <p:spPr>
          <a:xfrm>
            <a:off x="7915907" y="2150347"/>
            <a:ext cx="416640" cy="376357"/>
          </a:xfrm>
          <a:prstGeom prst="rect">
            <a:avLst/>
          </a:prstGeom>
        </p:spPr>
      </p:pic>
      <p:pic>
        <p:nvPicPr>
          <p:cNvPr id="17" name="Picture 16">
            <a:extLst>
              <a:ext uri="{FF2B5EF4-FFF2-40B4-BE49-F238E27FC236}">
                <a16:creationId xmlns:a16="http://schemas.microsoft.com/office/drawing/2014/main" id="{709C59FC-1AAC-4996-9A45-C2134E47DC49}"/>
              </a:ext>
            </a:extLst>
          </p:cNvPr>
          <p:cNvPicPr>
            <a:picLocks noChangeAspect="1"/>
          </p:cNvPicPr>
          <p:nvPr/>
        </p:nvPicPr>
        <p:blipFill>
          <a:blip r:embed="rId4"/>
          <a:stretch>
            <a:fillRect/>
          </a:stretch>
        </p:blipFill>
        <p:spPr>
          <a:xfrm>
            <a:off x="7996873" y="5311216"/>
            <a:ext cx="335674" cy="331596"/>
          </a:xfrm>
          <a:prstGeom prst="rect">
            <a:avLst/>
          </a:prstGeom>
        </p:spPr>
      </p:pic>
      <p:sp>
        <p:nvSpPr>
          <p:cNvPr id="6" name="Rectangle 5"/>
          <p:cNvSpPr/>
          <p:nvPr/>
        </p:nvSpPr>
        <p:spPr bwMode="gray">
          <a:xfrm>
            <a:off x="152400" y="5018314"/>
            <a:ext cx="4757057" cy="511629"/>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algn="l" defTabSz="1463675"/>
            <a:endParaRPr lang="en-US" b="1" dirty="0">
              <a:latin typeface="+mn-lt"/>
            </a:endParaRPr>
          </a:p>
        </p:txBody>
      </p:sp>
    </p:spTree>
    <p:extLst>
      <p:ext uri="{BB962C8B-B14F-4D97-AF65-F5344CB8AC3E}">
        <p14:creationId xmlns:p14="http://schemas.microsoft.com/office/powerpoint/2010/main" val="2360687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FE0F801-82B8-4697-8B4B-E3DFE003097F}" type="slidenum">
              <a:rPr lang="en-US" smtClean="0"/>
              <a:pPr/>
              <a:t>17</a:t>
            </a:fld>
            <a:endParaRPr lang="en-US" dirty="0"/>
          </a:p>
        </p:txBody>
      </p:sp>
      <p:sp>
        <p:nvSpPr>
          <p:cNvPr id="3" name="Title 2"/>
          <p:cNvSpPr>
            <a:spLocks noGrp="1"/>
          </p:cNvSpPr>
          <p:nvPr>
            <p:ph type="title"/>
          </p:nvPr>
        </p:nvSpPr>
        <p:spPr/>
        <p:txBody>
          <a:bodyPr/>
          <a:lstStyle/>
          <a:p>
            <a:r>
              <a:rPr lang="en-US" dirty="0"/>
              <a:t>Contracted plans for </a:t>
            </a:r>
            <a:r>
              <a:rPr lang="en-US" dirty="0">
                <a:solidFill>
                  <a:srgbClr val="FF0000"/>
                </a:solidFill>
              </a:rPr>
              <a:t>BEHAVIORAL HEALTH</a:t>
            </a:r>
          </a:p>
        </p:txBody>
      </p:sp>
      <p:graphicFrame>
        <p:nvGraphicFramePr>
          <p:cNvPr id="5" name="Table 4"/>
          <p:cNvGraphicFramePr>
            <a:graphicFrameLocks noGrp="1"/>
          </p:cNvGraphicFramePr>
          <p:nvPr>
            <p:extLst/>
          </p:nvPr>
        </p:nvGraphicFramePr>
        <p:xfrm>
          <a:off x="242315" y="1139216"/>
          <a:ext cx="8444485" cy="5337784"/>
        </p:xfrm>
        <a:graphic>
          <a:graphicData uri="http://schemas.openxmlformats.org/drawingml/2006/table">
            <a:tbl>
              <a:tblPr>
                <a:tableStyleId>{F5AB1C69-6EDB-4FF4-983F-18BD219EF322}</a:tableStyleId>
              </a:tblPr>
              <a:tblGrid>
                <a:gridCol w="3659125">
                  <a:extLst>
                    <a:ext uri="{9D8B030D-6E8A-4147-A177-3AD203B41FA5}">
                      <a16:colId xmlns:a16="http://schemas.microsoft.com/office/drawing/2014/main" val="1744740315"/>
                    </a:ext>
                  </a:extLst>
                </a:gridCol>
                <a:gridCol w="1905000">
                  <a:extLst>
                    <a:ext uri="{9D8B030D-6E8A-4147-A177-3AD203B41FA5}">
                      <a16:colId xmlns:a16="http://schemas.microsoft.com/office/drawing/2014/main" val="455777780"/>
                    </a:ext>
                  </a:extLst>
                </a:gridCol>
                <a:gridCol w="1356360">
                  <a:extLst>
                    <a:ext uri="{9D8B030D-6E8A-4147-A177-3AD203B41FA5}">
                      <a16:colId xmlns:a16="http://schemas.microsoft.com/office/drawing/2014/main" val="348651061"/>
                    </a:ext>
                  </a:extLst>
                </a:gridCol>
                <a:gridCol w="1524000">
                  <a:extLst>
                    <a:ext uri="{9D8B030D-6E8A-4147-A177-3AD203B41FA5}">
                      <a16:colId xmlns:a16="http://schemas.microsoft.com/office/drawing/2014/main" val="3578612095"/>
                    </a:ext>
                  </a:extLst>
                </a:gridCol>
              </a:tblGrid>
              <a:tr h="265918">
                <a:tc>
                  <a:txBody>
                    <a:bodyPr/>
                    <a:lstStyle/>
                    <a:p>
                      <a:pPr algn="ctr" fontAlgn="b"/>
                      <a:r>
                        <a:rPr lang="en-US" sz="1300" b="1" u="none" strike="noStrike" dirty="0">
                          <a:effectLst/>
                        </a:rPr>
                        <a:t>Plan Name</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300" b="1" u="none" strike="noStrike" dirty="0">
                          <a:effectLst/>
                        </a:rPr>
                        <a:t>Medical Plan Network</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300" b="1" u="none" strike="noStrike" dirty="0" err="1">
                          <a:effectLst/>
                        </a:rPr>
                        <a:t>CarveOut</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300" b="1" u="none" strike="noStrike" dirty="0">
                          <a:effectLst/>
                        </a:rPr>
                        <a:t>Accepted</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464671"/>
                  </a:ext>
                </a:extLst>
              </a:tr>
              <a:tr h="265918">
                <a:tc>
                  <a:txBody>
                    <a:bodyPr/>
                    <a:lstStyle/>
                    <a:p>
                      <a:pPr marL="182880" algn="l" rtl="0" fontAlgn="b"/>
                      <a:r>
                        <a:rPr lang="en-US" sz="1300" u="none" strike="noStrike" dirty="0">
                          <a:effectLst/>
                        </a:rPr>
                        <a:t>Partners HealthCare Choice</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MassHealth</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a:effectLst/>
                        </a:rPr>
                        <a:t>MBHP</a:t>
                      </a:r>
                      <a:endParaRPr lang="en-US" sz="1300" b="0" i="0" u="none" strike="noStrike">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Yes</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extLst>
                  <a:ext uri="{0D108BD9-81ED-4DB2-BD59-A6C34878D82A}">
                    <a16:rowId xmlns:a16="http://schemas.microsoft.com/office/drawing/2014/main" val="2860809607"/>
                  </a:ext>
                </a:extLst>
              </a:tr>
              <a:tr h="265918">
                <a:tc>
                  <a:txBody>
                    <a:bodyPr/>
                    <a:lstStyle/>
                    <a:p>
                      <a:pPr marL="182880" algn="l" rtl="0" fontAlgn="b"/>
                      <a:r>
                        <a:rPr lang="en-US" sz="1300" u="none" strike="noStrike" dirty="0">
                          <a:effectLst/>
                        </a:rPr>
                        <a:t>Steward Health Choice</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MassHealth</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MBHP</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Yes</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extLst>
                  <a:ext uri="{0D108BD9-81ED-4DB2-BD59-A6C34878D82A}">
                    <a16:rowId xmlns:a16="http://schemas.microsoft.com/office/drawing/2014/main" val="324910456"/>
                  </a:ext>
                </a:extLst>
              </a:tr>
              <a:tr h="265918">
                <a:tc>
                  <a:txBody>
                    <a:bodyPr/>
                    <a:lstStyle/>
                    <a:p>
                      <a:pPr marL="182880" algn="l" rtl="0" fontAlgn="b"/>
                      <a:r>
                        <a:rPr lang="en-US" sz="1300" u="none" strike="noStrike" dirty="0">
                          <a:effectLst/>
                        </a:rPr>
                        <a:t>Community Care Cooperative (C3)</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MassHealth</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MBHP</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Yes</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extLst>
                  <a:ext uri="{0D108BD9-81ED-4DB2-BD59-A6C34878D82A}">
                    <a16:rowId xmlns:a16="http://schemas.microsoft.com/office/drawing/2014/main" val="4220408866"/>
                  </a:ext>
                </a:extLst>
              </a:tr>
              <a:tr h="265918">
                <a:tc>
                  <a:txBody>
                    <a:bodyPr/>
                    <a:lstStyle/>
                    <a:p>
                      <a:pPr marL="182880" algn="l" fontAlgn="b"/>
                      <a:r>
                        <a:rPr lang="en-US" sz="1300" b="0" i="0" u="none" strike="noStrike" dirty="0">
                          <a:solidFill>
                            <a:schemeClr val="dk1"/>
                          </a:solidFill>
                          <a:effectLst/>
                          <a:latin typeface="+mn-lt"/>
                        </a:rPr>
                        <a:t>MassHealth</a:t>
                      </a:r>
                      <a:r>
                        <a:rPr lang="en-US" sz="1300" b="0" i="0" u="none" strike="noStrike" baseline="0" dirty="0">
                          <a:solidFill>
                            <a:schemeClr val="dk1"/>
                          </a:solidFill>
                          <a:effectLst/>
                          <a:latin typeface="+mn-lt"/>
                        </a:rPr>
                        <a:t> PCC Plan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u="none" strike="noStrike" dirty="0">
                          <a:effectLst/>
                        </a:rPr>
                        <a:t>MassHealth</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en-US" sz="1300" u="none" strike="noStrike" dirty="0">
                          <a:effectLst/>
                        </a:rPr>
                        <a:t>MBHP</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Yes</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extLst>
                  <a:ext uri="{0D108BD9-81ED-4DB2-BD59-A6C34878D82A}">
                    <a16:rowId xmlns:a16="http://schemas.microsoft.com/office/drawing/2014/main" val="530853878"/>
                  </a:ext>
                </a:extLst>
              </a:tr>
              <a:tr h="265918">
                <a:tc>
                  <a:txBody>
                    <a:bodyPr/>
                    <a:lstStyle/>
                    <a:p>
                      <a:pPr marL="182880" algn="l" rtl="0" fontAlgn="b"/>
                      <a:r>
                        <a:rPr lang="en-US" sz="1300" u="none" strike="noStrike" dirty="0">
                          <a:effectLst/>
                        </a:rPr>
                        <a:t>My Care Family</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NHP</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Beacon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Yes</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extLst>
                  <a:ext uri="{0D108BD9-81ED-4DB2-BD59-A6C34878D82A}">
                    <a16:rowId xmlns:a16="http://schemas.microsoft.com/office/drawing/2014/main" val="4088179955"/>
                  </a:ext>
                </a:extLst>
              </a:tr>
              <a:tr h="265918">
                <a:tc>
                  <a:txBody>
                    <a:bodyPr/>
                    <a:lstStyle/>
                    <a:p>
                      <a:pPr marL="182880" algn="l" rtl="0" fontAlgn="b"/>
                      <a:r>
                        <a:rPr lang="en-US" sz="1300" u="none" strike="noStrike" dirty="0">
                          <a:effectLst/>
                        </a:rPr>
                        <a:t>BMC HealthNet Plan (MCO)</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BMC  </a:t>
                      </a:r>
                      <a:r>
                        <a:rPr lang="en-US" sz="1300" u="none" strike="noStrike" dirty="0" err="1">
                          <a:effectLst/>
                        </a:rPr>
                        <a:t>Healthnet</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a:effectLst/>
                        </a:rPr>
                        <a:t>Beacon</a:t>
                      </a:r>
                      <a:endParaRPr lang="en-US" sz="1300" b="0" i="0" u="none" strike="noStrike">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Yes</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extLst>
                  <a:ext uri="{0D108BD9-81ED-4DB2-BD59-A6C34878D82A}">
                    <a16:rowId xmlns:a16="http://schemas.microsoft.com/office/drawing/2014/main" val="1409511578"/>
                  </a:ext>
                </a:extLst>
              </a:tr>
              <a:tr h="265918">
                <a:tc>
                  <a:txBody>
                    <a:bodyPr/>
                    <a:lstStyle/>
                    <a:p>
                      <a:pPr marL="182880" algn="l" rtl="0" fontAlgn="b"/>
                      <a:r>
                        <a:rPr lang="en-US" sz="1300" u="none" strike="noStrike" dirty="0">
                          <a:effectLst/>
                        </a:rPr>
                        <a:t>BMC HealthNet Plan Community Alliance</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BMC </a:t>
                      </a:r>
                      <a:r>
                        <a:rPr lang="en-US" sz="1300" u="none" strike="noStrike" dirty="0" err="1">
                          <a:effectLst/>
                        </a:rPr>
                        <a:t>Healthnet</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Beacon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Yes</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extLst>
                  <a:ext uri="{0D108BD9-81ED-4DB2-BD59-A6C34878D82A}">
                    <a16:rowId xmlns:a16="http://schemas.microsoft.com/office/drawing/2014/main" val="2668882095"/>
                  </a:ext>
                </a:extLst>
              </a:tr>
              <a:tr h="282345">
                <a:tc>
                  <a:txBody>
                    <a:bodyPr/>
                    <a:lstStyle/>
                    <a:p>
                      <a:pPr marL="182880" algn="l" rtl="0" fontAlgn="b"/>
                      <a:r>
                        <a:rPr lang="en-US" sz="1300" u="none" strike="noStrike" dirty="0">
                          <a:effectLst/>
                        </a:rPr>
                        <a:t>Tufts Health Together w/ Boston Children's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 Public Plans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Yes</a:t>
                      </a:r>
                      <a:endParaRPr lang="en-US" sz="1300" b="1" i="0" u="none" strike="noStrike" dirty="0">
                        <a:solidFill>
                          <a:srgbClr val="000000"/>
                        </a:solidFill>
                        <a:effectLst/>
                        <a:latin typeface="Calibri" panose="020F0502020204030204" pitchFamily="34" charset="0"/>
                      </a:endParaRPr>
                    </a:p>
                  </a:txBody>
                  <a:tcPr marL="6105" marR="6105" marT="610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66"/>
                    </a:solidFill>
                  </a:tcPr>
                </a:tc>
                <a:extLst>
                  <a:ext uri="{0D108BD9-81ED-4DB2-BD59-A6C34878D82A}">
                    <a16:rowId xmlns:a16="http://schemas.microsoft.com/office/drawing/2014/main" val="1734996758"/>
                  </a:ext>
                </a:extLst>
              </a:tr>
              <a:tr h="265918">
                <a:tc>
                  <a:txBody>
                    <a:bodyPr/>
                    <a:lstStyle/>
                    <a:p>
                      <a:pPr marL="182880" algn="l" rtl="0" fontAlgn="b"/>
                      <a:r>
                        <a:rPr lang="en-US" sz="1300" u="none" strike="noStrike" dirty="0">
                          <a:effectLst/>
                        </a:rPr>
                        <a:t>BMC HealthNet Plan Mercy Alliance </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BMC </a:t>
                      </a:r>
                      <a:r>
                        <a:rPr lang="en-US" sz="1300" u="none" strike="noStrike" dirty="0" err="1">
                          <a:effectLst/>
                        </a:rPr>
                        <a:t>Healthnet</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a:effectLst/>
                        </a:rPr>
                        <a:t>Beacon</a:t>
                      </a:r>
                      <a:endParaRPr lang="en-US" sz="1300" b="0" i="0" u="none" strike="noStrike">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2503975489"/>
                  </a:ext>
                </a:extLst>
              </a:tr>
              <a:tr h="265918">
                <a:tc>
                  <a:txBody>
                    <a:bodyPr/>
                    <a:lstStyle/>
                    <a:p>
                      <a:pPr marL="182880" algn="l" rtl="0" fontAlgn="b"/>
                      <a:r>
                        <a:rPr lang="en-US" sz="1300" u="none" strike="noStrike" dirty="0">
                          <a:effectLst/>
                        </a:rPr>
                        <a:t>BMC HealthNet Plan Signature Alliance</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BMC </a:t>
                      </a:r>
                      <a:r>
                        <a:rPr lang="en-US" sz="1300" u="none" strike="noStrike" dirty="0" err="1">
                          <a:effectLst/>
                        </a:rPr>
                        <a:t>Healthnet</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a:effectLst/>
                        </a:rPr>
                        <a:t>Beacon</a:t>
                      </a:r>
                      <a:endParaRPr lang="en-US" sz="1300" b="0" i="0" u="none" strike="noStrike">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3665688289"/>
                  </a:ext>
                </a:extLst>
              </a:tr>
              <a:tr h="265918">
                <a:tc>
                  <a:txBody>
                    <a:bodyPr/>
                    <a:lstStyle/>
                    <a:p>
                      <a:pPr marL="182880" algn="l" rtl="0" fontAlgn="b"/>
                      <a:r>
                        <a:rPr lang="en-US" sz="1300" u="none" strike="noStrike" dirty="0">
                          <a:effectLst/>
                        </a:rPr>
                        <a:t>BMC </a:t>
                      </a:r>
                      <a:r>
                        <a:rPr lang="en-US" sz="1300" u="none" strike="noStrike" dirty="0" err="1">
                          <a:effectLst/>
                        </a:rPr>
                        <a:t>HealthNet</a:t>
                      </a:r>
                      <a:r>
                        <a:rPr lang="en-US" sz="1300" u="none" strike="noStrike" dirty="0">
                          <a:effectLst/>
                        </a:rPr>
                        <a:t> Plan </a:t>
                      </a:r>
                      <a:r>
                        <a:rPr lang="en-US" sz="1300" u="none" strike="noStrike" dirty="0" err="1">
                          <a:effectLst/>
                        </a:rPr>
                        <a:t>SouthCoast</a:t>
                      </a:r>
                      <a:r>
                        <a:rPr lang="en-US" sz="1300" u="none" strike="noStrike" dirty="0">
                          <a:effectLst/>
                        </a:rPr>
                        <a:t> Alliance</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BMC </a:t>
                      </a:r>
                      <a:r>
                        <a:rPr lang="en-US" sz="1300" u="none" strike="noStrike" dirty="0" err="1">
                          <a:effectLst/>
                        </a:rPr>
                        <a:t>Healthnet</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Beacon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499520821"/>
                  </a:ext>
                </a:extLst>
              </a:tr>
              <a:tr h="265918">
                <a:tc>
                  <a:txBody>
                    <a:bodyPr/>
                    <a:lstStyle/>
                    <a:p>
                      <a:pPr marL="182880" algn="l" rtl="0" fontAlgn="b"/>
                      <a:r>
                        <a:rPr lang="en-US" sz="1300" u="none" strike="noStrike" dirty="0">
                          <a:effectLst/>
                        </a:rPr>
                        <a:t>Berkshire Fallon Health Collaborative</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Fallon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Beacon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336195387"/>
                  </a:ext>
                </a:extLst>
              </a:tr>
              <a:tr h="265918">
                <a:tc>
                  <a:txBody>
                    <a:bodyPr/>
                    <a:lstStyle/>
                    <a:p>
                      <a:pPr marL="182880" algn="l" rtl="0" fontAlgn="b"/>
                      <a:r>
                        <a:rPr lang="en-US" sz="1300" u="none" strike="noStrike" dirty="0">
                          <a:effectLst/>
                        </a:rPr>
                        <a:t>Fallon 365 Care</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Fallon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Beacon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193877210"/>
                  </a:ext>
                </a:extLst>
              </a:tr>
              <a:tr h="265918">
                <a:tc>
                  <a:txBody>
                    <a:bodyPr/>
                    <a:lstStyle/>
                    <a:p>
                      <a:pPr marL="182880" algn="l" rtl="0" fontAlgn="b"/>
                      <a:r>
                        <a:rPr lang="en-US" sz="1300" u="none" strike="noStrike" dirty="0" err="1">
                          <a:effectLst/>
                        </a:rPr>
                        <a:t>Wellforce</a:t>
                      </a:r>
                      <a:r>
                        <a:rPr lang="en-US" sz="1300" u="none" strike="noStrike" dirty="0">
                          <a:effectLst/>
                        </a:rPr>
                        <a:t> Care Plan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Fallon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Beacon</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2088697814"/>
                  </a:ext>
                </a:extLst>
              </a:tr>
              <a:tr h="265918">
                <a:tc>
                  <a:txBody>
                    <a:bodyPr/>
                    <a:lstStyle/>
                    <a:p>
                      <a:pPr marL="182880" algn="l" rtl="0" fontAlgn="b"/>
                      <a:r>
                        <a:rPr lang="en-US" sz="1300" u="none" strike="noStrike" dirty="0">
                          <a:effectLst/>
                        </a:rPr>
                        <a:t>Tufts Health Together Plan (MCO)</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 Public Plans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2339740415"/>
                  </a:ext>
                </a:extLst>
              </a:tr>
              <a:tr h="265918">
                <a:tc>
                  <a:txBody>
                    <a:bodyPr/>
                    <a:lstStyle/>
                    <a:p>
                      <a:pPr marL="182880" algn="l" rtl="0" fontAlgn="b"/>
                      <a:r>
                        <a:rPr lang="en-US" sz="1300" u="none" strike="noStrike" dirty="0">
                          <a:effectLst/>
                        </a:rPr>
                        <a:t>Tufts Health Together with </a:t>
                      </a:r>
                      <a:r>
                        <a:rPr lang="en-US" sz="1300" u="none" strike="noStrike" dirty="0" err="1">
                          <a:effectLst/>
                        </a:rPr>
                        <a:t>Atrius</a:t>
                      </a:r>
                      <a:r>
                        <a:rPr lang="en-US" sz="1300" u="none" strike="noStrike" dirty="0">
                          <a:effectLst/>
                        </a:rPr>
                        <a:t> Health</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 Public Plans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583266908"/>
                  </a:ext>
                </a:extLst>
              </a:tr>
              <a:tr h="265918">
                <a:tc>
                  <a:txBody>
                    <a:bodyPr/>
                    <a:lstStyle/>
                    <a:p>
                      <a:pPr marL="182880" algn="l" rtl="0" fontAlgn="b"/>
                      <a:r>
                        <a:rPr lang="en-US" sz="1300" u="none" strike="noStrike" dirty="0">
                          <a:effectLst/>
                        </a:rPr>
                        <a:t>Tufts Health Together with BIDCO</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 Public Plans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1464134591"/>
                  </a:ext>
                </a:extLst>
              </a:tr>
              <a:tr h="260513">
                <a:tc>
                  <a:txBody>
                    <a:bodyPr/>
                    <a:lstStyle/>
                    <a:p>
                      <a:pPr marL="182880" algn="l" rtl="0" fontAlgn="b"/>
                      <a:r>
                        <a:rPr lang="en-US" sz="1300" u="none" strike="noStrike" dirty="0">
                          <a:effectLst/>
                        </a:rPr>
                        <a:t>Tufts Health Together with CHA</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 Public Plans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Tufts</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3113943596"/>
                  </a:ext>
                </a:extLst>
              </a:tr>
              <a:tr h="274320">
                <a:tc>
                  <a:txBody>
                    <a:bodyPr/>
                    <a:lstStyle/>
                    <a:p>
                      <a:pPr marL="182880" algn="l" rtl="0" fontAlgn="b"/>
                      <a:r>
                        <a:rPr lang="en-US" sz="1300" u="none" strike="noStrike" dirty="0">
                          <a:effectLst/>
                        </a:rPr>
                        <a:t>Be Healthy Partnership</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Health New England</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u="none" strike="noStrike" dirty="0">
                          <a:effectLst/>
                        </a:rPr>
                        <a:t>MBHP</a:t>
                      </a:r>
                      <a:endParaRPr lang="en-US" sz="1300" b="0"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300" b="1" u="none" strike="noStrike" dirty="0">
                          <a:effectLst/>
                        </a:rPr>
                        <a:t>No</a:t>
                      </a:r>
                      <a:endParaRPr lang="en-US" sz="1300" b="1" i="0" u="none" strike="noStrike" dirty="0">
                        <a:solidFill>
                          <a:srgbClr val="000000"/>
                        </a:solidFill>
                        <a:effectLst/>
                        <a:latin typeface="Calibri" panose="020F0502020204030204" pitchFamily="34" charset="0"/>
                      </a:endParaRPr>
                    </a:p>
                  </a:txBody>
                  <a:tcPr marL="6105" marR="6105" marT="610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EBEBE"/>
                    </a:solidFill>
                  </a:tcPr>
                </a:tc>
                <a:extLst>
                  <a:ext uri="{0D108BD9-81ED-4DB2-BD59-A6C34878D82A}">
                    <a16:rowId xmlns:a16="http://schemas.microsoft.com/office/drawing/2014/main" val="487170732"/>
                  </a:ext>
                </a:extLst>
              </a:tr>
            </a:tbl>
          </a:graphicData>
        </a:graphic>
      </p:graphicFrame>
      <p:sp>
        <p:nvSpPr>
          <p:cNvPr id="4" name="TextBox 3"/>
          <p:cNvSpPr txBox="1"/>
          <p:nvPr/>
        </p:nvSpPr>
        <p:spPr bwMode="gray">
          <a:xfrm>
            <a:off x="242315" y="6574094"/>
            <a:ext cx="7360920" cy="235138"/>
          </a:xfrm>
          <a:prstGeom prst="rect">
            <a:avLst/>
          </a:prstGeom>
          <a:noFill/>
        </p:spPr>
        <p:txBody>
          <a:bodyPr wrap="square" lIns="45720" rIns="45720" spcCol="45720" rtlCol="0">
            <a:noAutofit/>
          </a:bodyPr>
          <a:lstStyle/>
          <a:p>
            <a:pPr algn="l">
              <a:spcBef>
                <a:spcPts val="0"/>
              </a:spcBef>
            </a:pPr>
            <a:r>
              <a:rPr lang="en-US" sz="1200" dirty="0"/>
              <a:t>* </a:t>
            </a:r>
            <a:r>
              <a:rPr lang="en-US" sz="1200" i="1" dirty="0"/>
              <a:t>Tufts CHA – contracted at MGH/MGPO for behavioral health services for pediatrics</a:t>
            </a:r>
          </a:p>
        </p:txBody>
      </p:sp>
    </p:spTree>
    <p:extLst>
      <p:ext uri="{BB962C8B-B14F-4D97-AF65-F5344CB8AC3E}">
        <p14:creationId xmlns:p14="http://schemas.microsoft.com/office/powerpoint/2010/main" val="42301189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lumMod val="65000"/>
                    <a:lumOff val="35000"/>
                  </a:schemeClr>
                </a:solidFill>
              </a:rPr>
              <a:t>New contracts for </a:t>
            </a:r>
            <a:r>
              <a:rPr lang="en-US" dirty="0">
                <a:solidFill>
                  <a:srgbClr val="FF0000"/>
                </a:solidFill>
              </a:rPr>
              <a:t>specialty and hospital care</a:t>
            </a:r>
            <a:r>
              <a:rPr lang="en-US" dirty="0">
                <a:solidFill>
                  <a:schemeClr val="tx1">
                    <a:lumMod val="65000"/>
                    <a:lumOff val="35000"/>
                  </a:schemeClr>
                </a:solidFill>
              </a:rPr>
              <a:t>:  </a:t>
            </a:r>
            <a:br>
              <a:rPr lang="en-US" dirty="0">
                <a:solidFill>
                  <a:schemeClr val="tx1">
                    <a:lumMod val="65000"/>
                    <a:lumOff val="35000"/>
                  </a:schemeClr>
                </a:solidFill>
              </a:rPr>
            </a:br>
            <a:r>
              <a:rPr lang="en-US" dirty="0">
                <a:solidFill>
                  <a:schemeClr val="tx1">
                    <a:lumMod val="65000"/>
                    <a:lumOff val="35000"/>
                  </a:schemeClr>
                </a:solidFill>
              </a:rPr>
              <a:t>BMC HealthNet and Tufts Public Plans</a:t>
            </a:r>
            <a:endParaRPr lang="en-US" dirty="0"/>
          </a:p>
        </p:txBody>
      </p:sp>
      <p:graphicFrame>
        <p:nvGraphicFramePr>
          <p:cNvPr id="5" name="Content Placeholder 4"/>
          <p:cNvGraphicFramePr>
            <a:graphicFrameLocks noGrp="1"/>
          </p:cNvGraphicFramePr>
          <p:nvPr>
            <p:ph idx="1"/>
            <p:extLst/>
          </p:nvPr>
        </p:nvGraphicFramePr>
        <p:xfrm>
          <a:off x="468203" y="1123950"/>
          <a:ext cx="8428909" cy="5262563"/>
        </p:xfrm>
        <a:graphic>
          <a:graphicData uri="http://schemas.openxmlformats.org/drawingml/2006/table">
            <a:tbl>
              <a:tblPr firstRow="1" firstCol="1" bandRow="1">
                <a:tableStyleId>{F5AB1C69-6EDB-4FF4-983F-18BD219EF322}</a:tableStyleId>
              </a:tblPr>
              <a:tblGrid>
                <a:gridCol w="1228653">
                  <a:extLst>
                    <a:ext uri="{9D8B030D-6E8A-4147-A177-3AD203B41FA5}">
                      <a16:colId xmlns:a16="http://schemas.microsoft.com/office/drawing/2014/main" val="3953957425"/>
                    </a:ext>
                  </a:extLst>
                </a:gridCol>
                <a:gridCol w="2050479">
                  <a:extLst>
                    <a:ext uri="{9D8B030D-6E8A-4147-A177-3AD203B41FA5}">
                      <a16:colId xmlns:a16="http://schemas.microsoft.com/office/drawing/2014/main" val="2001027501"/>
                    </a:ext>
                  </a:extLst>
                </a:gridCol>
                <a:gridCol w="2546593">
                  <a:extLst>
                    <a:ext uri="{9D8B030D-6E8A-4147-A177-3AD203B41FA5}">
                      <a16:colId xmlns:a16="http://schemas.microsoft.com/office/drawing/2014/main" val="4265823262"/>
                    </a:ext>
                  </a:extLst>
                </a:gridCol>
                <a:gridCol w="2603184">
                  <a:extLst>
                    <a:ext uri="{9D8B030D-6E8A-4147-A177-3AD203B41FA5}">
                      <a16:colId xmlns:a16="http://schemas.microsoft.com/office/drawing/2014/main" val="3967001539"/>
                    </a:ext>
                  </a:extLst>
                </a:gridCol>
              </a:tblGrid>
              <a:tr h="31875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75" marR="66075" marT="0" marB="0"/>
                </a:tc>
                <a:tc>
                  <a:txBody>
                    <a:bodyPr/>
                    <a:lstStyle/>
                    <a:p>
                      <a:pPr marL="0" marR="0">
                        <a:lnSpc>
                          <a:spcPct val="107000"/>
                        </a:lnSpc>
                        <a:spcBef>
                          <a:spcPts val="0"/>
                        </a:spcBef>
                        <a:spcAft>
                          <a:spcPts val="0"/>
                        </a:spcAft>
                      </a:pPr>
                      <a:r>
                        <a:rPr lang="en-US" sz="1500" kern="1200">
                          <a:effectLst/>
                        </a:rPr>
                        <a:t>Products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75" marR="66075" marT="0" marB="0"/>
                </a:tc>
                <a:tc>
                  <a:txBody>
                    <a:bodyPr/>
                    <a:lstStyle/>
                    <a:p>
                      <a:pPr marL="0" marR="0">
                        <a:lnSpc>
                          <a:spcPct val="107000"/>
                        </a:lnSpc>
                        <a:spcBef>
                          <a:spcPts val="0"/>
                        </a:spcBef>
                        <a:spcAft>
                          <a:spcPts val="0"/>
                        </a:spcAft>
                      </a:pPr>
                      <a:r>
                        <a:rPr lang="en-US" sz="1500" kern="1200">
                          <a:effectLst/>
                        </a:rPr>
                        <a:t>Scope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75" marR="66075" marT="0" marB="0"/>
                </a:tc>
                <a:tc>
                  <a:txBody>
                    <a:bodyPr/>
                    <a:lstStyle/>
                    <a:p>
                      <a:pPr marL="0" marR="0">
                        <a:lnSpc>
                          <a:spcPct val="107000"/>
                        </a:lnSpc>
                        <a:spcBef>
                          <a:spcPts val="0"/>
                        </a:spcBef>
                        <a:spcAft>
                          <a:spcPts val="0"/>
                        </a:spcAft>
                      </a:pPr>
                      <a:r>
                        <a:rPr lang="en-US" sz="1600" kern="1200">
                          <a:effectLst/>
                        </a:rPr>
                        <a:t>Rules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75" marR="66075" marT="0" marB="0"/>
                </a:tc>
                <a:extLst>
                  <a:ext uri="{0D108BD9-81ED-4DB2-BD59-A6C34878D82A}">
                    <a16:rowId xmlns:a16="http://schemas.microsoft.com/office/drawing/2014/main" val="440895124"/>
                  </a:ext>
                </a:extLst>
              </a:tr>
              <a:tr h="1791794">
                <a:tc>
                  <a:txBody>
                    <a:bodyPr/>
                    <a:lstStyle/>
                    <a:p>
                      <a:pPr marL="0" marR="0">
                        <a:lnSpc>
                          <a:spcPct val="107000"/>
                        </a:lnSpc>
                        <a:spcBef>
                          <a:spcPts val="0"/>
                        </a:spcBef>
                        <a:spcAft>
                          <a:spcPts val="0"/>
                        </a:spcAft>
                      </a:pPr>
                      <a:r>
                        <a:rPr lang="en-US" sz="1600" kern="1200" dirty="0">
                          <a:effectLst/>
                        </a:rPr>
                        <a:t>BMC HealthNet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75" marR="66075" marT="0" marB="0"/>
                </a:tc>
                <a:tc>
                  <a:txBody>
                    <a:bodyPr/>
                    <a:lstStyle/>
                    <a:p>
                      <a:pPr marL="342900" marR="0" lvl="0" indent="-342900">
                        <a:spcBef>
                          <a:spcPts val="0"/>
                        </a:spcBef>
                        <a:spcAft>
                          <a:spcPts val="800"/>
                        </a:spcAft>
                        <a:buFont typeface="Arial" panose="020B0604020202020204" pitchFamily="34" charset="0"/>
                        <a:buChar char="•"/>
                        <a:tabLst>
                          <a:tab pos="346710" algn="l"/>
                        </a:tabLst>
                      </a:pPr>
                      <a:r>
                        <a:rPr lang="en-US" sz="1500" kern="1200" dirty="0">
                          <a:effectLst/>
                        </a:rPr>
                        <a:t>BMC Community Alliance ACO  “BACO”</a:t>
                      </a:r>
                      <a:endParaRPr lang="en-US" sz="1200" dirty="0">
                        <a:effectLst/>
                      </a:endParaRPr>
                    </a:p>
                    <a:p>
                      <a:pPr marL="232410" marR="0">
                        <a:spcBef>
                          <a:spcPts val="0"/>
                        </a:spcBef>
                        <a:spcAft>
                          <a:spcPts val="800"/>
                        </a:spcAft>
                        <a:tabLst>
                          <a:tab pos="346710" algn="l"/>
                        </a:tabLst>
                      </a:pPr>
                      <a:r>
                        <a:rPr lang="en-US" sz="1500" dirty="0">
                          <a:effectLst/>
                        </a:rPr>
                        <a:t> </a:t>
                      </a:r>
                      <a:endParaRPr lang="en-US" sz="1200" dirty="0">
                        <a:effectLst/>
                      </a:endParaRPr>
                    </a:p>
                    <a:p>
                      <a:pPr marL="342900" marR="0" lvl="0" indent="-342900">
                        <a:spcBef>
                          <a:spcPts val="0"/>
                        </a:spcBef>
                        <a:spcAft>
                          <a:spcPts val="800"/>
                        </a:spcAft>
                        <a:buFont typeface="Arial" panose="020B0604020202020204" pitchFamily="34" charset="0"/>
                        <a:buChar char="•"/>
                        <a:tabLst>
                          <a:tab pos="346710" algn="l"/>
                        </a:tabLst>
                      </a:pPr>
                      <a:r>
                        <a:rPr lang="en-US" sz="1500" kern="1200" dirty="0">
                          <a:effectLst/>
                        </a:rPr>
                        <a:t>BMC MCO</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075" marR="66075" marT="0" marB="0"/>
                </a:tc>
                <a:tc>
                  <a:txBody>
                    <a:bodyPr/>
                    <a:lstStyle/>
                    <a:p>
                      <a:pPr marL="0" marR="0">
                        <a:lnSpc>
                          <a:spcPct val="107000"/>
                        </a:lnSpc>
                        <a:spcBef>
                          <a:spcPts val="0"/>
                        </a:spcBef>
                        <a:spcAft>
                          <a:spcPts val="800"/>
                        </a:spcAft>
                      </a:pPr>
                      <a:r>
                        <a:rPr lang="en-US" sz="1500" kern="1200" dirty="0">
                          <a:effectLst/>
                        </a:rPr>
                        <a:t>All non-primary care across Partners </a:t>
                      </a:r>
                      <a:endParaRPr lang="en-US" sz="1100" dirty="0">
                        <a:effectLst/>
                      </a:endParaRPr>
                    </a:p>
                    <a:p>
                      <a:pPr marL="0" marR="0">
                        <a:lnSpc>
                          <a:spcPct val="107000"/>
                        </a:lnSpc>
                        <a:spcBef>
                          <a:spcPts val="0"/>
                        </a:spcBef>
                        <a:spcAft>
                          <a:spcPts val="0"/>
                        </a:spcAft>
                      </a:pPr>
                      <a:r>
                        <a:rPr lang="en-US" sz="1500" i="1" kern="1200" dirty="0">
                          <a:effectLst/>
                        </a:rPr>
                        <a:t>(includes PMA and Suburban North, but not the affiliates – APP, Emerson, Milford, etc., and not Cooley)</a:t>
                      </a:r>
                    </a:p>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75" marR="66075" marT="0" marB="0"/>
                </a:tc>
                <a:tc>
                  <a:txBody>
                    <a:bodyPr/>
                    <a:lstStyle/>
                    <a:p>
                      <a:pPr marL="174625" marR="0" lvl="0" indent="-174625">
                        <a:spcBef>
                          <a:spcPts val="0"/>
                        </a:spcBef>
                        <a:spcAft>
                          <a:spcPts val="800"/>
                        </a:spcAft>
                        <a:buFont typeface="Arial" panose="020B0604020202020204" pitchFamily="34" charset="0"/>
                        <a:buChar char="•"/>
                        <a:tabLst>
                          <a:tab pos="270510" algn="l"/>
                        </a:tabLst>
                      </a:pPr>
                      <a:r>
                        <a:rPr lang="en-US" sz="1500" kern="1200" dirty="0">
                          <a:effectLst/>
                        </a:rPr>
                        <a:t>No PCP referrals are required (BMC HealthNet doesn’t use referrals)</a:t>
                      </a:r>
                      <a:endParaRPr lang="en-US" sz="1100" dirty="0">
                        <a:effectLst/>
                      </a:endParaRPr>
                    </a:p>
                    <a:p>
                      <a:pPr marL="0" marR="0">
                        <a:lnSpc>
                          <a:spcPct val="107000"/>
                        </a:lnSpc>
                        <a:spcBef>
                          <a:spcPts val="0"/>
                        </a:spcBef>
                        <a:spcAft>
                          <a:spcPts val="0"/>
                        </a:spcAft>
                      </a:pPr>
                      <a:r>
                        <a:rPr lang="en-US" sz="1500" kern="1200" dirty="0">
                          <a:effectLst/>
                        </a:rPr>
                        <a:t>Some services require Prior Authorization; follow normal plan rules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75" marR="66075" marT="0" marB="0"/>
                </a:tc>
                <a:extLst>
                  <a:ext uri="{0D108BD9-81ED-4DB2-BD59-A6C34878D82A}">
                    <a16:rowId xmlns:a16="http://schemas.microsoft.com/office/drawing/2014/main" val="4199634350"/>
                  </a:ext>
                </a:extLst>
              </a:tr>
              <a:tr h="3152019">
                <a:tc>
                  <a:txBody>
                    <a:bodyPr/>
                    <a:lstStyle/>
                    <a:p>
                      <a:pPr marL="0" marR="0">
                        <a:lnSpc>
                          <a:spcPct val="107000"/>
                        </a:lnSpc>
                        <a:spcBef>
                          <a:spcPts val="0"/>
                        </a:spcBef>
                        <a:spcAft>
                          <a:spcPts val="0"/>
                        </a:spcAft>
                      </a:pPr>
                      <a:r>
                        <a:rPr lang="en-US" sz="1600" kern="1200">
                          <a:effectLst/>
                        </a:rPr>
                        <a:t>Tufts Public Plans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6075" marR="66075" marT="0" marB="0"/>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500" kern="1200" dirty="0">
                          <a:effectLst/>
                        </a:rPr>
                        <a:t>Tufts Children’s ACO </a:t>
                      </a:r>
                      <a:endParaRPr lang="en-US" sz="1100" dirty="0">
                        <a:effectLst/>
                      </a:endParaRPr>
                    </a:p>
                    <a:p>
                      <a:pPr>
                        <a:spcAft>
                          <a:spcPts val="0"/>
                        </a:spcAft>
                      </a:pPr>
                      <a:r>
                        <a:rPr lang="en-US" sz="1500" dirty="0">
                          <a:effectLst/>
                        </a:rPr>
                        <a:t> </a:t>
                      </a:r>
                      <a:endParaRPr lang="en-US" sz="110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500" kern="1200" dirty="0">
                          <a:effectLst/>
                        </a:rPr>
                        <a:t>Tufts </a:t>
                      </a:r>
                      <a:r>
                        <a:rPr lang="en-US" sz="1500" kern="1200" dirty="0" err="1">
                          <a:effectLst/>
                        </a:rPr>
                        <a:t>Atrius</a:t>
                      </a:r>
                      <a:r>
                        <a:rPr lang="en-US" sz="1500" kern="1200" dirty="0">
                          <a:effectLst/>
                        </a:rPr>
                        <a:t> ACO</a:t>
                      </a:r>
                      <a:endParaRPr lang="en-US" sz="1100" dirty="0">
                        <a:effectLst/>
                      </a:endParaRPr>
                    </a:p>
                    <a:p>
                      <a:pPr>
                        <a:spcAft>
                          <a:spcPts val="0"/>
                        </a:spcAft>
                      </a:pPr>
                      <a:r>
                        <a:rPr lang="en-US" sz="1500" dirty="0">
                          <a:effectLst/>
                        </a:rPr>
                        <a:t> </a:t>
                      </a:r>
                      <a:endParaRPr lang="en-US" sz="110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500" kern="1200" dirty="0">
                          <a:effectLst/>
                        </a:rPr>
                        <a:t>Tufts CHA ACO</a:t>
                      </a:r>
                      <a:endParaRPr lang="en-US" sz="1100" dirty="0">
                        <a:effectLst/>
                        <a:latin typeface="Calibri" panose="020F0502020204030204" pitchFamily="34" charset="0"/>
                        <a:cs typeface="Times New Roman" panose="02020603050405020304" pitchFamily="18" charset="0"/>
                      </a:endParaRPr>
                    </a:p>
                  </a:txBody>
                  <a:tcPr marL="66075" marR="66075" marT="0" marB="0"/>
                </a:tc>
                <a:tc>
                  <a:txBody>
                    <a:bodyPr/>
                    <a:lstStyle/>
                    <a:p>
                      <a:pPr marL="228600" marR="0" lvl="0" indent="-228600">
                        <a:spcBef>
                          <a:spcPts val="0"/>
                        </a:spcBef>
                        <a:spcAft>
                          <a:spcPts val="800"/>
                        </a:spcAft>
                        <a:buFont typeface="Arial" panose="020B0604020202020204" pitchFamily="34" charset="0"/>
                        <a:buChar char="•"/>
                        <a:tabLst>
                          <a:tab pos="228600" algn="l"/>
                        </a:tabLst>
                      </a:pPr>
                      <a:r>
                        <a:rPr lang="en-US" sz="1500" kern="1200" dirty="0">
                          <a:effectLst/>
                        </a:rPr>
                        <a:t>Tufts Children’s ACO: all non-primary care across Partners (</a:t>
                      </a:r>
                      <a:r>
                        <a:rPr lang="en-US" sz="1500" i="1" kern="1200" dirty="0">
                          <a:effectLst/>
                        </a:rPr>
                        <a:t>includes PMA and Suburban North, but not the affiliates – APP, Emerson, Milford, </a:t>
                      </a:r>
                      <a:r>
                        <a:rPr lang="en-US" sz="1500" i="1" kern="1200" dirty="0" err="1">
                          <a:effectLst/>
                        </a:rPr>
                        <a:t>etc</a:t>
                      </a:r>
                      <a:r>
                        <a:rPr lang="en-US" sz="1500" i="1" kern="1200" dirty="0">
                          <a:effectLst/>
                        </a:rPr>
                        <a:t>, and not Cooley)</a:t>
                      </a:r>
                      <a:endParaRPr lang="en-US" sz="1100" i="1" dirty="0">
                        <a:effectLst/>
                      </a:endParaRPr>
                    </a:p>
                    <a:p>
                      <a:pPr marL="228600" marR="0" lvl="0" indent="-228600">
                        <a:spcBef>
                          <a:spcPts val="0"/>
                        </a:spcBef>
                        <a:spcAft>
                          <a:spcPts val="0"/>
                        </a:spcAft>
                        <a:buFont typeface="Arial" panose="020B0604020202020204" pitchFamily="34" charset="0"/>
                        <a:buChar char="•"/>
                        <a:tabLst>
                          <a:tab pos="228600" algn="l"/>
                        </a:tabLst>
                      </a:pPr>
                      <a:r>
                        <a:rPr lang="en-US" sz="1500" kern="1200" dirty="0">
                          <a:effectLst/>
                        </a:rPr>
                        <a:t>Tufts </a:t>
                      </a:r>
                      <a:r>
                        <a:rPr lang="en-US" sz="1500" kern="1200" dirty="0" err="1">
                          <a:effectLst/>
                        </a:rPr>
                        <a:t>Atrius</a:t>
                      </a:r>
                      <a:r>
                        <a:rPr lang="en-US" sz="1500" kern="1200" dirty="0">
                          <a:effectLst/>
                        </a:rPr>
                        <a:t> ACO: OB at NWH </a:t>
                      </a:r>
                    </a:p>
                    <a:p>
                      <a:pPr marL="0" marR="0" lvl="0" indent="0">
                        <a:spcBef>
                          <a:spcPts val="0"/>
                        </a:spcBef>
                        <a:spcAft>
                          <a:spcPts val="0"/>
                        </a:spcAft>
                        <a:buFont typeface="Arial" panose="020B0604020202020204" pitchFamily="34" charset="0"/>
                        <a:buNone/>
                        <a:tabLst>
                          <a:tab pos="228600" algn="l"/>
                        </a:tabLst>
                      </a:pPr>
                      <a:endParaRPr lang="en-US" sz="1100" dirty="0">
                        <a:effectLst/>
                      </a:endParaRPr>
                    </a:p>
                    <a:p>
                      <a:pPr marL="228600" marR="0" lvl="0" indent="-228600">
                        <a:spcBef>
                          <a:spcPts val="0"/>
                        </a:spcBef>
                        <a:spcAft>
                          <a:spcPts val="0"/>
                        </a:spcAft>
                        <a:buFont typeface="Arial" panose="020B0604020202020204" pitchFamily="34" charset="0"/>
                        <a:buChar char="•"/>
                        <a:tabLst>
                          <a:tab pos="228600" algn="l"/>
                        </a:tabLst>
                      </a:pPr>
                      <a:r>
                        <a:rPr lang="en-US" sz="1500" kern="1200" dirty="0">
                          <a:effectLst/>
                        </a:rPr>
                        <a:t>Tufts CHA ACO: pediatric members going to </a:t>
                      </a:r>
                      <a:r>
                        <a:rPr lang="en-US" sz="1500" kern="1200" dirty="0" err="1">
                          <a:effectLst/>
                        </a:rPr>
                        <a:t>MGHfC</a:t>
                      </a:r>
                      <a:endParaRPr lang="en-US" sz="1100" dirty="0">
                        <a:effectLst/>
                        <a:latin typeface="Calibri" panose="020F0502020204030204" pitchFamily="34" charset="0"/>
                        <a:cs typeface="Times New Roman" panose="02020603050405020304" pitchFamily="18" charset="0"/>
                      </a:endParaRPr>
                    </a:p>
                  </a:txBody>
                  <a:tcPr marL="66075" marR="66075" marT="0" marB="0"/>
                </a:tc>
                <a:tc>
                  <a:txBody>
                    <a:bodyPr/>
                    <a:lstStyle/>
                    <a:p>
                      <a:pPr marL="174625" marR="0" lvl="0" indent="-174625">
                        <a:spcBef>
                          <a:spcPts val="0"/>
                        </a:spcBef>
                        <a:spcAft>
                          <a:spcPts val="0"/>
                        </a:spcAft>
                        <a:buFont typeface="Arial" panose="020B0604020202020204" pitchFamily="34" charset="0"/>
                        <a:buChar char="•"/>
                        <a:tabLst>
                          <a:tab pos="174625" algn="l"/>
                        </a:tabLst>
                      </a:pPr>
                      <a:r>
                        <a:rPr lang="en-US" sz="1500" kern="1200" dirty="0">
                          <a:effectLst/>
                        </a:rPr>
                        <a:t>Tufts Children’s ACO </a:t>
                      </a:r>
                      <a:r>
                        <a:rPr lang="en-US" sz="1500" u="sng" kern="1200" dirty="0">
                          <a:effectLst/>
                        </a:rPr>
                        <a:t>does not</a:t>
                      </a:r>
                      <a:r>
                        <a:rPr lang="en-US" sz="1500" kern="1200" dirty="0">
                          <a:effectLst/>
                        </a:rPr>
                        <a:t> require referrals </a:t>
                      </a:r>
                    </a:p>
                    <a:p>
                      <a:pPr marL="174625" marR="0" lvl="0" indent="-174625">
                        <a:spcBef>
                          <a:spcPts val="0"/>
                        </a:spcBef>
                        <a:spcAft>
                          <a:spcPts val="0"/>
                        </a:spcAft>
                        <a:buFont typeface="Arial" panose="020B0604020202020204" pitchFamily="34" charset="0"/>
                        <a:buChar char="•"/>
                        <a:tabLst>
                          <a:tab pos="174625" algn="l"/>
                        </a:tabLst>
                      </a:pPr>
                      <a:endParaRPr lang="en-US" sz="1100" dirty="0">
                        <a:effectLst/>
                      </a:endParaRPr>
                    </a:p>
                    <a:p>
                      <a:pPr marL="174625" marR="0" lvl="0" indent="-174625">
                        <a:spcBef>
                          <a:spcPts val="0"/>
                        </a:spcBef>
                        <a:spcAft>
                          <a:spcPts val="0"/>
                        </a:spcAft>
                        <a:buFont typeface="Arial" panose="020B0604020202020204" pitchFamily="34" charset="0"/>
                        <a:buChar char="•"/>
                        <a:tabLst>
                          <a:tab pos="174625" algn="l"/>
                        </a:tabLst>
                      </a:pPr>
                      <a:r>
                        <a:rPr lang="en-US" sz="1500" kern="1200" dirty="0">
                          <a:effectLst/>
                        </a:rPr>
                        <a:t>Tufts CHA ACO </a:t>
                      </a:r>
                      <a:r>
                        <a:rPr lang="en-US" sz="1500" u="sng" kern="1200" dirty="0">
                          <a:effectLst/>
                        </a:rPr>
                        <a:t>does</a:t>
                      </a:r>
                      <a:r>
                        <a:rPr lang="en-US" sz="1500" kern="1200" dirty="0">
                          <a:effectLst/>
                        </a:rPr>
                        <a:t> require referrals </a:t>
                      </a:r>
                    </a:p>
                    <a:p>
                      <a:pPr marL="342900" marR="0" lvl="0" indent="-342900">
                        <a:spcBef>
                          <a:spcPts val="0"/>
                        </a:spcBef>
                        <a:spcAft>
                          <a:spcPts val="0"/>
                        </a:spcAft>
                        <a:buFont typeface="Arial" panose="020B0604020202020204" pitchFamily="34" charset="0"/>
                        <a:buChar char="•"/>
                        <a:tabLst>
                          <a:tab pos="293370" algn="l"/>
                        </a:tabLst>
                      </a:pPr>
                      <a:endParaRPr lang="en-US" sz="1500" kern="1200" dirty="0">
                        <a:effectLst/>
                      </a:endParaRPr>
                    </a:p>
                    <a:p>
                      <a:pPr marL="342900" marR="0" lvl="0" indent="-342900">
                        <a:spcBef>
                          <a:spcPts val="0"/>
                        </a:spcBef>
                        <a:spcAft>
                          <a:spcPts val="0"/>
                        </a:spcAft>
                        <a:buFont typeface="Arial" panose="020B0604020202020204" pitchFamily="34" charset="0"/>
                        <a:buChar char="•"/>
                        <a:tabLst>
                          <a:tab pos="293370" algn="l"/>
                        </a:tabLst>
                      </a:pPr>
                      <a:endParaRPr lang="en-US" sz="1100" dirty="0">
                        <a:effectLst/>
                      </a:endParaRPr>
                    </a:p>
                    <a:p>
                      <a:pPr marL="0" marR="0">
                        <a:lnSpc>
                          <a:spcPct val="107000"/>
                        </a:lnSpc>
                        <a:spcBef>
                          <a:spcPts val="0"/>
                        </a:spcBef>
                        <a:spcAft>
                          <a:spcPts val="0"/>
                        </a:spcAft>
                      </a:pPr>
                      <a:r>
                        <a:rPr lang="en-US" sz="1500" kern="1200" dirty="0">
                          <a:effectLst/>
                        </a:rPr>
                        <a:t>For both products, some services may require Prior Authorization; follow normal plan rules.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075" marR="66075" marT="0" marB="0"/>
                </a:tc>
                <a:extLst>
                  <a:ext uri="{0D108BD9-81ED-4DB2-BD59-A6C34878D82A}">
                    <a16:rowId xmlns:a16="http://schemas.microsoft.com/office/drawing/2014/main" val="4130062107"/>
                  </a:ext>
                </a:extLst>
              </a:tr>
            </a:tbl>
          </a:graphicData>
        </a:graphic>
      </p:graphicFrame>
      <p:sp>
        <p:nvSpPr>
          <p:cNvPr id="4" name="Slide Number Placeholder 3"/>
          <p:cNvSpPr>
            <a:spLocks noGrp="1"/>
          </p:cNvSpPr>
          <p:nvPr>
            <p:ph type="sldNum" sz="quarter" idx="12"/>
          </p:nvPr>
        </p:nvSpPr>
        <p:spPr/>
        <p:txBody>
          <a:bodyPr/>
          <a:lstStyle/>
          <a:p>
            <a:fld id="{C50990FF-E7D0-4CB7-84FD-35275196941D}" type="slidenum">
              <a:rPr lang="en-US" smtClean="0"/>
              <a:pPr/>
              <a:t>18</a:t>
            </a:fld>
            <a:endParaRPr lang="en-US" dirty="0"/>
          </a:p>
        </p:txBody>
      </p:sp>
    </p:spTree>
    <p:extLst>
      <p:ext uri="{BB962C8B-B14F-4D97-AF65-F5344CB8AC3E}">
        <p14:creationId xmlns:p14="http://schemas.microsoft.com/office/powerpoint/2010/main" val="3473118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82" y="248538"/>
            <a:ext cx="8851898" cy="864953"/>
          </a:xfrm>
        </p:spPr>
        <p:txBody>
          <a:bodyPr/>
          <a:lstStyle/>
          <a:p>
            <a:r>
              <a:rPr lang="en-US" dirty="0">
                <a:solidFill>
                  <a:schemeClr val="tx1">
                    <a:lumMod val="65000"/>
                    <a:lumOff val="35000"/>
                  </a:schemeClr>
                </a:solidFill>
              </a:rPr>
              <a:t>BMC Prior Authorizations</a:t>
            </a:r>
          </a:p>
        </p:txBody>
      </p:sp>
      <p:sp>
        <p:nvSpPr>
          <p:cNvPr id="6" name="Slide Number Placeholder 5"/>
          <p:cNvSpPr>
            <a:spLocks noGrp="1"/>
          </p:cNvSpPr>
          <p:nvPr>
            <p:ph type="sldNum" sz="quarter" idx="12"/>
          </p:nvPr>
        </p:nvSpPr>
        <p:spPr/>
        <p:txBody>
          <a:bodyPr/>
          <a:lstStyle/>
          <a:p>
            <a:fld id="{C50990FF-E7D0-4CB7-84FD-35275196941D}" type="slidenum">
              <a:rPr lang="en-US" smtClean="0"/>
              <a:pPr/>
              <a:t>19</a:t>
            </a:fld>
            <a:endParaRPr lang="en-US" dirty="0"/>
          </a:p>
        </p:txBody>
      </p:sp>
      <p:sp>
        <p:nvSpPr>
          <p:cNvPr id="4" name="Content Placeholder 3"/>
          <p:cNvSpPr>
            <a:spLocks noGrp="1"/>
          </p:cNvSpPr>
          <p:nvPr>
            <p:ph idx="1"/>
          </p:nvPr>
        </p:nvSpPr>
        <p:spPr>
          <a:xfrm>
            <a:off x="385152" y="1113491"/>
            <a:ext cx="8348558" cy="5368347"/>
          </a:xfrm>
        </p:spPr>
        <p:txBody>
          <a:bodyPr/>
          <a:lstStyle/>
          <a:p>
            <a:pPr lvl="0"/>
            <a:r>
              <a:rPr lang="en-US" sz="2000" u="sng" dirty="0"/>
              <a:t>Complication</a:t>
            </a:r>
            <a:r>
              <a:rPr lang="en-US" sz="2000" dirty="0"/>
              <a:t>: Some of our providers are not yet loaded into the BMC systems and we may be told by BMC HealthNet that we are not contracted.  That is not true.  </a:t>
            </a:r>
          </a:p>
          <a:p>
            <a:pPr lvl="1"/>
            <a:r>
              <a:rPr lang="en-US" sz="1800" dirty="0"/>
              <a:t>PA requests may result in Out of Network denials</a:t>
            </a:r>
          </a:p>
          <a:p>
            <a:pPr lvl="1">
              <a:spcAft>
                <a:spcPts val="600"/>
              </a:spcAft>
            </a:pPr>
            <a:r>
              <a:rPr lang="en-US" sz="1800" dirty="0"/>
              <a:t>This trickles down to their vendors  (</a:t>
            </a:r>
            <a:r>
              <a:rPr lang="en-US" sz="1800" dirty="0" err="1"/>
              <a:t>Evicore</a:t>
            </a:r>
            <a:r>
              <a:rPr lang="en-US" sz="1800" dirty="0"/>
              <a:t>)</a:t>
            </a:r>
          </a:p>
          <a:p>
            <a:pPr>
              <a:spcAft>
                <a:spcPts val="600"/>
              </a:spcAft>
            </a:pPr>
            <a:r>
              <a:rPr lang="en-US" sz="2000" b="1" dirty="0">
                <a:solidFill>
                  <a:srgbClr val="FF0000"/>
                </a:solidFill>
              </a:rPr>
              <a:t>You can see the patient even if you receive an Out of Network Denial.  </a:t>
            </a:r>
            <a:r>
              <a:rPr lang="en-US" sz="2000" dirty="0"/>
              <a:t>Contact Kim Simonian with examples. </a:t>
            </a:r>
          </a:p>
          <a:p>
            <a:pPr lvl="1"/>
            <a:endParaRPr lang="en-US" dirty="0"/>
          </a:p>
          <a:p>
            <a:pPr lvl="1"/>
            <a:endParaRPr lang="en-US" dirty="0"/>
          </a:p>
        </p:txBody>
      </p:sp>
    </p:spTree>
    <p:extLst>
      <p:ext uri="{BB962C8B-B14F-4D97-AF65-F5344CB8AC3E}">
        <p14:creationId xmlns:p14="http://schemas.microsoft.com/office/powerpoint/2010/main" val="363512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294967295"/>
          </p:nvPr>
        </p:nvSpPr>
        <p:spPr>
          <a:xfrm>
            <a:off x="258288" y="1165627"/>
            <a:ext cx="8368476" cy="4940205"/>
          </a:xfrm>
        </p:spPr>
        <p:txBody>
          <a:bodyPr/>
          <a:lstStyle/>
          <a:p>
            <a:endParaRPr lang="en-US" sz="3200" b="1" u="sng" dirty="0"/>
          </a:p>
          <a:p>
            <a:pPr marL="0" indent="0">
              <a:buNone/>
            </a:pPr>
            <a:r>
              <a:rPr lang="en-US" sz="3200" b="1" u="sng" dirty="0"/>
              <a:t>REMINDER: </a:t>
            </a:r>
            <a:r>
              <a:rPr lang="en-US" sz="3200" dirty="0"/>
              <a:t> </a:t>
            </a:r>
            <a:r>
              <a:rPr lang="en-US" sz="3200" b="1" dirty="0">
                <a:solidFill>
                  <a:srgbClr val="FF0000"/>
                </a:solidFill>
              </a:rPr>
              <a:t>There is no dial-in # for this webinar.  </a:t>
            </a:r>
            <a:r>
              <a:rPr lang="en-US" sz="3200" dirty="0"/>
              <a:t>All audio comes through your computer.</a:t>
            </a:r>
          </a:p>
          <a:p>
            <a:endParaRPr lang="en-US" sz="3200" dirty="0"/>
          </a:p>
          <a:p>
            <a:pPr marL="0" indent="0">
              <a:buNone/>
            </a:pPr>
            <a:r>
              <a:rPr lang="en-US" sz="3200" dirty="0"/>
              <a:t>We will get started soon.</a:t>
            </a:r>
          </a:p>
          <a:p>
            <a:pPr marL="285750" indent="-285750"/>
            <a:endParaRPr lang="en-US" sz="24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sz="1700" dirty="0"/>
          </a:p>
          <a:p>
            <a:endParaRPr lang="en-US" sz="1600" dirty="0"/>
          </a:p>
          <a:p>
            <a:endParaRPr lang="en-US" sz="1600" dirty="0"/>
          </a:p>
        </p:txBody>
      </p:sp>
      <p:sp>
        <p:nvSpPr>
          <p:cNvPr id="6" name="Title 1"/>
          <p:cNvSpPr>
            <a:spLocks noGrp="1"/>
          </p:cNvSpPr>
          <p:nvPr>
            <p:ph type="title" idx="4294967295"/>
          </p:nvPr>
        </p:nvSpPr>
        <p:spPr>
          <a:xfrm>
            <a:off x="161239" y="323744"/>
            <a:ext cx="8619904" cy="466725"/>
          </a:xfrm>
          <a:prstGeom prst="rect">
            <a:avLst/>
          </a:prstGeom>
        </p:spPr>
        <p:txBody>
          <a:bodyPr/>
          <a:lstStyle/>
          <a:p>
            <a:r>
              <a:rPr lang="en-US" sz="2800" dirty="0">
                <a:solidFill>
                  <a:schemeClr val="tx1"/>
                </a:solidFill>
              </a:rPr>
              <a:t>Welcome to the Medicaid ACO Landscape Webinar</a:t>
            </a:r>
          </a:p>
        </p:txBody>
      </p:sp>
      <p:sp>
        <p:nvSpPr>
          <p:cNvPr id="2" name="Slide Number Placeholder 1"/>
          <p:cNvSpPr>
            <a:spLocks noGrp="1"/>
          </p:cNvSpPr>
          <p:nvPr>
            <p:ph type="sldNum" sz="quarter" idx="11"/>
          </p:nvPr>
        </p:nvSpPr>
        <p:spPr/>
        <p:txBody>
          <a:bodyPr/>
          <a:lstStyle/>
          <a:p>
            <a:pPr>
              <a:defRPr/>
            </a:pPr>
            <a:r>
              <a:rPr lang="en-US" dirty="0"/>
              <a:t>- </a:t>
            </a:r>
            <a:fld id="{16084561-F4E8-4E87-90E2-0D8DB885AD56}" type="slidenum">
              <a:rPr lang="en-US" smtClean="0"/>
              <a:pPr>
                <a:defRPr/>
              </a:pPr>
              <a:t>2</a:t>
            </a:fld>
            <a:r>
              <a:rPr lang="en-US" dirty="0"/>
              <a:t> -</a:t>
            </a:r>
          </a:p>
        </p:txBody>
      </p:sp>
      <p:sp>
        <p:nvSpPr>
          <p:cNvPr id="3" name="AutoShape 2" descr="Image result for bubble quote image"/>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574561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3"/>
          <a:stretch>
            <a:fillRect/>
          </a:stretch>
        </p:blipFill>
        <p:spPr>
          <a:xfrm>
            <a:off x="647700" y="2013744"/>
            <a:ext cx="7486650" cy="4371975"/>
          </a:xfrm>
          <a:prstGeom prst="rect">
            <a:avLst/>
          </a:prstGeom>
          <a:ln>
            <a:noFill/>
          </a:ln>
          <a:effectLst>
            <a:outerShdw blurRad="190500" algn="tl" rotWithShape="0">
              <a:srgbClr val="000000">
                <a:alpha val="70000"/>
              </a:srgbClr>
            </a:outerShdw>
          </a:effectLst>
        </p:spPr>
      </p:pic>
      <p:sp>
        <p:nvSpPr>
          <p:cNvPr id="2" name="Title 1"/>
          <p:cNvSpPr>
            <a:spLocks noGrp="1"/>
          </p:cNvSpPr>
          <p:nvPr>
            <p:ph type="title"/>
          </p:nvPr>
        </p:nvSpPr>
        <p:spPr>
          <a:xfrm>
            <a:off x="133482" y="248538"/>
            <a:ext cx="8851898" cy="864953"/>
          </a:xfrm>
        </p:spPr>
        <p:txBody>
          <a:bodyPr/>
          <a:lstStyle/>
          <a:p>
            <a:r>
              <a:rPr lang="en-US" dirty="0">
                <a:solidFill>
                  <a:schemeClr val="tx1">
                    <a:lumMod val="65000"/>
                    <a:lumOff val="35000"/>
                  </a:schemeClr>
                </a:solidFill>
              </a:rPr>
              <a:t>BMC Prior Authorizations</a:t>
            </a:r>
          </a:p>
        </p:txBody>
      </p:sp>
      <p:sp>
        <p:nvSpPr>
          <p:cNvPr id="6" name="Slide Number Placeholder 5"/>
          <p:cNvSpPr>
            <a:spLocks noGrp="1"/>
          </p:cNvSpPr>
          <p:nvPr>
            <p:ph type="sldNum" sz="quarter" idx="12"/>
          </p:nvPr>
        </p:nvSpPr>
        <p:spPr/>
        <p:txBody>
          <a:bodyPr/>
          <a:lstStyle/>
          <a:p>
            <a:fld id="{C50990FF-E7D0-4CB7-84FD-35275196941D}" type="slidenum">
              <a:rPr lang="en-US" smtClean="0"/>
              <a:pPr/>
              <a:t>20</a:t>
            </a:fld>
            <a:endParaRPr lang="en-US" dirty="0"/>
          </a:p>
        </p:txBody>
      </p:sp>
      <p:sp>
        <p:nvSpPr>
          <p:cNvPr id="9" name="Content Placeholder 3"/>
          <p:cNvSpPr txBox="1">
            <a:spLocks/>
          </p:cNvSpPr>
          <p:nvPr/>
        </p:nvSpPr>
        <p:spPr>
          <a:xfrm>
            <a:off x="287442" y="1113491"/>
            <a:ext cx="8546170" cy="5368347"/>
          </a:xfrm>
          <a:prstGeom prst="rect">
            <a:avLst/>
          </a:prstGeom>
        </p:spPr>
        <p:txBody>
          <a:bodyPr vert="horz">
            <a:noAutofit/>
          </a:bodyPr>
          <a:lstStyle>
            <a:lvl1pPr marL="231775" indent="-231775" algn="l" rtl="0" eaLnBrk="1" latinLnBrk="0" hangingPunct="1">
              <a:spcBef>
                <a:spcPts val="600"/>
              </a:spcBef>
              <a:buClrTx/>
              <a:buSzPct val="100000"/>
              <a:buFont typeface="Arial" pitchFamily="34" charset="0"/>
              <a:buChar char="•"/>
              <a:defRPr kumimoji="0" sz="1800" kern="1200">
                <a:solidFill>
                  <a:schemeClr val="tx1"/>
                </a:solidFill>
                <a:latin typeface="Palatino Linotype" pitchFamily="18" charset="0"/>
                <a:ea typeface="+mn-ea"/>
                <a:cs typeface="+mn-cs"/>
              </a:defRPr>
            </a:lvl1pPr>
            <a:lvl2pPr marL="628650" indent="-282575" algn="l" rtl="0" eaLnBrk="1" latinLnBrk="0" hangingPunct="1">
              <a:spcBef>
                <a:spcPts val="600"/>
              </a:spcBef>
              <a:buClrTx/>
              <a:buSzPct val="100000"/>
              <a:buFont typeface="Arial" pitchFamily="34" charset="0"/>
              <a:buChar char="–"/>
              <a:defRPr kumimoji="0" sz="1600" kern="1200">
                <a:solidFill>
                  <a:schemeClr val="tx1"/>
                </a:solidFill>
                <a:latin typeface="Palatino Linotype" pitchFamily="18" charset="0"/>
                <a:ea typeface="+mn-ea"/>
                <a:cs typeface="+mn-cs"/>
              </a:defRPr>
            </a:lvl2pPr>
            <a:lvl3pPr marL="973138" indent="-227013" algn="l" rtl="0" eaLnBrk="1" latinLnBrk="0" hangingPunct="1">
              <a:spcBef>
                <a:spcPts val="600"/>
              </a:spcBef>
              <a:buClrTx/>
              <a:buSzPct val="100000"/>
              <a:buFont typeface="Palatino Linotype" pitchFamily="18" charset="0"/>
              <a:buChar char="»"/>
              <a:defRPr kumimoji="0" sz="1400" kern="1200">
                <a:solidFill>
                  <a:schemeClr val="tx1"/>
                </a:solidFill>
                <a:latin typeface="Palatino Linotype" pitchFamily="18" charset="0"/>
                <a:ea typeface="+mn-ea"/>
                <a:cs typeface="+mn-cs"/>
              </a:defRPr>
            </a:lvl3pPr>
            <a:lvl4pPr marL="1374775" indent="-292100" algn="l" rtl="0" eaLnBrk="1" latinLnBrk="0" hangingPunct="1">
              <a:spcBef>
                <a:spcPts val="600"/>
              </a:spcBef>
              <a:buClrTx/>
              <a:buSzPct val="100000"/>
              <a:buFont typeface="Arial" pitchFamily="34" charset="0"/>
              <a:buChar char="–"/>
              <a:defRPr kumimoji="0" sz="1600" kern="1200">
                <a:solidFill>
                  <a:schemeClr val="tx1"/>
                </a:solidFill>
                <a:latin typeface="Palatino Linotype" pitchFamily="18" charset="0"/>
                <a:ea typeface="+mn-ea"/>
                <a:cs typeface="+mn-cs"/>
              </a:defRPr>
            </a:lvl4pPr>
            <a:lvl5pPr marL="1711325" indent="-227013" algn="l" rtl="0" eaLnBrk="1" latinLnBrk="0" hangingPunct="1">
              <a:spcBef>
                <a:spcPts val="600"/>
              </a:spcBef>
              <a:buClrTx/>
              <a:buSzPct val="100000"/>
              <a:buFont typeface="Arial" pitchFamily="34" charset="0"/>
              <a:buChar char="•"/>
              <a:defRPr kumimoji="0" sz="1600" kern="1200">
                <a:solidFill>
                  <a:schemeClr val="tx1"/>
                </a:solidFill>
                <a:latin typeface="Palatino Linotype" pitchFamily="18"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000" dirty="0"/>
              <a:t>If you receive a prior </a:t>
            </a:r>
            <a:r>
              <a:rPr lang="en-US" sz="2000" dirty="0" err="1"/>
              <a:t>auth</a:t>
            </a:r>
            <a:r>
              <a:rPr lang="en-US" sz="2000" dirty="0"/>
              <a:t> denial, retain the Reference Number to show that we are following recommended processes.</a:t>
            </a:r>
          </a:p>
        </p:txBody>
      </p:sp>
    </p:spTree>
    <p:extLst>
      <p:ext uri="{BB962C8B-B14F-4D97-AF65-F5344CB8AC3E}">
        <p14:creationId xmlns:p14="http://schemas.microsoft.com/office/powerpoint/2010/main" val="127154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FE0F801-82B8-4697-8B4B-E3DFE003097F}" type="slidenum">
              <a:rPr lang="en-US" smtClean="0"/>
              <a:pPr/>
              <a:t>21</a:t>
            </a:fld>
            <a:endParaRPr lang="en-US" dirty="0"/>
          </a:p>
        </p:txBody>
      </p:sp>
      <p:sp>
        <p:nvSpPr>
          <p:cNvPr id="3" name="Title 2"/>
          <p:cNvSpPr>
            <a:spLocks noGrp="1"/>
          </p:cNvSpPr>
          <p:nvPr>
            <p:ph type="title"/>
          </p:nvPr>
        </p:nvSpPr>
        <p:spPr/>
        <p:txBody>
          <a:bodyPr/>
          <a:lstStyle/>
          <a:p>
            <a:r>
              <a:rPr lang="en-US" dirty="0"/>
              <a:t>BMC HealthNet: Prior </a:t>
            </a:r>
            <a:r>
              <a:rPr lang="en-US" dirty="0" err="1"/>
              <a:t>Auth</a:t>
            </a:r>
            <a:r>
              <a:rPr lang="en-US" dirty="0"/>
              <a:t> and Contact Information</a:t>
            </a:r>
          </a:p>
        </p:txBody>
      </p:sp>
      <p:sp>
        <p:nvSpPr>
          <p:cNvPr id="4" name="Text Placeholder 3"/>
          <p:cNvSpPr>
            <a:spLocks noGrp="1"/>
          </p:cNvSpPr>
          <p:nvPr>
            <p:ph type="body" sz="quarter" idx="23"/>
          </p:nvPr>
        </p:nvSpPr>
        <p:spPr>
          <a:xfrm>
            <a:off x="457199" y="1152143"/>
            <a:ext cx="8439912" cy="5353759"/>
          </a:xfrm>
        </p:spPr>
        <p:txBody>
          <a:bodyPr/>
          <a:lstStyle/>
          <a:p>
            <a:r>
              <a:rPr lang="en-US" sz="2000" b="1" dirty="0"/>
              <a:t>Prior Authorizations:</a:t>
            </a:r>
          </a:p>
          <a:p>
            <a:pPr marL="682625" lvl="1" indent="-285750">
              <a:buFont typeface="Arial" panose="020B0604020202020204" pitchFamily="34" charset="0"/>
              <a:buChar char="•"/>
            </a:pPr>
            <a:r>
              <a:rPr lang="en-US" dirty="0"/>
              <a:t>Click </a:t>
            </a:r>
            <a:r>
              <a:rPr lang="en-US" u="sng" dirty="0">
                <a:hlinkClick r:id="rId2"/>
              </a:rPr>
              <a:t>BMC HealthNet plan rules</a:t>
            </a:r>
            <a:r>
              <a:rPr lang="en-US" dirty="0"/>
              <a:t> – to see plan PA rules.  </a:t>
            </a:r>
          </a:p>
          <a:p>
            <a:pPr marL="682625" lvl="1" indent="-285750">
              <a:buFont typeface="Arial" panose="020B0604020202020204" pitchFamily="34" charset="0"/>
              <a:buChar char="•"/>
            </a:pPr>
            <a:r>
              <a:rPr lang="en-US" dirty="0"/>
              <a:t> Use the standard prior </a:t>
            </a:r>
            <a:r>
              <a:rPr lang="en-US" dirty="0" err="1"/>
              <a:t>auth</a:t>
            </a:r>
            <a:r>
              <a:rPr lang="en-US" dirty="0"/>
              <a:t> form for most medical services</a:t>
            </a:r>
          </a:p>
          <a:p>
            <a:pPr marL="1027113" lvl="2" indent="-285750">
              <a:buFont typeface="Arial" panose="020B0604020202020204" pitchFamily="34" charset="0"/>
              <a:buChar char="•"/>
            </a:pPr>
            <a:r>
              <a:rPr lang="en-US" sz="1600" dirty="0">
                <a:hlinkClick r:id="rId3"/>
              </a:rPr>
              <a:t>https://www.bmchp.org/-/media/7f988b3cfac8496c9dfc83665b31fa16.ashx</a:t>
            </a:r>
            <a:r>
              <a:rPr lang="en-US" sz="1600" dirty="0"/>
              <a:t>?</a:t>
            </a:r>
          </a:p>
          <a:p>
            <a:pPr marL="682625" lvl="1" indent="-285750">
              <a:buFont typeface="Arial" panose="020B0604020202020204" pitchFamily="34" charset="0"/>
              <a:buChar char="•"/>
            </a:pPr>
            <a:r>
              <a:rPr lang="en-US" dirty="0"/>
              <a:t>Fax to 617-951-3464 (initial requests)</a:t>
            </a:r>
          </a:p>
          <a:p>
            <a:pPr marL="682625" lvl="1" indent="-285750">
              <a:buFont typeface="Arial" panose="020B0604020202020204" pitchFamily="34" charset="0"/>
              <a:buChar char="•"/>
            </a:pPr>
            <a:r>
              <a:rPr lang="en-US" dirty="0"/>
              <a:t>Reference the BMC Website for other prior </a:t>
            </a:r>
            <a:r>
              <a:rPr lang="en-US" dirty="0" err="1"/>
              <a:t>auth</a:t>
            </a:r>
            <a:r>
              <a:rPr lang="en-US" dirty="0"/>
              <a:t> forms (e.g. Pharmacy)</a:t>
            </a:r>
          </a:p>
          <a:p>
            <a:pPr marL="1027113" lvl="2" indent="-285750">
              <a:buFont typeface="Arial" panose="020B0604020202020204" pitchFamily="34" charset="0"/>
              <a:buChar char="•"/>
            </a:pPr>
            <a:r>
              <a:rPr lang="en-US" sz="1600" dirty="0">
                <a:hlinkClick r:id="rId4"/>
              </a:rPr>
              <a:t>https://www.bmchp.org/providers/forms-docs</a:t>
            </a:r>
            <a:endParaRPr lang="en-US" sz="1600" dirty="0"/>
          </a:p>
          <a:p>
            <a:pPr marL="741363" lvl="2" indent="0"/>
            <a:endParaRPr lang="en-US" sz="1800" dirty="0"/>
          </a:p>
          <a:p>
            <a:pPr marL="285750" indent="-285750">
              <a:buFont typeface="Arial" panose="020B0604020202020204" pitchFamily="34" charset="0"/>
              <a:buChar char="•"/>
            </a:pPr>
            <a:r>
              <a:rPr lang="en-US" sz="2000" b="1" dirty="0"/>
              <a:t>Contact Numbers:</a:t>
            </a:r>
          </a:p>
          <a:p>
            <a:pPr marL="682625" lvl="1" indent="-285750">
              <a:buFont typeface="Arial" panose="020B0604020202020204" pitchFamily="34" charset="0"/>
              <a:buChar char="•"/>
            </a:pPr>
            <a:r>
              <a:rPr lang="en-US" dirty="0"/>
              <a:t>BMC HealthNet Provider Services:  888-566-0008  (if you are calling about PA’s, you can ask to speak with the PA Unit – they are more up to date on our contracted status)</a:t>
            </a:r>
          </a:p>
          <a:p>
            <a:pPr marL="682625" lvl="1" indent="-285750">
              <a:buFont typeface="Arial" panose="020B0604020202020204" pitchFamily="34" charset="0"/>
              <a:buChar char="•"/>
            </a:pPr>
            <a:r>
              <a:rPr lang="en-US" dirty="0"/>
              <a:t>BMC MassHealth Customer Service: 888-566-0010 </a:t>
            </a:r>
          </a:p>
          <a:p>
            <a:pPr marL="682625" lvl="1" indent="-285750">
              <a:buFont typeface="Arial" panose="020B0604020202020204" pitchFamily="34" charset="0"/>
              <a:buChar char="•"/>
            </a:pPr>
            <a:r>
              <a:rPr lang="en-US" dirty="0"/>
              <a:t>Provider Quick Reference Guide</a:t>
            </a:r>
          </a:p>
          <a:p>
            <a:pPr marL="1027113" lvl="2" indent="-285750">
              <a:buFont typeface="Arial" panose="020B0604020202020204" pitchFamily="34" charset="0"/>
              <a:buChar char="•"/>
            </a:pPr>
            <a:r>
              <a:rPr lang="en-US" sz="1600" dirty="0">
                <a:hlinkClick r:id="rId5"/>
              </a:rPr>
              <a:t>https://www.bmchp.org/-/media/316f5804c2eb4bd5ae934c9020ec974d.ashx?#</a:t>
            </a:r>
            <a:endParaRPr lang="en-US" sz="1600" dirty="0"/>
          </a:p>
          <a:p>
            <a:pPr marL="1027113" lvl="2" indent="-285750">
              <a:buFont typeface="Arial" panose="020B0604020202020204" pitchFamily="34" charset="0"/>
              <a:buChar char="•"/>
            </a:pPr>
            <a:endParaRPr lang="en-US" dirty="0"/>
          </a:p>
          <a:p>
            <a:pPr lvl="1"/>
            <a:endParaRPr lang="en-US" dirty="0"/>
          </a:p>
          <a:p>
            <a:endParaRPr lang="en-US" dirty="0"/>
          </a:p>
        </p:txBody>
      </p:sp>
    </p:spTree>
    <p:extLst>
      <p:ext uri="{BB962C8B-B14F-4D97-AF65-F5344CB8AC3E}">
        <p14:creationId xmlns:p14="http://schemas.microsoft.com/office/powerpoint/2010/main" val="4006309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FE0F801-82B8-4697-8B4B-E3DFE003097F}" type="slidenum">
              <a:rPr lang="en-US" smtClean="0"/>
              <a:pPr/>
              <a:t>22</a:t>
            </a:fld>
            <a:endParaRPr lang="en-US" dirty="0"/>
          </a:p>
        </p:txBody>
      </p:sp>
      <p:sp>
        <p:nvSpPr>
          <p:cNvPr id="3" name="Title 2"/>
          <p:cNvSpPr>
            <a:spLocks noGrp="1"/>
          </p:cNvSpPr>
          <p:nvPr>
            <p:ph type="title"/>
          </p:nvPr>
        </p:nvSpPr>
        <p:spPr/>
        <p:txBody>
          <a:bodyPr/>
          <a:lstStyle/>
          <a:p>
            <a:r>
              <a:rPr lang="en-US" dirty="0"/>
              <a:t>Tufts Together: Prior </a:t>
            </a:r>
            <a:r>
              <a:rPr lang="en-US" dirty="0" err="1"/>
              <a:t>Auth</a:t>
            </a:r>
            <a:r>
              <a:rPr lang="en-US" dirty="0"/>
              <a:t> and Contact Information</a:t>
            </a:r>
          </a:p>
        </p:txBody>
      </p:sp>
      <p:sp>
        <p:nvSpPr>
          <p:cNvPr id="4" name="Text Placeholder 3"/>
          <p:cNvSpPr>
            <a:spLocks noGrp="1"/>
          </p:cNvSpPr>
          <p:nvPr>
            <p:ph type="body" sz="quarter" idx="23"/>
          </p:nvPr>
        </p:nvSpPr>
        <p:spPr/>
        <p:txBody>
          <a:bodyPr/>
          <a:lstStyle/>
          <a:p>
            <a:r>
              <a:rPr lang="en-US" sz="2000" b="1" dirty="0"/>
              <a:t>Prior Authorizations:</a:t>
            </a:r>
          </a:p>
          <a:p>
            <a:pPr marL="682625" lvl="1" indent="-285750">
              <a:buFont typeface="Arial" panose="020B0604020202020204" pitchFamily="34" charset="0"/>
              <a:buChar char="•"/>
            </a:pPr>
            <a:r>
              <a:rPr lang="en-US" dirty="0"/>
              <a:t>Use the standard prior </a:t>
            </a:r>
            <a:r>
              <a:rPr lang="en-US" dirty="0" err="1"/>
              <a:t>auth</a:t>
            </a:r>
            <a:r>
              <a:rPr lang="en-US" dirty="0"/>
              <a:t> form for most medical services</a:t>
            </a:r>
          </a:p>
          <a:p>
            <a:pPr marL="1027113" lvl="2" indent="-285750">
              <a:buFont typeface="Arial" panose="020B0604020202020204" pitchFamily="34" charset="0"/>
              <a:buChar char="•"/>
            </a:pPr>
            <a:r>
              <a:rPr lang="en-US" sz="1600" dirty="0">
                <a:hlinkClick r:id="rId3"/>
              </a:rPr>
              <a:t>https://tuftshealthplan.com/documents/providers/forms/standardized-prior-authorization-request</a:t>
            </a:r>
            <a:endParaRPr lang="en-US" sz="1600" dirty="0"/>
          </a:p>
          <a:p>
            <a:pPr marL="682625" lvl="1" indent="-285750">
              <a:buFont typeface="Arial" panose="020B0604020202020204" pitchFamily="34" charset="0"/>
              <a:buChar char="•"/>
            </a:pPr>
            <a:r>
              <a:rPr lang="en-US" dirty="0"/>
              <a:t>Fax to 888-415-9055</a:t>
            </a:r>
          </a:p>
          <a:p>
            <a:pPr marL="682625" lvl="1" indent="-285750">
              <a:buFont typeface="Arial" panose="020B0604020202020204" pitchFamily="34" charset="0"/>
              <a:buChar char="•"/>
            </a:pPr>
            <a:r>
              <a:rPr lang="en-US" dirty="0"/>
              <a:t>Reference the Tufts Website for additional information on authorizations (pharmacy, imaging, etc.) </a:t>
            </a:r>
          </a:p>
          <a:p>
            <a:pPr marL="1027113" lvl="2" indent="-285750">
              <a:buFont typeface="Arial" panose="020B0604020202020204" pitchFamily="34" charset="0"/>
              <a:buChar char="•"/>
            </a:pPr>
            <a:r>
              <a:rPr lang="en-US" sz="1600" dirty="0">
                <a:hlinkClick r:id="rId4"/>
              </a:rPr>
              <a:t>https://tuftshealthplan.com/provider/doing-business-with-us/authorizations</a:t>
            </a:r>
            <a:endParaRPr lang="en-US" sz="1600" dirty="0"/>
          </a:p>
          <a:p>
            <a:pPr marL="741363" lvl="2" indent="0"/>
            <a:endParaRPr lang="en-US" sz="1800" dirty="0"/>
          </a:p>
          <a:p>
            <a:pPr marL="285750" indent="-285750">
              <a:buFont typeface="Arial" panose="020B0604020202020204" pitchFamily="34" charset="0"/>
              <a:buChar char="•"/>
            </a:pPr>
            <a:r>
              <a:rPr lang="en-US" sz="2000" b="1" dirty="0"/>
              <a:t>Contact Number:</a:t>
            </a:r>
          </a:p>
          <a:p>
            <a:pPr marL="682625" lvl="1" indent="-285750">
              <a:buFont typeface="Arial" panose="020B0604020202020204" pitchFamily="34" charset="0"/>
              <a:buChar char="•"/>
            </a:pPr>
            <a:r>
              <a:rPr lang="en-US" dirty="0"/>
              <a:t>Tufts Public Plans: 888-257-1985</a:t>
            </a:r>
          </a:p>
          <a:p>
            <a:pPr marL="682625" lvl="1" indent="-285750">
              <a:buFont typeface="Arial" panose="020B0604020202020204" pitchFamily="34" charset="0"/>
              <a:buChar char="•"/>
            </a:pPr>
            <a:endParaRPr lang="en-US" dirty="0"/>
          </a:p>
          <a:p>
            <a:pPr marL="682625" lvl="1" indent="-285750">
              <a:buFont typeface="Arial" panose="020B0604020202020204" pitchFamily="34" charset="0"/>
              <a:buChar char="•"/>
            </a:pPr>
            <a:endParaRPr lang="en-US" dirty="0"/>
          </a:p>
          <a:p>
            <a:pPr marL="285750" indent="-285750">
              <a:buFont typeface="Arial" panose="020B0604020202020204" pitchFamily="34" charset="0"/>
              <a:buChar char="•"/>
            </a:pPr>
            <a:r>
              <a:rPr lang="en-US" sz="2000" dirty="0"/>
              <a:t>If Tufts Public Plans tells you that Partners is out of network, report examples to </a:t>
            </a:r>
            <a:r>
              <a:rPr lang="en-US" sz="2000" b="1" dirty="0"/>
              <a:t>Lisa Finston in Partners Payer Operations</a:t>
            </a:r>
          </a:p>
          <a:p>
            <a:endParaRPr lang="en-US" dirty="0"/>
          </a:p>
        </p:txBody>
      </p:sp>
    </p:spTree>
    <p:extLst>
      <p:ext uri="{BB962C8B-B14F-4D97-AF65-F5344CB8AC3E}">
        <p14:creationId xmlns:p14="http://schemas.microsoft.com/office/powerpoint/2010/main" val="1914415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FE0F801-82B8-4697-8B4B-E3DFE003097F}" type="slidenum">
              <a:rPr lang="en-US" smtClean="0"/>
              <a:pPr/>
              <a:t>23</a:t>
            </a:fld>
            <a:endParaRPr lang="en-US" dirty="0"/>
          </a:p>
        </p:txBody>
      </p:sp>
      <p:sp>
        <p:nvSpPr>
          <p:cNvPr id="3" name="Title 2"/>
          <p:cNvSpPr>
            <a:spLocks noGrp="1"/>
          </p:cNvSpPr>
          <p:nvPr>
            <p:ph type="title"/>
          </p:nvPr>
        </p:nvSpPr>
        <p:spPr/>
        <p:txBody>
          <a:bodyPr/>
          <a:lstStyle/>
          <a:p>
            <a:r>
              <a:rPr lang="en-US" dirty="0"/>
              <a:t>Partners Plan Participation Grid</a:t>
            </a:r>
          </a:p>
        </p:txBody>
      </p:sp>
      <p:sp>
        <p:nvSpPr>
          <p:cNvPr id="4" name="Text Placeholder 3"/>
          <p:cNvSpPr>
            <a:spLocks noGrp="1"/>
          </p:cNvSpPr>
          <p:nvPr>
            <p:ph type="body" sz="quarter" idx="23"/>
          </p:nvPr>
        </p:nvSpPr>
        <p:spPr/>
        <p:txBody>
          <a:bodyPr/>
          <a:lstStyle/>
          <a:p>
            <a:r>
              <a:rPr lang="en-US" sz="2000" b="1" u="sng" dirty="0"/>
              <a:t>What is it?</a:t>
            </a:r>
          </a:p>
          <a:p>
            <a:pPr marL="285750" indent="-285750">
              <a:buFont typeface="Arial" panose="020B0604020202020204" pitchFamily="34" charset="0"/>
              <a:buChar char="•"/>
            </a:pPr>
            <a:r>
              <a:rPr lang="en-US" sz="2000" dirty="0"/>
              <a:t>Source of truth for contracted plans across Partners</a:t>
            </a:r>
          </a:p>
          <a:p>
            <a:pPr marL="285750" indent="-285750">
              <a:buFont typeface="Arial" panose="020B0604020202020204" pitchFamily="34" charset="0"/>
              <a:buChar char="•"/>
            </a:pPr>
            <a:r>
              <a:rPr lang="en-US" sz="2000" dirty="0"/>
              <a:t>Includes Cooley, PMA, Suburban North</a:t>
            </a:r>
          </a:p>
          <a:p>
            <a:pPr marL="285750" indent="-285750">
              <a:buFont typeface="Arial" panose="020B0604020202020204" pitchFamily="34" charset="0"/>
              <a:buChar char="•"/>
            </a:pPr>
            <a:r>
              <a:rPr lang="en-US" sz="2000" dirty="0"/>
              <a:t>Does not include Affiliates (APP, Emerson, etc.)</a:t>
            </a:r>
          </a:p>
          <a:p>
            <a:pPr marL="285750" indent="-285750">
              <a:buFont typeface="Arial" panose="020B0604020202020204" pitchFamily="34" charset="0"/>
              <a:buChar char="•"/>
            </a:pPr>
            <a:r>
              <a:rPr lang="en-US" sz="2000" dirty="0"/>
              <a:t>This is a fluid document</a:t>
            </a:r>
          </a:p>
          <a:p>
            <a:endParaRPr lang="en-US" sz="2000" dirty="0"/>
          </a:p>
          <a:p>
            <a:endParaRPr lang="en-US" sz="2000" b="1" u="sng" dirty="0"/>
          </a:p>
          <a:p>
            <a:r>
              <a:rPr lang="en-US" sz="2000" b="1" u="sng" dirty="0"/>
              <a:t>Where is it?</a:t>
            </a:r>
          </a:p>
          <a:p>
            <a:endParaRPr lang="en-US" sz="2000" b="1" u="sng" dirty="0"/>
          </a:p>
          <a:p>
            <a:r>
              <a:rPr lang="en-US" sz="2000" dirty="0"/>
              <a:t>Available at: </a:t>
            </a:r>
          </a:p>
          <a:p>
            <a:endParaRPr lang="en-US" u="sng" dirty="0">
              <a:hlinkClick r:id="rId2"/>
            </a:endParaRPr>
          </a:p>
          <a:p>
            <a:r>
              <a:rPr lang="en-US" u="sng" dirty="0">
                <a:hlinkClick r:id="rId2"/>
              </a:rPr>
              <a:t>http://sharepoint.partners.org/phs/payerinformation/SitePages/Home.aspx</a:t>
            </a:r>
            <a:endParaRPr lang="en-US" dirty="0"/>
          </a:p>
          <a:p>
            <a:r>
              <a:rPr lang="en-US" dirty="0"/>
              <a:t> </a:t>
            </a:r>
          </a:p>
          <a:p>
            <a:endParaRPr lang="en-US" dirty="0"/>
          </a:p>
        </p:txBody>
      </p:sp>
    </p:spTree>
    <p:extLst>
      <p:ext uri="{BB962C8B-B14F-4D97-AF65-F5344CB8AC3E}">
        <p14:creationId xmlns:p14="http://schemas.microsoft.com/office/powerpoint/2010/main" val="659958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4438" y="1623965"/>
            <a:ext cx="7909561" cy="929040"/>
          </a:xfrm>
        </p:spPr>
        <p:txBody>
          <a:bodyPr/>
          <a:lstStyle/>
          <a:p>
            <a:r>
              <a:rPr lang="en-US" dirty="0"/>
              <a:t>MassHealth plan selection and fixed enrollment</a:t>
            </a:r>
          </a:p>
        </p:txBody>
      </p:sp>
    </p:spTree>
    <p:extLst>
      <p:ext uri="{BB962C8B-B14F-4D97-AF65-F5344CB8AC3E}">
        <p14:creationId xmlns:p14="http://schemas.microsoft.com/office/powerpoint/2010/main" val="686256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294967295"/>
          </p:nvPr>
        </p:nvSpPr>
        <p:spPr>
          <a:xfrm>
            <a:off x="258288" y="1047293"/>
            <a:ext cx="8704283" cy="5424009"/>
          </a:xfrm>
        </p:spPr>
        <p:txBody>
          <a:bodyPr/>
          <a:lstStyle/>
          <a:p>
            <a:pPr marL="285750" indent="-285750">
              <a:buFont typeface="Arial" panose="020B0604020202020204" pitchFamily="34" charset="0"/>
              <a:buChar char="•"/>
            </a:pPr>
            <a:r>
              <a:rPr lang="en-US" sz="2000" dirty="0"/>
              <a:t>On 3/1/18, MassHealth patients followed their assigned PCP into whichever MCO or ACO that PCP joined.</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We are still coming across patients who weren’t assigned properly, for a number of reasons:</a:t>
            </a:r>
          </a:p>
          <a:p>
            <a:pPr marL="682625" lvl="1" indent="-285750">
              <a:buFont typeface="Arial" panose="020B0604020202020204" pitchFamily="34" charset="0"/>
              <a:buChar char="•"/>
            </a:pPr>
            <a:r>
              <a:rPr lang="en-US" sz="1800" dirty="0"/>
              <a:t>Mapping was done Fall 2017 and they were new to MassHealth since then</a:t>
            </a:r>
          </a:p>
          <a:p>
            <a:pPr marL="682625" lvl="1" indent="-285750">
              <a:buFont typeface="Arial" panose="020B0604020202020204" pitchFamily="34" charset="0"/>
              <a:buChar char="•"/>
            </a:pPr>
            <a:r>
              <a:rPr lang="en-US" sz="1800" dirty="0"/>
              <a:t>Some PCPs were erroneously listed with the wrong ACO/MCO</a:t>
            </a:r>
          </a:p>
          <a:p>
            <a:pPr marL="682625" lvl="1" indent="-285750">
              <a:buFont typeface="Arial" panose="020B0604020202020204" pitchFamily="34" charset="0"/>
              <a:buChar char="•"/>
            </a:pPr>
            <a:r>
              <a:rPr lang="en-US" sz="1800" dirty="0"/>
              <a:t>Patient had been seeing a PCP but had been assigned elsewhere and no one realized it </a:t>
            </a:r>
          </a:p>
          <a:p>
            <a:pPr marL="285750" indent="-285750"/>
            <a:endParaRPr lang="en-US" sz="2000" dirty="0"/>
          </a:p>
          <a:p>
            <a:pPr marL="285750" indent="-285750"/>
            <a:r>
              <a:rPr lang="en-US" sz="2000" dirty="0"/>
              <a:t>We are still coming across patients who were assigned properly but didn’t realize they no longer had access to their specialists.</a:t>
            </a:r>
          </a:p>
          <a:p>
            <a:pPr marL="285750" indent="-285750">
              <a:buFont typeface="Arial" panose="020B0604020202020204" pitchFamily="34" charset="0"/>
              <a:buChar char="•"/>
            </a:pPr>
            <a:endParaRPr lang="en-US" sz="2000" dirty="0"/>
          </a:p>
          <a:p>
            <a:endParaRPr lang="en-US" sz="1600" dirty="0"/>
          </a:p>
          <a:p>
            <a:pPr marL="0" indent="0">
              <a:buNone/>
            </a:pPr>
            <a:endParaRPr lang="en-US" sz="1600" dirty="0"/>
          </a:p>
          <a:p>
            <a:pPr marL="0" indent="0">
              <a:buNone/>
            </a:pPr>
            <a:endParaRPr lang="en-US" sz="1600" dirty="0"/>
          </a:p>
        </p:txBody>
      </p:sp>
      <p:sp>
        <p:nvSpPr>
          <p:cNvPr id="6" name="Title 1"/>
          <p:cNvSpPr>
            <a:spLocks noGrp="1"/>
          </p:cNvSpPr>
          <p:nvPr>
            <p:ph type="title" idx="4294967295"/>
          </p:nvPr>
        </p:nvSpPr>
        <p:spPr>
          <a:xfrm>
            <a:off x="161239" y="323744"/>
            <a:ext cx="8229600" cy="466725"/>
          </a:xfrm>
          <a:prstGeom prst="rect">
            <a:avLst/>
          </a:prstGeom>
        </p:spPr>
        <p:txBody>
          <a:bodyPr/>
          <a:lstStyle/>
          <a:p>
            <a:r>
              <a:rPr lang="en-US" sz="2400" dirty="0">
                <a:solidFill>
                  <a:schemeClr val="tx1">
                    <a:lumMod val="65000"/>
                    <a:lumOff val="35000"/>
                  </a:schemeClr>
                </a:solidFill>
              </a:rPr>
              <a:t>Assignment </a:t>
            </a:r>
            <a:r>
              <a:rPr lang="en-US" dirty="0">
                <a:solidFill>
                  <a:schemeClr val="tx1">
                    <a:lumMod val="65000"/>
                    <a:lumOff val="35000"/>
                  </a:schemeClr>
                </a:solidFill>
              </a:rPr>
              <a:t>into the </a:t>
            </a:r>
            <a:r>
              <a:rPr lang="en-US" sz="2400" dirty="0">
                <a:solidFill>
                  <a:schemeClr val="tx1">
                    <a:lumMod val="65000"/>
                    <a:lumOff val="35000"/>
                  </a:schemeClr>
                </a:solidFill>
              </a:rPr>
              <a:t>MassHealth ACOs</a:t>
            </a:r>
          </a:p>
        </p:txBody>
      </p:sp>
      <p:sp>
        <p:nvSpPr>
          <p:cNvPr id="2" name="Slide Number Placeholder 1"/>
          <p:cNvSpPr>
            <a:spLocks noGrp="1"/>
          </p:cNvSpPr>
          <p:nvPr>
            <p:ph type="sldNum" sz="quarter" idx="11"/>
          </p:nvPr>
        </p:nvSpPr>
        <p:spPr/>
        <p:txBody>
          <a:bodyPr/>
          <a:lstStyle/>
          <a:p>
            <a:pPr>
              <a:defRPr/>
            </a:pPr>
            <a:r>
              <a:rPr lang="en-US" dirty="0"/>
              <a:t>- </a:t>
            </a:r>
            <a:fld id="{16084561-F4E8-4E87-90E2-0D8DB885AD56}" type="slidenum">
              <a:rPr lang="en-US" smtClean="0"/>
              <a:pPr>
                <a:defRPr/>
              </a:pPr>
              <a:t>25</a:t>
            </a:fld>
            <a:r>
              <a:rPr lang="en-US" dirty="0"/>
              <a:t> -</a:t>
            </a:r>
          </a:p>
        </p:txBody>
      </p:sp>
      <p:sp>
        <p:nvSpPr>
          <p:cNvPr id="3" name="Rectangle 2">
            <a:extLst>
              <a:ext uri="{FF2B5EF4-FFF2-40B4-BE49-F238E27FC236}">
                <a16:creationId xmlns:a16="http://schemas.microsoft.com/office/drawing/2014/main" id="{CB118F67-F0D4-45D7-B81F-1833F551CDCD}"/>
              </a:ext>
            </a:extLst>
          </p:cNvPr>
          <p:cNvSpPr/>
          <p:nvPr/>
        </p:nvSpPr>
        <p:spPr bwMode="gray">
          <a:xfrm>
            <a:off x="538481" y="5545929"/>
            <a:ext cx="7852358" cy="722791"/>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algn="ctr" defTabSz="1463675"/>
            <a:r>
              <a:rPr lang="en-US" dirty="0"/>
              <a:t>We had several months to correct these problems before patients became “locked into” their plans.  We are now in that “lock in” period.</a:t>
            </a:r>
          </a:p>
          <a:p>
            <a:pPr algn="l" defTabSz="1463675"/>
            <a:endParaRPr lang="en-US" b="1" dirty="0">
              <a:latin typeface="+mn-lt"/>
            </a:endParaRPr>
          </a:p>
        </p:txBody>
      </p:sp>
    </p:spTree>
    <p:extLst>
      <p:ext uri="{BB962C8B-B14F-4D97-AF65-F5344CB8AC3E}">
        <p14:creationId xmlns:p14="http://schemas.microsoft.com/office/powerpoint/2010/main" val="2146100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269792"/>
            <a:ext cx="8229600" cy="466341"/>
          </a:xfrm>
        </p:spPr>
        <p:txBody>
          <a:bodyPr/>
          <a:lstStyle/>
          <a:p>
            <a:r>
              <a:rPr lang="en-US" dirty="0"/>
              <a:t>Fixed Enrollment Period (“lock in” period)</a:t>
            </a:r>
            <a:br>
              <a:rPr lang="en-US" dirty="0"/>
            </a:br>
            <a:endParaRPr lang="en-US" dirty="0"/>
          </a:p>
        </p:txBody>
      </p:sp>
      <p:sp>
        <p:nvSpPr>
          <p:cNvPr id="4" name="Text Placeholder 3"/>
          <p:cNvSpPr>
            <a:spLocks noGrp="1"/>
          </p:cNvSpPr>
          <p:nvPr>
            <p:ph type="body" sz="quarter" idx="23"/>
          </p:nvPr>
        </p:nvSpPr>
        <p:spPr>
          <a:xfrm>
            <a:off x="106680" y="1143000"/>
            <a:ext cx="8790432" cy="5388429"/>
          </a:xfrm>
        </p:spPr>
        <p:txBody>
          <a:bodyPr/>
          <a:lstStyle/>
          <a:p>
            <a:pPr marL="285750" indent="-285750">
              <a:buFont typeface="Arial" panose="020B0604020202020204" pitchFamily="34" charset="0"/>
              <a:buChar char="•"/>
            </a:pPr>
            <a:r>
              <a:rPr lang="en-US" sz="2000" dirty="0"/>
              <a:t>As of 7/1/18, MassHealth members who were enrolled in ACOs and MCOs on March 1 are in their Fixed Enrollment Period.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This means that unless they qualify for an exception, they are locked into their existing plan until March 1, 2019 when their next Plan Selection period begins </a:t>
            </a:r>
            <a:r>
              <a:rPr lang="en-US" sz="2000" b="1" dirty="0">
                <a:solidFill>
                  <a:srgbClr val="FF0000"/>
                </a:solidFill>
              </a:rPr>
              <a:t>(as long as they don’t have a coverage lapse).</a:t>
            </a:r>
            <a:r>
              <a:rPr lang="en-US" sz="2000" dirty="0"/>
              <a:t>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Despite our best efforts, there will be patients who were not aware of this change and who are not assigned to providers who are critical to their care.  </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In these cases, patients should be referred MassHealth, per the Fixed Enrollment Exceptions Process.  Patient financial counselors can help patients with this, </a:t>
            </a:r>
            <a:r>
              <a:rPr lang="en-US" sz="2000" b="1" dirty="0">
                <a:solidFill>
                  <a:srgbClr val="FF0000"/>
                </a:solidFill>
              </a:rPr>
              <a:t>but it has to be member driven</a:t>
            </a:r>
            <a:r>
              <a:rPr lang="en-US" sz="2000" dirty="0"/>
              <a:t>.  </a:t>
            </a:r>
          </a:p>
          <a:p>
            <a:pPr marL="285750" indent="-285750">
              <a:spcBef>
                <a:spcPts val="600"/>
              </a:spcBef>
              <a:spcAft>
                <a:spcPts val="1200"/>
              </a:spcAft>
              <a:buFont typeface="Arial" panose="020B0604020202020204" pitchFamily="34" charset="0"/>
              <a:buChar char="•"/>
            </a:pPr>
            <a:endParaRPr lang="en-US" sz="1400" dirty="0">
              <a:latin typeface="+mn-lt"/>
            </a:endParaRPr>
          </a:p>
          <a:p>
            <a:pPr marL="0" indent="0">
              <a:spcBef>
                <a:spcPts val="600"/>
              </a:spcBef>
              <a:spcAft>
                <a:spcPts val="1200"/>
              </a:spcAft>
            </a:pPr>
            <a:endParaRPr lang="en-US" sz="1400" dirty="0">
              <a:latin typeface="+mn-lt"/>
            </a:endParaRPr>
          </a:p>
        </p:txBody>
      </p:sp>
      <p:sp>
        <p:nvSpPr>
          <p:cNvPr id="5" name="TextBox 4"/>
          <p:cNvSpPr txBox="1"/>
          <p:nvPr/>
        </p:nvSpPr>
        <p:spPr bwMode="gray">
          <a:xfrm>
            <a:off x="8610600" y="5943600"/>
            <a:ext cx="914400" cy="914400"/>
          </a:xfrm>
          <a:prstGeom prst="rect">
            <a:avLst/>
          </a:prstGeom>
          <a:noFill/>
        </p:spPr>
        <p:txBody>
          <a:bodyPr wrap="none" lIns="45720" rIns="45720" spcCol="45720" rtlCol="0">
            <a:noAutofit/>
          </a:bodyPr>
          <a:lstStyle/>
          <a:p>
            <a:pPr algn="l">
              <a:spcBef>
                <a:spcPts val="0"/>
              </a:spcBef>
            </a:pPr>
            <a:endParaRPr lang="en-US" sz="1400" dirty="0">
              <a:latin typeface="+mn-lt"/>
            </a:endParaRPr>
          </a:p>
        </p:txBody>
      </p:sp>
      <p:sp>
        <p:nvSpPr>
          <p:cNvPr id="3" name="Slide Number Placeholder 2"/>
          <p:cNvSpPr>
            <a:spLocks noGrp="1"/>
          </p:cNvSpPr>
          <p:nvPr>
            <p:ph type="sldNum" sz="quarter" idx="10"/>
          </p:nvPr>
        </p:nvSpPr>
        <p:spPr/>
        <p:txBody>
          <a:bodyPr/>
          <a:lstStyle/>
          <a:p>
            <a:fld id="{8FE0F801-82B8-4697-8B4B-E3DFE003097F}" type="slidenum">
              <a:rPr lang="en-US" smtClean="0"/>
              <a:pPr/>
              <a:t>26</a:t>
            </a:fld>
            <a:endParaRPr lang="en-US" dirty="0"/>
          </a:p>
        </p:txBody>
      </p:sp>
    </p:spTree>
    <p:extLst>
      <p:ext uri="{BB962C8B-B14F-4D97-AF65-F5344CB8AC3E}">
        <p14:creationId xmlns:p14="http://schemas.microsoft.com/office/powerpoint/2010/main" val="3001720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269792"/>
            <a:ext cx="8229600" cy="466341"/>
          </a:xfrm>
        </p:spPr>
        <p:txBody>
          <a:bodyPr/>
          <a:lstStyle/>
          <a:p>
            <a:r>
              <a:rPr lang="en-US" dirty="0"/>
              <a:t>How to request an exception:</a:t>
            </a:r>
            <a:br>
              <a:rPr lang="en-US" dirty="0"/>
            </a:br>
            <a:endParaRPr lang="en-US" dirty="0"/>
          </a:p>
        </p:txBody>
      </p:sp>
      <p:sp>
        <p:nvSpPr>
          <p:cNvPr id="4" name="Text Placeholder 3"/>
          <p:cNvSpPr>
            <a:spLocks noGrp="1"/>
          </p:cNvSpPr>
          <p:nvPr>
            <p:ph type="body" sz="quarter" idx="23"/>
          </p:nvPr>
        </p:nvSpPr>
        <p:spPr>
          <a:xfrm>
            <a:off x="106680" y="1143000"/>
            <a:ext cx="8790432" cy="5388429"/>
          </a:xfrm>
        </p:spPr>
        <p:txBody>
          <a:bodyPr/>
          <a:lstStyle/>
          <a:p>
            <a:pPr marL="285750" lvl="0" indent="-285750">
              <a:buFont typeface="Arial" panose="020B0604020202020204" pitchFamily="34" charset="0"/>
              <a:buChar char="•"/>
            </a:pPr>
            <a:r>
              <a:rPr lang="en-US" sz="2000" dirty="0"/>
              <a:t>Members need to call MassHealth Customer Service at (800) 841-2900 to request a change to their health plan.  Patients should be able to explain why this change is needed – “I see Dr. Jones at Health Center X and want to continue” – it doesn’t need to be more detailed than that.  </a:t>
            </a:r>
          </a:p>
          <a:p>
            <a:pPr marL="285750" lvl="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MassHealth will also accept a fax form - complete and fax the form at link below to 617-988-8903. </a:t>
            </a:r>
          </a:p>
          <a:p>
            <a:pPr marL="682625" lvl="1" indent="-285750">
              <a:buFont typeface="Arial" panose="020B0604020202020204" pitchFamily="34" charset="0"/>
              <a:buChar char="•"/>
            </a:pPr>
            <a:r>
              <a:rPr lang="en-US" sz="1800" dirty="0"/>
              <a:t>MassHealth will still insist on talking with the patient about the request, so you need to inform the patient that this change will not go through unless they answer the phone when MassHealth calls, and make sure the best contact # is listed on the form.</a:t>
            </a:r>
          </a:p>
          <a:p>
            <a:pPr marL="0" indent="0"/>
            <a:endParaRPr lang="en-US" sz="2000" dirty="0"/>
          </a:p>
          <a:p>
            <a:pPr marL="0"/>
            <a:r>
              <a:rPr lang="en-US" u="sng" dirty="0">
                <a:hlinkClick r:id="rId3"/>
              </a:rPr>
              <a:t>https://www.masshealthchoices.com/sites/default/files/Documents/EF-MCO%20(Rev.%2010-17)_WEB_110317.pdf</a:t>
            </a:r>
            <a:r>
              <a:rPr lang="en-US" dirty="0"/>
              <a:t>  </a:t>
            </a:r>
          </a:p>
          <a:p>
            <a:pPr marL="0"/>
            <a:endParaRPr lang="en-US" dirty="0"/>
          </a:p>
          <a:p>
            <a:pPr marL="0"/>
            <a:r>
              <a:rPr lang="en-US" i="1" dirty="0"/>
              <a:t>Note: patients can change PCP sites within our ACO at any time, but they still need to follow this same process.  </a:t>
            </a:r>
          </a:p>
          <a:p>
            <a:pPr marL="285750" lvl="0" indent="-285750">
              <a:buFont typeface="Arial" panose="020B0604020202020204" pitchFamily="34" charset="0"/>
              <a:buChar char="•"/>
            </a:pPr>
            <a:endParaRPr lang="en-US" sz="2000" dirty="0"/>
          </a:p>
          <a:p>
            <a:pPr marL="285750" indent="-285750">
              <a:spcBef>
                <a:spcPts val="600"/>
              </a:spcBef>
              <a:spcAft>
                <a:spcPts val="1200"/>
              </a:spcAft>
              <a:buFont typeface="Arial" panose="020B0604020202020204" pitchFamily="34" charset="0"/>
              <a:buChar char="•"/>
            </a:pPr>
            <a:endParaRPr lang="en-US" sz="1400" dirty="0">
              <a:latin typeface="+mn-lt"/>
            </a:endParaRPr>
          </a:p>
        </p:txBody>
      </p:sp>
      <p:sp>
        <p:nvSpPr>
          <p:cNvPr id="5" name="TextBox 4"/>
          <p:cNvSpPr txBox="1"/>
          <p:nvPr/>
        </p:nvSpPr>
        <p:spPr bwMode="gray">
          <a:xfrm>
            <a:off x="8610600" y="5943600"/>
            <a:ext cx="914400" cy="914400"/>
          </a:xfrm>
          <a:prstGeom prst="rect">
            <a:avLst/>
          </a:prstGeom>
          <a:noFill/>
        </p:spPr>
        <p:txBody>
          <a:bodyPr wrap="none" lIns="45720" rIns="45720" spcCol="45720" rtlCol="0">
            <a:noAutofit/>
          </a:bodyPr>
          <a:lstStyle/>
          <a:p>
            <a:pPr algn="l">
              <a:spcBef>
                <a:spcPts val="0"/>
              </a:spcBef>
            </a:pPr>
            <a:endParaRPr lang="en-US" sz="1400" dirty="0">
              <a:latin typeface="+mn-lt"/>
            </a:endParaRPr>
          </a:p>
        </p:txBody>
      </p:sp>
      <p:sp>
        <p:nvSpPr>
          <p:cNvPr id="3" name="Slide Number Placeholder 2"/>
          <p:cNvSpPr>
            <a:spLocks noGrp="1"/>
          </p:cNvSpPr>
          <p:nvPr>
            <p:ph type="sldNum" sz="quarter" idx="10"/>
          </p:nvPr>
        </p:nvSpPr>
        <p:spPr/>
        <p:txBody>
          <a:bodyPr/>
          <a:lstStyle/>
          <a:p>
            <a:fld id="{8FE0F801-82B8-4697-8B4B-E3DFE003097F}" type="slidenum">
              <a:rPr lang="en-US" smtClean="0"/>
              <a:pPr/>
              <a:t>27</a:t>
            </a:fld>
            <a:endParaRPr lang="en-US" dirty="0"/>
          </a:p>
        </p:txBody>
      </p:sp>
    </p:spTree>
    <p:extLst>
      <p:ext uri="{BB962C8B-B14F-4D97-AF65-F5344CB8AC3E}">
        <p14:creationId xmlns:p14="http://schemas.microsoft.com/office/powerpoint/2010/main" val="3337294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 y="269792"/>
            <a:ext cx="8229600" cy="466341"/>
          </a:xfrm>
        </p:spPr>
        <p:txBody>
          <a:bodyPr/>
          <a:lstStyle/>
          <a:p>
            <a:r>
              <a:rPr lang="en-US" dirty="0"/>
              <a:t>How to request an exception: timing</a:t>
            </a:r>
            <a:br>
              <a:rPr lang="en-US" dirty="0"/>
            </a:br>
            <a:endParaRPr lang="en-US" dirty="0"/>
          </a:p>
        </p:txBody>
      </p:sp>
      <p:sp>
        <p:nvSpPr>
          <p:cNvPr id="4" name="Text Placeholder 3"/>
          <p:cNvSpPr>
            <a:spLocks noGrp="1"/>
          </p:cNvSpPr>
          <p:nvPr>
            <p:ph type="body" sz="quarter" idx="23"/>
          </p:nvPr>
        </p:nvSpPr>
        <p:spPr>
          <a:xfrm>
            <a:off x="106680" y="1143000"/>
            <a:ext cx="8790432" cy="5388429"/>
          </a:xfrm>
        </p:spPr>
        <p:txBody>
          <a:bodyPr/>
          <a:lstStyle/>
          <a:p>
            <a:pPr marL="285750" lvl="0" indent="-285750">
              <a:buFont typeface="Arial" panose="020B0604020202020204" pitchFamily="34" charset="0"/>
              <a:buChar char="•"/>
            </a:pPr>
            <a:r>
              <a:rPr lang="en-US" sz="2000" dirty="0"/>
              <a:t>MassHealth will have up to 30 days to make a decision on the exception.  </a:t>
            </a:r>
          </a:p>
          <a:p>
            <a:pPr marL="682625" lvl="1" indent="-285750">
              <a:buFont typeface="Arial" panose="020B0604020202020204" pitchFamily="34" charset="0"/>
              <a:buChar char="•"/>
            </a:pPr>
            <a:r>
              <a:rPr lang="en-US" sz="1800" dirty="0"/>
              <a:t>If the member has an urgent care need, he or she should indicate that to MassHealth and the Customer Service representative will initiate an escalation process.</a:t>
            </a:r>
          </a:p>
          <a:p>
            <a:pPr marL="0" lvl="0" indent="0"/>
            <a:endParaRPr lang="en-US" sz="2000" dirty="0"/>
          </a:p>
          <a:p>
            <a:pPr marL="285750" lvl="0" indent="-285750">
              <a:buFont typeface="Arial" panose="020B0604020202020204" pitchFamily="34" charset="0"/>
              <a:buChar char="•"/>
            </a:pPr>
            <a:r>
              <a:rPr lang="en-US" sz="2000" dirty="0"/>
              <a:t>MassHealth will not grant retroactive changes in enrollment except in urgent circumstances.  </a:t>
            </a:r>
          </a:p>
          <a:p>
            <a:pPr marL="682625" lvl="1" indent="-285750">
              <a:buFont typeface="Arial" panose="020B0604020202020204" pitchFamily="34" charset="0"/>
              <a:buChar char="•"/>
            </a:pPr>
            <a:r>
              <a:rPr lang="en-US" sz="1800" dirty="0"/>
              <a:t>For example, if the decision takes MassHealth 15 days to make, then the change will take effect on Day 15, not the date of the request.  </a:t>
            </a:r>
          </a:p>
          <a:p>
            <a:pPr marL="285750" indent="-285750">
              <a:spcBef>
                <a:spcPts val="600"/>
              </a:spcBef>
              <a:spcAft>
                <a:spcPts val="1200"/>
              </a:spcAft>
              <a:buFont typeface="Arial" panose="020B0604020202020204" pitchFamily="34" charset="0"/>
              <a:buChar char="•"/>
            </a:pPr>
            <a:endParaRPr lang="en-US" sz="1400" dirty="0">
              <a:latin typeface="+mn-lt"/>
            </a:endParaRPr>
          </a:p>
        </p:txBody>
      </p:sp>
      <p:sp>
        <p:nvSpPr>
          <p:cNvPr id="5" name="TextBox 4"/>
          <p:cNvSpPr txBox="1"/>
          <p:nvPr/>
        </p:nvSpPr>
        <p:spPr bwMode="gray">
          <a:xfrm>
            <a:off x="8610600" y="5943600"/>
            <a:ext cx="914400" cy="914400"/>
          </a:xfrm>
          <a:prstGeom prst="rect">
            <a:avLst/>
          </a:prstGeom>
          <a:noFill/>
        </p:spPr>
        <p:txBody>
          <a:bodyPr wrap="none" lIns="45720" rIns="45720" spcCol="45720" rtlCol="0">
            <a:noAutofit/>
          </a:bodyPr>
          <a:lstStyle/>
          <a:p>
            <a:pPr algn="l">
              <a:spcBef>
                <a:spcPts val="0"/>
              </a:spcBef>
            </a:pPr>
            <a:endParaRPr lang="en-US" sz="1400" dirty="0">
              <a:latin typeface="+mn-lt"/>
            </a:endParaRPr>
          </a:p>
        </p:txBody>
      </p:sp>
      <p:sp>
        <p:nvSpPr>
          <p:cNvPr id="3" name="Slide Number Placeholder 2"/>
          <p:cNvSpPr>
            <a:spLocks noGrp="1"/>
          </p:cNvSpPr>
          <p:nvPr>
            <p:ph type="sldNum" sz="quarter" idx="10"/>
          </p:nvPr>
        </p:nvSpPr>
        <p:spPr/>
        <p:txBody>
          <a:bodyPr/>
          <a:lstStyle/>
          <a:p>
            <a:fld id="{8FE0F801-82B8-4697-8B4B-E3DFE003097F}" type="slidenum">
              <a:rPr lang="en-US" smtClean="0"/>
              <a:pPr/>
              <a:t>28</a:t>
            </a:fld>
            <a:endParaRPr lang="en-US" dirty="0"/>
          </a:p>
        </p:txBody>
      </p:sp>
    </p:spTree>
    <p:extLst>
      <p:ext uri="{BB962C8B-B14F-4D97-AF65-F5344CB8AC3E}">
        <p14:creationId xmlns:p14="http://schemas.microsoft.com/office/powerpoint/2010/main" val="298099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FE0F801-82B8-4697-8B4B-E3DFE003097F}" type="slidenum">
              <a:rPr lang="en-US" smtClean="0"/>
              <a:pPr/>
              <a:t>29</a:t>
            </a:fld>
            <a:endParaRPr lang="en-US" dirty="0"/>
          </a:p>
        </p:txBody>
      </p:sp>
      <p:sp>
        <p:nvSpPr>
          <p:cNvPr id="3" name="Title 2"/>
          <p:cNvSpPr>
            <a:spLocks noGrp="1"/>
          </p:cNvSpPr>
          <p:nvPr>
            <p:ph type="title"/>
          </p:nvPr>
        </p:nvSpPr>
        <p:spPr>
          <a:xfrm>
            <a:off x="457199" y="148567"/>
            <a:ext cx="8229600" cy="723792"/>
          </a:xfrm>
        </p:spPr>
        <p:txBody>
          <a:bodyPr/>
          <a:lstStyle/>
          <a:p>
            <a:r>
              <a:rPr lang="en-US" dirty="0"/>
              <a:t>MassHealth Plan Selection/Fixed Enrollment: how it works - example</a:t>
            </a:r>
          </a:p>
        </p:txBody>
      </p:sp>
      <p:sp>
        <p:nvSpPr>
          <p:cNvPr id="5" name="Text Placeholder 4"/>
          <p:cNvSpPr>
            <a:spLocks noGrp="1"/>
          </p:cNvSpPr>
          <p:nvPr>
            <p:ph type="body" sz="quarter" idx="23"/>
          </p:nvPr>
        </p:nvSpPr>
        <p:spPr/>
        <p:txBody>
          <a:bodyPr/>
          <a:lstStyle/>
          <a:p>
            <a:pPr marL="0" indent="0"/>
            <a:endParaRPr lang="en-US" sz="2000" dirty="0"/>
          </a:p>
          <a:p>
            <a:pPr marL="0" indent="0"/>
            <a:r>
              <a:rPr lang="en-US" sz="2000" b="1" dirty="0"/>
              <a:t>REMINDER:</a:t>
            </a:r>
            <a:r>
              <a:rPr lang="en-US" sz="2000" dirty="0"/>
              <a:t>  each new MassHealth patient gets his or her own plan selection/fixed enrollment period.  </a:t>
            </a:r>
          </a:p>
          <a:p>
            <a:pPr marL="0" indent="0"/>
            <a:endParaRPr lang="en-US" sz="2000" dirty="0"/>
          </a:p>
          <a:p>
            <a:pPr marL="0" indent="0"/>
            <a:r>
              <a:rPr lang="en-US" sz="2000" dirty="0"/>
              <a:t>Example:</a:t>
            </a:r>
          </a:p>
          <a:p>
            <a:pPr marL="342900" indent="-342900">
              <a:buFont typeface="Arial" panose="020B0604020202020204" pitchFamily="34" charset="0"/>
              <a:buChar char="•"/>
            </a:pPr>
            <a:r>
              <a:rPr lang="en-US" sz="2000" dirty="0"/>
              <a:t>8/1/18:  patient applies for MassHealth</a:t>
            </a:r>
          </a:p>
          <a:p>
            <a:pPr marL="342900" indent="-342900">
              <a:buFont typeface="Arial" panose="020B0604020202020204" pitchFamily="34" charset="0"/>
              <a:buChar char="•"/>
            </a:pPr>
            <a:r>
              <a:rPr lang="en-US" sz="2000" dirty="0"/>
              <a:t>8/15/18: patient doesn’t select a plan so is auto-assigned into the Fallon </a:t>
            </a:r>
            <a:r>
              <a:rPr lang="en-US" sz="2000" dirty="0" err="1"/>
              <a:t>Wellforce</a:t>
            </a:r>
            <a:r>
              <a:rPr lang="en-US" sz="2000" dirty="0"/>
              <a:t> ACO </a:t>
            </a:r>
          </a:p>
          <a:p>
            <a:pPr marL="342900" indent="-342900">
              <a:buFont typeface="Arial" panose="020B0604020202020204" pitchFamily="34" charset="0"/>
              <a:buChar char="•"/>
            </a:pPr>
            <a:r>
              <a:rPr lang="en-US" sz="2000" dirty="0"/>
              <a:t>8/15/18 – 11/15/18: patient’s plan selection period during which s/he can switch plans for any reason</a:t>
            </a:r>
          </a:p>
          <a:p>
            <a:pPr marL="342900" indent="-342900">
              <a:buFont typeface="Arial" panose="020B0604020202020204" pitchFamily="34" charset="0"/>
              <a:buChar char="•"/>
            </a:pPr>
            <a:r>
              <a:rPr lang="en-US" sz="2000" dirty="0"/>
              <a:t>11/15/18 – 8/15/19: patient’s fixed enrollment period during which s/he is locked into the Fallon </a:t>
            </a:r>
            <a:r>
              <a:rPr lang="en-US" sz="2000" dirty="0" err="1"/>
              <a:t>Wellforce</a:t>
            </a:r>
            <a:r>
              <a:rPr lang="en-US" sz="2000" dirty="0"/>
              <a:t> ACO</a:t>
            </a:r>
          </a:p>
          <a:p>
            <a:pPr marL="0" indent="0"/>
            <a:endParaRPr lang="en-US" sz="2000" dirty="0"/>
          </a:p>
        </p:txBody>
      </p:sp>
      <p:sp>
        <p:nvSpPr>
          <p:cNvPr id="4" name="Rectangle 3">
            <a:extLst>
              <a:ext uri="{FF2B5EF4-FFF2-40B4-BE49-F238E27FC236}">
                <a16:creationId xmlns:a16="http://schemas.microsoft.com/office/drawing/2014/main" id="{B2A18C89-0E7E-4E3E-AD3E-3CCB332583AC}"/>
              </a:ext>
            </a:extLst>
          </p:cNvPr>
          <p:cNvSpPr/>
          <p:nvPr/>
        </p:nvSpPr>
        <p:spPr bwMode="gray">
          <a:xfrm>
            <a:off x="735724" y="5276088"/>
            <a:ext cx="7609489" cy="599195"/>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algn="l" defTabSz="1463675"/>
            <a:r>
              <a:rPr lang="en-US" b="1" dirty="0"/>
              <a:t>Challenge:  we can’t tell if a patient is in his/her plan selection period.  </a:t>
            </a:r>
            <a:endParaRPr lang="en-US" b="1" dirty="0">
              <a:latin typeface="+mn-lt"/>
            </a:endParaRPr>
          </a:p>
        </p:txBody>
      </p:sp>
    </p:spTree>
    <p:extLst>
      <p:ext uri="{BB962C8B-B14F-4D97-AF65-F5344CB8AC3E}">
        <p14:creationId xmlns:p14="http://schemas.microsoft.com/office/powerpoint/2010/main" val="114948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294967295"/>
          </p:nvPr>
        </p:nvSpPr>
        <p:spPr>
          <a:xfrm>
            <a:off x="258288" y="1165627"/>
            <a:ext cx="6983170" cy="4940205"/>
          </a:xfrm>
        </p:spPr>
        <p:txBody>
          <a:bodyPr/>
          <a:lstStyle/>
          <a:p>
            <a:r>
              <a:rPr lang="en-US" sz="2400" dirty="0"/>
              <a:t>This one-hour webinar is being recorded and will be accessible using the same link provided with the invitation</a:t>
            </a:r>
          </a:p>
          <a:p>
            <a:pPr marL="285750" indent="-285750">
              <a:buFont typeface="Arial" panose="020B0604020202020204" pitchFamily="34" charset="0"/>
              <a:buChar char="•"/>
            </a:pPr>
            <a:r>
              <a:rPr lang="en-US" sz="2400" dirty="0"/>
              <a:t>There will not be audio Q&amp;A</a:t>
            </a:r>
          </a:p>
          <a:p>
            <a:pPr marL="285750" indent="-285750">
              <a:buFont typeface="Arial" panose="020B0604020202020204" pitchFamily="34" charset="0"/>
              <a:buChar char="•"/>
            </a:pPr>
            <a:r>
              <a:rPr lang="en-US" sz="2400" dirty="0"/>
              <a:t>To ask a question or provide a comment: click on the bubble quote icon on the bottom right hand side of the screen.  You will be prompted to enter your question.</a:t>
            </a:r>
          </a:p>
          <a:p>
            <a:pPr marL="682625" lvl="1" indent="-285750">
              <a:buFont typeface="Arial" panose="020B0604020202020204" pitchFamily="34" charset="0"/>
              <a:buChar char="•"/>
            </a:pPr>
            <a:r>
              <a:rPr lang="en-US" sz="2200" dirty="0"/>
              <a:t>If time allows, we will address your question today.  Otherwise, we will address it during next month’s webinar or via supporting documentation following this session.</a:t>
            </a:r>
          </a:p>
          <a:p>
            <a:pPr marL="285750" indent="-285750"/>
            <a:endParaRPr lang="en-US" sz="24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sz="1700" dirty="0"/>
          </a:p>
          <a:p>
            <a:endParaRPr lang="en-US" sz="1600" dirty="0"/>
          </a:p>
          <a:p>
            <a:endParaRPr lang="en-US" sz="1600" dirty="0"/>
          </a:p>
        </p:txBody>
      </p:sp>
      <p:sp>
        <p:nvSpPr>
          <p:cNvPr id="6" name="Title 1"/>
          <p:cNvSpPr>
            <a:spLocks noGrp="1"/>
          </p:cNvSpPr>
          <p:nvPr>
            <p:ph type="title" idx="4294967295"/>
          </p:nvPr>
        </p:nvSpPr>
        <p:spPr>
          <a:xfrm>
            <a:off x="161239" y="323744"/>
            <a:ext cx="8229600" cy="466725"/>
          </a:xfrm>
          <a:prstGeom prst="rect">
            <a:avLst/>
          </a:prstGeom>
        </p:spPr>
        <p:txBody>
          <a:bodyPr/>
          <a:lstStyle/>
          <a:p>
            <a:r>
              <a:rPr lang="en-US" sz="2400" dirty="0">
                <a:solidFill>
                  <a:schemeClr val="tx1"/>
                </a:solidFill>
              </a:rPr>
              <a:t>Logistics</a:t>
            </a:r>
          </a:p>
        </p:txBody>
      </p:sp>
      <p:sp>
        <p:nvSpPr>
          <p:cNvPr id="2" name="Slide Number Placeholder 1"/>
          <p:cNvSpPr>
            <a:spLocks noGrp="1"/>
          </p:cNvSpPr>
          <p:nvPr>
            <p:ph type="sldNum" sz="quarter" idx="11"/>
          </p:nvPr>
        </p:nvSpPr>
        <p:spPr/>
        <p:txBody>
          <a:bodyPr/>
          <a:lstStyle/>
          <a:p>
            <a:pPr>
              <a:defRPr/>
            </a:pPr>
            <a:r>
              <a:rPr lang="en-US" dirty="0"/>
              <a:t>- </a:t>
            </a:r>
            <a:fld id="{16084561-F4E8-4E87-90E2-0D8DB885AD56}" type="slidenum">
              <a:rPr lang="en-US" smtClean="0"/>
              <a:pPr>
                <a:defRPr/>
              </a:pPr>
              <a:t>3</a:t>
            </a:fld>
            <a:r>
              <a:rPr lang="en-US" dirty="0"/>
              <a:t> -</a:t>
            </a:r>
          </a:p>
        </p:txBody>
      </p:sp>
      <p:sp>
        <p:nvSpPr>
          <p:cNvPr id="3" name="AutoShape 2" descr="Image result for bubble quote image"/>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3"/>
          <a:stretch>
            <a:fillRect/>
          </a:stretch>
        </p:blipFill>
        <p:spPr>
          <a:xfrm>
            <a:off x="7241458" y="2880872"/>
            <a:ext cx="1382894" cy="1155752"/>
          </a:xfrm>
          <a:prstGeom prst="rect">
            <a:avLst/>
          </a:prstGeom>
        </p:spPr>
      </p:pic>
    </p:spTree>
    <p:extLst>
      <p:ext uri="{BB962C8B-B14F-4D97-AF65-F5344CB8AC3E}">
        <p14:creationId xmlns:p14="http://schemas.microsoft.com/office/powerpoint/2010/main" val="4219911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30" y="133158"/>
            <a:ext cx="8229600" cy="815577"/>
          </a:xfrm>
        </p:spPr>
        <p:txBody>
          <a:bodyPr/>
          <a:lstStyle/>
          <a:p>
            <a:r>
              <a:rPr lang="en-US" dirty="0"/>
              <a:t>When are exceptions not needed during the Fixed Enrollment Period?</a:t>
            </a:r>
          </a:p>
        </p:txBody>
      </p:sp>
      <p:sp>
        <p:nvSpPr>
          <p:cNvPr id="4" name="Text Placeholder 3"/>
          <p:cNvSpPr>
            <a:spLocks noGrp="1"/>
          </p:cNvSpPr>
          <p:nvPr>
            <p:ph type="body" sz="quarter" idx="23"/>
          </p:nvPr>
        </p:nvSpPr>
        <p:spPr>
          <a:xfrm>
            <a:off x="221530" y="1085369"/>
            <a:ext cx="8380029" cy="4974468"/>
          </a:xfrm>
        </p:spPr>
        <p:txBody>
          <a:bodyPr/>
          <a:lstStyle/>
          <a:p>
            <a:pPr marL="0" indent="0"/>
            <a:endParaRPr lang="en-US" sz="2000" dirty="0">
              <a:latin typeface="+mn-lt"/>
            </a:endParaRPr>
          </a:p>
          <a:p>
            <a:pPr marL="285750" indent="-285750">
              <a:buFont typeface="Arial" panose="020B0604020202020204" pitchFamily="34" charset="0"/>
              <a:buChar char="•"/>
            </a:pPr>
            <a:r>
              <a:rPr lang="en-US" sz="2000" dirty="0"/>
              <a:t>Newborns to age 1 and those enrolled with MassHealth through the Department of Children and Families (DCF) or the Department of Youth Services (DYS) </a:t>
            </a:r>
            <a:r>
              <a:rPr lang="en-US" sz="2000" b="1" u="sng" dirty="0"/>
              <a:t>are not</a:t>
            </a:r>
            <a:r>
              <a:rPr lang="en-US" sz="2000" b="1" dirty="0"/>
              <a:t> </a:t>
            </a:r>
            <a:r>
              <a:rPr lang="en-US" sz="2000" dirty="0"/>
              <a:t>subject to a fixed enrollment period.</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PCC Plan members can also switch into an ACO or MCO at any time. </a:t>
            </a:r>
          </a:p>
          <a:p>
            <a:pPr marL="285750" indent="-285750">
              <a:buFont typeface="Arial" panose="020B0604020202020204" pitchFamily="34" charset="0"/>
              <a:buChar char="•"/>
            </a:pPr>
            <a:endParaRPr lang="en-US" sz="2000" dirty="0">
              <a:latin typeface="+mn-lt"/>
            </a:endParaRPr>
          </a:p>
          <a:p>
            <a:pPr marL="285750" indent="-285750">
              <a:buFont typeface="Arial" panose="020B0604020202020204" pitchFamily="34" charset="0"/>
              <a:buChar char="•"/>
            </a:pPr>
            <a:r>
              <a:rPr lang="en-US" sz="2000" dirty="0">
                <a:latin typeface="+mn-lt"/>
              </a:rPr>
              <a:t>Members can switch their PCP sites within our ACO at any time</a:t>
            </a:r>
            <a:r>
              <a:rPr lang="en-US" sz="2000" dirty="0">
                <a:solidFill>
                  <a:schemeClr val="tx1"/>
                </a:solidFill>
                <a:latin typeface="+mn-lt"/>
              </a:rPr>
              <a:t>. </a:t>
            </a:r>
          </a:p>
          <a:p>
            <a:pPr marL="682625" lvl="1" indent="-285750">
              <a:buFont typeface="Arial" panose="020B0604020202020204" pitchFamily="34" charset="0"/>
              <a:buChar char="•"/>
            </a:pPr>
            <a:r>
              <a:rPr lang="en-US" sz="1800" dirty="0">
                <a:solidFill>
                  <a:schemeClr val="tx1"/>
                </a:solidFill>
                <a:latin typeface="+mn-lt"/>
              </a:rPr>
              <a:t>MassHealth agrees that ideally this should NOT have to go through the Exceptions Process; however, we don’t have a better process yet.  Patients still need to contact MassHealth to do this, the same way they do to request an Exception.</a:t>
            </a:r>
          </a:p>
          <a:p>
            <a:pPr marL="682625" lvl="1" indent="-285750">
              <a:buFont typeface="Arial" panose="020B0604020202020204" pitchFamily="34" charset="0"/>
              <a:buChar char="•"/>
            </a:pPr>
            <a:r>
              <a:rPr lang="en-US" sz="1800" dirty="0">
                <a:solidFill>
                  <a:schemeClr val="tx1"/>
                </a:solidFill>
                <a:latin typeface="+mn-lt"/>
              </a:rPr>
              <a:t>If you have examples of MassHealth not allowing site changes within our ACO, please report them to Kim Simonian/Anne Fox.</a:t>
            </a:r>
          </a:p>
          <a:p>
            <a:pPr marL="0" indent="0"/>
            <a:endParaRPr lang="en-US" sz="2000" dirty="0">
              <a:latin typeface="+mn-lt"/>
            </a:endParaRPr>
          </a:p>
          <a:p>
            <a:pPr marL="285750" indent="-285750">
              <a:buFont typeface="Arial" panose="020B0604020202020204" pitchFamily="34" charset="0"/>
              <a:buChar char="•"/>
            </a:pPr>
            <a:endParaRPr lang="en-US" sz="2000" dirty="0">
              <a:latin typeface="+mn-lt"/>
            </a:endParaRPr>
          </a:p>
          <a:p>
            <a:pPr marL="0" indent="0">
              <a:spcAft>
                <a:spcPts val="1200"/>
              </a:spcAft>
            </a:pPr>
            <a:endParaRPr lang="en-US" sz="500" dirty="0"/>
          </a:p>
        </p:txBody>
      </p:sp>
      <p:sp>
        <p:nvSpPr>
          <p:cNvPr id="5" name="TextBox 4"/>
          <p:cNvSpPr txBox="1"/>
          <p:nvPr/>
        </p:nvSpPr>
        <p:spPr bwMode="gray">
          <a:xfrm>
            <a:off x="8458200" y="5943600"/>
            <a:ext cx="914400" cy="914400"/>
          </a:xfrm>
          <a:prstGeom prst="rect">
            <a:avLst/>
          </a:prstGeom>
          <a:noFill/>
        </p:spPr>
        <p:txBody>
          <a:bodyPr wrap="none" lIns="45720" rIns="45720" spcCol="45720" rtlCol="0">
            <a:noAutofit/>
          </a:bodyPr>
          <a:lstStyle/>
          <a:p>
            <a:pPr algn="l">
              <a:spcBef>
                <a:spcPts val="0"/>
              </a:spcBef>
            </a:pPr>
            <a:endParaRPr lang="en-US" sz="1400" dirty="0">
              <a:latin typeface="+mn-lt"/>
            </a:endParaRPr>
          </a:p>
        </p:txBody>
      </p:sp>
      <p:sp>
        <p:nvSpPr>
          <p:cNvPr id="3" name="Slide Number Placeholder 2"/>
          <p:cNvSpPr>
            <a:spLocks noGrp="1"/>
          </p:cNvSpPr>
          <p:nvPr>
            <p:ph type="sldNum" sz="quarter" idx="10"/>
          </p:nvPr>
        </p:nvSpPr>
        <p:spPr/>
        <p:txBody>
          <a:bodyPr/>
          <a:lstStyle/>
          <a:p>
            <a:fld id="{8FE0F801-82B8-4697-8B4B-E3DFE003097F}" type="slidenum">
              <a:rPr lang="en-US" smtClean="0"/>
              <a:pPr/>
              <a:t>30</a:t>
            </a:fld>
            <a:endParaRPr lang="en-US" dirty="0"/>
          </a:p>
        </p:txBody>
      </p:sp>
    </p:spTree>
    <p:extLst>
      <p:ext uri="{BB962C8B-B14F-4D97-AF65-F5344CB8AC3E}">
        <p14:creationId xmlns:p14="http://schemas.microsoft.com/office/powerpoint/2010/main" val="12977647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4438" y="1623965"/>
            <a:ext cx="7909561" cy="929040"/>
          </a:xfrm>
        </p:spPr>
        <p:txBody>
          <a:bodyPr/>
          <a:lstStyle/>
          <a:p>
            <a:r>
              <a:rPr lang="en-US" dirty="0"/>
              <a:t>Referral Circle</a:t>
            </a:r>
          </a:p>
        </p:txBody>
      </p:sp>
    </p:spTree>
    <p:extLst>
      <p:ext uri="{BB962C8B-B14F-4D97-AF65-F5344CB8AC3E}">
        <p14:creationId xmlns:p14="http://schemas.microsoft.com/office/powerpoint/2010/main" val="731596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82" y="142753"/>
            <a:ext cx="8229600" cy="1143000"/>
          </a:xfrm>
        </p:spPr>
        <p:txBody>
          <a:bodyPr/>
          <a:lstStyle/>
          <a:p>
            <a:r>
              <a:rPr lang="en-US" dirty="0">
                <a:solidFill>
                  <a:schemeClr val="tx1">
                    <a:lumMod val="65000"/>
                    <a:lumOff val="35000"/>
                  </a:schemeClr>
                </a:solidFill>
              </a:rPr>
              <a:t>Referral Circle</a:t>
            </a:r>
          </a:p>
        </p:txBody>
      </p:sp>
      <p:sp>
        <p:nvSpPr>
          <p:cNvPr id="6" name="Slide Number Placeholder 5"/>
          <p:cNvSpPr>
            <a:spLocks noGrp="1"/>
          </p:cNvSpPr>
          <p:nvPr>
            <p:ph type="sldNum" sz="quarter" idx="12"/>
          </p:nvPr>
        </p:nvSpPr>
        <p:spPr/>
        <p:txBody>
          <a:bodyPr/>
          <a:lstStyle/>
          <a:p>
            <a:fld id="{C50990FF-E7D0-4CB7-84FD-35275196941D}" type="slidenum">
              <a:rPr lang="en-US" smtClean="0"/>
              <a:pPr/>
              <a:t>32</a:t>
            </a:fld>
            <a:endParaRPr lang="en-US" dirty="0"/>
          </a:p>
        </p:txBody>
      </p:sp>
      <p:sp>
        <p:nvSpPr>
          <p:cNvPr id="4" name="Content Placeholder 3"/>
          <p:cNvSpPr>
            <a:spLocks noGrp="1"/>
          </p:cNvSpPr>
          <p:nvPr>
            <p:ph idx="1"/>
          </p:nvPr>
        </p:nvSpPr>
        <p:spPr>
          <a:xfrm>
            <a:off x="360363" y="1123951"/>
            <a:ext cx="8663564" cy="5262562"/>
          </a:xfrm>
        </p:spPr>
        <p:txBody>
          <a:bodyPr/>
          <a:lstStyle/>
          <a:p>
            <a:pPr marL="342900" indent="-342900"/>
            <a:r>
              <a:rPr lang="en-US" sz="2000" dirty="0"/>
              <a:t>The Referral Circle allows us to establish a set of providers within which our ACO members can go for care without needing a MassHealth referral.</a:t>
            </a:r>
          </a:p>
          <a:p>
            <a:pPr marL="342900" indent="-342900"/>
            <a:r>
              <a:rPr lang="en-US" sz="2000" dirty="0"/>
              <a:t>We can’t restrict where our ACO members go for specialty care – they can go anywhere in the broad MassHealth provider network – but if they stay within our Referral Circle, they do not need a referral.</a:t>
            </a:r>
          </a:p>
          <a:p>
            <a:pPr marL="342900" indent="-342900"/>
            <a:r>
              <a:rPr lang="en-US" sz="2000" dirty="0">
                <a:highlight>
                  <a:srgbClr val="FFFF00"/>
                </a:highlight>
              </a:rPr>
              <a:t>We had to define our Referral Circle by giving MassHealth a list of all the providers </a:t>
            </a:r>
            <a:r>
              <a:rPr lang="en-US" sz="2000" b="1" u="sng" dirty="0">
                <a:solidFill>
                  <a:srgbClr val="FF0000"/>
                </a:solidFill>
                <a:highlight>
                  <a:srgbClr val="FFFF00"/>
                </a:highlight>
              </a:rPr>
              <a:t>across the entire Partners system.  </a:t>
            </a:r>
          </a:p>
          <a:p>
            <a:pPr marL="342900" indent="-342900"/>
            <a:r>
              <a:rPr lang="en-US" sz="2000" dirty="0"/>
              <a:t>This applies to referrals only, not prior authorizations.</a:t>
            </a:r>
          </a:p>
          <a:p>
            <a:pPr marL="342900" indent="-342900"/>
            <a:r>
              <a:rPr lang="en-US" sz="2000" dirty="0"/>
              <a:t>The Referral Circle is not required; it is a perk of being an ACO.</a:t>
            </a:r>
          </a:p>
          <a:p>
            <a:pPr marL="342900" indent="-342900"/>
            <a:r>
              <a:rPr lang="en-US" sz="2000" dirty="0"/>
              <a:t>Having a referral circle in place should reduce denials significantly.</a:t>
            </a:r>
          </a:p>
          <a:p>
            <a:pPr marL="0" indent="0">
              <a:buNone/>
            </a:pPr>
            <a:endParaRPr lang="en-US" dirty="0"/>
          </a:p>
        </p:txBody>
      </p:sp>
    </p:spTree>
    <p:extLst>
      <p:ext uri="{BB962C8B-B14F-4D97-AF65-F5344CB8AC3E}">
        <p14:creationId xmlns:p14="http://schemas.microsoft.com/office/powerpoint/2010/main" val="12128007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82" y="142753"/>
            <a:ext cx="8229600" cy="1143000"/>
          </a:xfrm>
        </p:spPr>
        <p:txBody>
          <a:bodyPr/>
          <a:lstStyle/>
          <a:p>
            <a:r>
              <a:rPr lang="en-US" dirty="0">
                <a:solidFill>
                  <a:schemeClr val="tx1">
                    <a:lumMod val="65000"/>
                    <a:lumOff val="35000"/>
                  </a:schemeClr>
                </a:solidFill>
              </a:rPr>
              <a:t>Referral Circle</a:t>
            </a:r>
          </a:p>
        </p:txBody>
      </p:sp>
      <p:sp>
        <p:nvSpPr>
          <p:cNvPr id="6" name="Slide Number Placeholder 5"/>
          <p:cNvSpPr>
            <a:spLocks noGrp="1"/>
          </p:cNvSpPr>
          <p:nvPr>
            <p:ph type="sldNum" sz="quarter" idx="12"/>
          </p:nvPr>
        </p:nvSpPr>
        <p:spPr/>
        <p:txBody>
          <a:bodyPr/>
          <a:lstStyle/>
          <a:p>
            <a:fld id="{C50990FF-E7D0-4CB7-84FD-35275196941D}" type="slidenum">
              <a:rPr lang="en-US" smtClean="0"/>
              <a:pPr/>
              <a:t>33</a:t>
            </a:fld>
            <a:endParaRPr lang="en-US" dirty="0"/>
          </a:p>
        </p:txBody>
      </p:sp>
      <p:sp>
        <p:nvSpPr>
          <p:cNvPr id="4" name="Content Placeholder 3"/>
          <p:cNvSpPr>
            <a:spLocks noGrp="1"/>
          </p:cNvSpPr>
          <p:nvPr>
            <p:ph idx="1"/>
          </p:nvPr>
        </p:nvSpPr>
        <p:spPr>
          <a:xfrm>
            <a:off x="360363" y="1123951"/>
            <a:ext cx="8663564" cy="5262562"/>
          </a:xfrm>
        </p:spPr>
        <p:txBody>
          <a:bodyPr/>
          <a:lstStyle/>
          <a:p>
            <a:pPr marL="0" indent="0">
              <a:buNone/>
            </a:pPr>
            <a:r>
              <a:rPr lang="en-US" sz="2000" dirty="0"/>
              <a:t>We had to define our Referral Circle by giving MassHealth a list of all the providers </a:t>
            </a:r>
            <a:r>
              <a:rPr lang="en-US" sz="2000" b="1" u="sng" dirty="0">
                <a:solidFill>
                  <a:srgbClr val="FF0000"/>
                </a:solidFill>
              </a:rPr>
              <a:t>across the entire Partners system.  </a:t>
            </a:r>
          </a:p>
          <a:p>
            <a:pPr marL="0" indent="0">
              <a:buNone/>
            </a:pPr>
            <a:endParaRPr lang="en-US" dirty="0"/>
          </a:p>
          <a:p>
            <a:pPr marL="0" indent="0">
              <a:buNone/>
            </a:pPr>
            <a:r>
              <a:rPr lang="en-US" sz="2000" dirty="0"/>
              <a:t>HOW????</a:t>
            </a:r>
          </a:p>
          <a:p>
            <a:r>
              <a:rPr lang="en-US" sz="2000" dirty="0"/>
              <a:t>We asked all of you for the sites you wanted us to include and their MassHealth provider ID#s.</a:t>
            </a:r>
          </a:p>
          <a:p>
            <a:r>
              <a:rPr lang="en-US" sz="2000" dirty="0"/>
              <a:t>We submitted a list that went into effect on 3/1, and have submitted some additional sites each month.</a:t>
            </a:r>
          </a:p>
          <a:p>
            <a:r>
              <a:rPr lang="en-US" sz="2000" dirty="0"/>
              <a:t>Still waiting on MassHealth to announce an ongoing process by which we can add sites monthly.</a:t>
            </a:r>
          </a:p>
          <a:p>
            <a:pPr marL="0" indent="0">
              <a:buNone/>
            </a:pPr>
            <a:endParaRPr lang="en-US" dirty="0"/>
          </a:p>
        </p:txBody>
      </p:sp>
    </p:spTree>
    <p:extLst>
      <p:ext uri="{BB962C8B-B14F-4D97-AF65-F5344CB8AC3E}">
        <p14:creationId xmlns:p14="http://schemas.microsoft.com/office/powerpoint/2010/main" val="4976409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82" y="142753"/>
            <a:ext cx="8229600" cy="1143000"/>
          </a:xfrm>
        </p:spPr>
        <p:txBody>
          <a:bodyPr/>
          <a:lstStyle/>
          <a:p>
            <a:r>
              <a:rPr lang="en-US" dirty="0">
                <a:solidFill>
                  <a:schemeClr val="tx1">
                    <a:lumMod val="65000"/>
                    <a:lumOff val="35000"/>
                  </a:schemeClr>
                </a:solidFill>
              </a:rPr>
              <a:t>Referral Circle</a:t>
            </a:r>
          </a:p>
        </p:txBody>
      </p:sp>
      <p:sp>
        <p:nvSpPr>
          <p:cNvPr id="6" name="Slide Number Placeholder 5"/>
          <p:cNvSpPr>
            <a:spLocks noGrp="1"/>
          </p:cNvSpPr>
          <p:nvPr>
            <p:ph type="sldNum" sz="quarter" idx="12"/>
          </p:nvPr>
        </p:nvSpPr>
        <p:spPr/>
        <p:txBody>
          <a:bodyPr/>
          <a:lstStyle/>
          <a:p>
            <a:fld id="{C50990FF-E7D0-4CB7-84FD-35275196941D}" type="slidenum">
              <a:rPr lang="en-US" smtClean="0"/>
              <a:pPr/>
              <a:t>34</a:t>
            </a:fld>
            <a:endParaRPr lang="en-US" dirty="0"/>
          </a:p>
        </p:txBody>
      </p:sp>
      <p:sp>
        <p:nvSpPr>
          <p:cNvPr id="4" name="Content Placeholder 3"/>
          <p:cNvSpPr>
            <a:spLocks noGrp="1"/>
          </p:cNvSpPr>
          <p:nvPr>
            <p:ph idx="1"/>
          </p:nvPr>
        </p:nvSpPr>
        <p:spPr>
          <a:xfrm>
            <a:off x="360363" y="1123951"/>
            <a:ext cx="8663564" cy="5262562"/>
          </a:xfrm>
        </p:spPr>
        <p:txBody>
          <a:bodyPr/>
          <a:lstStyle/>
          <a:p>
            <a:pPr marL="0" indent="0">
              <a:buNone/>
            </a:pPr>
            <a:r>
              <a:rPr lang="en-US" sz="2000" dirty="0"/>
              <a:t>Reconciling denials for “no referral” in place:</a:t>
            </a:r>
          </a:p>
          <a:p>
            <a:pPr marL="0" indent="0">
              <a:buNone/>
            </a:pPr>
            <a:endParaRPr lang="en-US" sz="2000" dirty="0"/>
          </a:p>
          <a:p>
            <a:pPr marL="457200" indent="-457200">
              <a:buFont typeface="+mj-lt"/>
              <a:buAutoNum type="arabicPeriod"/>
            </a:pPr>
            <a:r>
              <a:rPr lang="en-US" sz="2000" dirty="0"/>
              <a:t>Check member’s eligibility on Date of Service to be sure patient was Partners ACO member</a:t>
            </a:r>
          </a:p>
          <a:p>
            <a:pPr marL="457200" indent="-457200">
              <a:buFont typeface="+mj-lt"/>
              <a:buAutoNum type="arabicPeriod"/>
            </a:pPr>
            <a:endParaRPr lang="en-US" sz="2000" dirty="0"/>
          </a:p>
          <a:p>
            <a:pPr marL="457200" indent="-457200">
              <a:buFont typeface="+mj-lt"/>
              <a:buAutoNum type="arabicPeriod"/>
            </a:pPr>
            <a:r>
              <a:rPr lang="en-US" sz="2000" dirty="0"/>
              <a:t>Check the site that the member went to for services to make sure the MassHealth Provider ID was included on our Referral Circle submission</a:t>
            </a:r>
          </a:p>
          <a:p>
            <a:pPr marL="854075" lvl="1" indent="-457200"/>
            <a:r>
              <a:rPr lang="en-US" sz="1800" dirty="0"/>
              <a:t>Will be posted on our </a:t>
            </a:r>
            <a:r>
              <a:rPr lang="en-US" sz="1800" dirty="0" err="1"/>
              <a:t>Sharepoint</a:t>
            </a:r>
            <a:r>
              <a:rPr lang="en-US" sz="1800" dirty="0"/>
              <a:t> site/LUMOS and we will be sending the file out in an email distribution to billers and to the RSOs monthly</a:t>
            </a:r>
          </a:p>
          <a:p>
            <a:pPr marL="0" indent="0">
              <a:buNone/>
            </a:pPr>
            <a:endParaRPr lang="en-US" dirty="0"/>
          </a:p>
        </p:txBody>
      </p:sp>
    </p:spTree>
    <p:extLst>
      <p:ext uri="{BB962C8B-B14F-4D97-AF65-F5344CB8AC3E}">
        <p14:creationId xmlns:p14="http://schemas.microsoft.com/office/powerpoint/2010/main" val="31447009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82" y="142753"/>
            <a:ext cx="8229600" cy="1143000"/>
          </a:xfrm>
        </p:spPr>
        <p:txBody>
          <a:bodyPr/>
          <a:lstStyle/>
          <a:p>
            <a:r>
              <a:rPr lang="en-US" dirty="0">
                <a:solidFill>
                  <a:schemeClr val="tx1">
                    <a:lumMod val="65000"/>
                    <a:lumOff val="35000"/>
                  </a:schemeClr>
                </a:solidFill>
              </a:rPr>
              <a:t>Referral Circle - reminders</a:t>
            </a:r>
          </a:p>
        </p:txBody>
      </p:sp>
      <p:sp>
        <p:nvSpPr>
          <p:cNvPr id="6" name="Slide Number Placeholder 5"/>
          <p:cNvSpPr>
            <a:spLocks noGrp="1"/>
          </p:cNvSpPr>
          <p:nvPr>
            <p:ph type="sldNum" sz="quarter" idx="12"/>
          </p:nvPr>
        </p:nvSpPr>
        <p:spPr/>
        <p:txBody>
          <a:bodyPr/>
          <a:lstStyle/>
          <a:p>
            <a:fld id="{C50990FF-E7D0-4CB7-84FD-35275196941D}" type="slidenum">
              <a:rPr lang="en-US" smtClean="0"/>
              <a:pPr/>
              <a:t>35</a:t>
            </a:fld>
            <a:endParaRPr lang="en-US" dirty="0"/>
          </a:p>
        </p:txBody>
      </p:sp>
      <p:sp>
        <p:nvSpPr>
          <p:cNvPr id="4" name="Content Placeholder 3"/>
          <p:cNvSpPr>
            <a:spLocks noGrp="1"/>
          </p:cNvSpPr>
          <p:nvPr>
            <p:ph idx="1"/>
          </p:nvPr>
        </p:nvSpPr>
        <p:spPr>
          <a:xfrm>
            <a:off x="360363" y="1123951"/>
            <a:ext cx="8663564" cy="5262562"/>
          </a:xfrm>
        </p:spPr>
        <p:txBody>
          <a:bodyPr/>
          <a:lstStyle/>
          <a:p>
            <a:r>
              <a:rPr lang="en-US" sz="2000" dirty="0"/>
              <a:t>A Partners ACO member </a:t>
            </a:r>
            <a:r>
              <a:rPr lang="en-US" sz="2000" u="sng" dirty="0"/>
              <a:t>does not </a:t>
            </a:r>
            <a:r>
              <a:rPr lang="en-US" sz="2000" dirty="0"/>
              <a:t>need a MassHealth referral to see a specialist within the Partners “referral circle” </a:t>
            </a:r>
          </a:p>
          <a:p>
            <a:endParaRPr lang="en-US" sz="2000" dirty="0"/>
          </a:p>
          <a:p>
            <a:r>
              <a:rPr lang="en-US" sz="2000" dirty="0"/>
              <a:t>A Partners ACO member </a:t>
            </a:r>
            <a:r>
              <a:rPr lang="en-US" sz="2000" u="sng" dirty="0"/>
              <a:t>does</a:t>
            </a:r>
            <a:r>
              <a:rPr lang="en-US" sz="2000" dirty="0"/>
              <a:t> need a MassHealth referral to see a specialist that is not listed in the Partners referral circle (external providers)</a:t>
            </a:r>
          </a:p>
          <a:p>
            <a:endParaRPr lang="en-US" sz="2000" dirty="0"/>
          </a:p>
          <a:p>
            <a:r>
              <a:rPr lang="en-US" sz="2000" dirty="0"/>
              <a:t>Our specialists still need MassHealth referrals in place to see patients from the MassHealth PCC Plan, C3 ACO, or Steward ACO. </a:t>
            </a:r>
          </a:p>
          <a:p>
            <a:pPr marL="0" indent="0">
              <a:buNone/>
            </a:pPr>
            <a:endParaRPr lang="en-US" dirty="0"/>
          </a:p>
        </p:txBody>
      </p:sp>
    </p:spTree>
    <p:extLst>
      <p:ext uri="{BB962C8B-B14F-4D97-AF65-F5344CB8AC3E}">
        <p14:creationId xmlns:p14="http://schemas.microsoft.com/office/powerpoint/2010/main" val="2524055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655748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294967295"/>
          </p:nvPr>
        </p:nvSpPr>
        <p:spPr>
          <a:xfrm>
            <a:off x="254999" y="1307635"/>
            <a:ext cx="8707572" cy="5163667"/>
          </a:xfrm>
        </p:spPr>
        <p:txBody>
          <a:bodyPr/>
          <a:lstStyle/>
          <a:p>
            <a:pPr marL="457200" indent="-457200">
              <a:buFont typeface="+mj-lt"/>
              <a:buAutoNum type="arabicPeriod"/>
            </a:pPr>
            <a:r>
              <a:rPr lang="en-US" sz="2400" dirty="0"/>
              <a:t>Webinar schedule/future education</a:t>
            </a:r>
          </a:p>
          <a:p>
            <a:pPr marL="457200" indent="-457200">
              <a:buFont typeface="+mj-lt"/>
              <a:buAutoNum type="arabicPeriod"/>
            </a:pPr>
            <a:r>
              <a:rPr lang="en-US" sz="2400" dirty="0"/>
              <a:t>MassHealth ACO reminders</a:t>
            </a:r>
          </a:p>
          <a:p>
            <a:pPr marL="457200" indent="-457200">
              <a:buFont typeface="+mj-lt"/>
              <a:buAutoNum type="arabicPeriod"/>
            </a:pPr>
            <a:r>
              <a:rPr lang="en-US" sz="2400" dirty="0"/>
              <a:t>New contracts: </a:t>
            </a:r>
            <a:r>
              <a:rPr lang="en-US" sz="2200" dirty="0"/>
              <a:t>BMC HealthNet and Tufts Public Plans</a:t>
            </a:r>
          </a:p>
          <a:p>
            <a:pPr marL="457200" indent="-457200">
              <a:buFont typeface="+mj-lt"/>
              <a:buAutoNum type="arabicPeriod"/>
            </a:pPr>
            <a:r>
              <a:rPr lang="en-US" sz="2400" dirty="0"/>
              <a:t>MassHealth plan selection and fixed enrollment</a:t>
            </a:r>
          </a:p>
          <a:p>
            <a:pPr marL="457200" indent="-457200">
              <a:buFont typeface="+mj-lt"/>
              <a:buAutoNum type="arabicPeriod"/>
            </a:pPr>
            <a:r>
              <a:rPr lang="en-US" sz="2400" dirty="0"/>
              <a:t>Referral circle</a:t>
            </a:r>
          </a:p>
          <a:p>
            <a:pPr marL="0" indent="0">
              <a:buNone/>
            </a:pPr>
            <a:endParaRPr lang="en-US" sz="2400" dirty="0"/>
          </a:p>
          <a:p>
            <a:pPr marL="457200" indent="-457200">
              <a:buFont typeface="+mj-lt"/>
              <a:buAutoNum type="arabicPeriod"/>
            </a:pPr>
            <a:endParaRPr lang="en-US" sz="2400" dirty="0"/>
          </a:p>
          <a:p>
            <a:pPr marL="0" indent="0">
              <a:buNone/>
            </a:pPr>
            <a:endParaRPr lang="en-US" sz="2400" dirty="0"/>
          </a:p>
          <a:p>
            <a:pPr marL="285750" indent="-285750">
              <a:buFont typeface="Arial" panose="020B0604020202020204" pitchFamily="34" charset="0"/>
              <a:buChar char="•"/>
            </a:pPr>
            <a:endParaRPr lang="en-US" sz="1700" dirty="0"/>
          </a:p>
          <a:p>
            <a:pPr marL="285750" indent="-285750">
              <a:buFont typeface="Arial" panose="020B0604020202020204" pitchFamily="34" charset="0"/>
              <a:buChar char="•"/>
            </a:pPr>
            <a:endParaRPr lang="en-US" sz="1700" dirty="0"/>
          </a:p>
          <a:p>
            <a:endParaRPr lang="en-US" sz="1600" dirty="0"/>
          </a:p>
          <a:p>
            <a:endParaRPr lang="en-US" sz="1600" dirty="0"/>
          </a:p>
        </p:txBody>
      </p:sp>
      <p:sp>
        <p:nvSpPr>
          <p:cNvPr id="6" name="Title 1"/>
          <p:cNvSpPr>
            <a:spLocks noGrp="1"/>
          </p:cNvSpPr>
          <p:nvPr>
            <p:ph type="title" idx="4294967295"/>
          </p:nvPr>
        </p:nvSpPr>
        <p:spPr>
          <a:xfrm>
            <a:off x="161239" y="323744"/>
            <a:ext cx="8229600" cy="466725"/>
          </a:xfrm>
          <a:prstGeom prst="rect">
            <a:avLst/>
          </a:prstGeom>
        </p:spPr>
        <p:txBody>
          <a:bodyPr/>
          <a:lstStyle/>
          <a:p>
            <a:r>
              <a:rPr lang="en-US" sz="2400" dirty="0">
                <a:solidFill>
                  <a:schemeClr val="tx1"/>
                </a:solidFill>
              </a:rPr>
              <a:t>Agenda for today</a:t>
            </a:r>
          </a:p>
        </p:txBody>
      </p:sp>
      <p:sp>
        <p:nvSpPr>
          <p:cNvPr id="2" name="Slide Number Placeholder 1"/>
          <p:cNvSpPr>
            <a:spLocks noGrp="1"/>
          </p:cNvSpPr>
          <p:nvPr>
            <p:ph type="sldNum" sz="quarter" idx="11"/>
          </p:nvPr>
        </p:nvSpPr>
        <p:spPr/>
        <p:txBody>
          <a:bodyPr/>
          <a:lstStyle/>
          <a:p>
            <a:pPr>
              <a:defRPr/>
            </a:pPr>
            <a:r>
              <a:rPr lang="en-US" dirty="0"/>
              <a:t>- </a:t>
            </a:r>
            <a:fld id="{16084561-F4E8-4E87-90E2-0D8DB885AD56}" type="slidenum">
              <a:rPr lang="en-US" smtClean="0"/>
              <a:pPr>
                <a:defRPr/>
              </a:pPr>
              <a:t>4</a:t>
            </a:fld>
            <a:r>
              <a:rPr lang="en-US" dirty="0"/>
              <a:t> -</a:t>
            </a:r>
          </a:p>
        </p:txBody>
      </p:sp>
    </p:spTree>
    <p:extLst>
      <p:ext uri="{BB962C8B-B14F-4D97-AF65-F5344CB8AC3E}">
        <p14:creationId xmlns:p14="http://schemas.microsoft.com/office/powerpoint/2010/main" val="2945350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Webinar schedule/future education</a:t>
            </a:r>
          </a:p>
        </p:txBody>
      </p:sp>
    </p:spTree>
    <p:extLst>
      <p:ext uri="{BB962C8B-B14F-4D97-AF65-F5344CB8AC3E}">
        <p14:creationId xmlns:p14="http://schemas.microsoft.com/office/powerpoint/2010/main" val="405101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82" y="142753"/>
            <a:ext cx="8229600" cy="706992"/>
          </a:xfrm>
        </p:spPr>
        <p:txBody>
          <a:bodyPr/>
          <a:lstStyle/>
          <a:p>
            <a:r>
              <a:rPr lang="en-US" dirty="0">
                <a:solidFill>
                  <a:schemeClr val="tx1">
                    <a:lumMod val="65000"/>
                    <a:lumOff val="35000"/>
                  </a:schemeClr>
                </a:solidFill>
              </a:rPr>
              <a:t>Resources for staff</a:t>
            </a:r>
          </a:p>
        </p:txBody>
      </p:sp>
      <p:sp>
        <p:nvSpPr>
          <p:cNvPr id="3" name="Content Placeholder 2"/>
          <p:cNvSpPr>
            <a:spLocks noGrp="1"/>
          </p:cNvSpPr>
          <p:nvPr>
            <p:ph idx="1"/>
          </p:nvPr>
        </p:nvSpPr>
        <p:spPr>
          <a:xfrm>
            <a:off x="360363" y="1062182"/>
            <a:ext cx="8416976" cy="5324331"/>
          </a:xfrm>
          <a:noFill/>
        </p:spPr>
        <p:txBody>
          <a:bodyPr/>
          <a:lstStyle/>
          <a:p>
            <a:pPr marL="342900" indent="-342900">
              <a:lnSpc>
                <a:spcPct val="150000"/>
              </a:lnSpc>
              <a:spcBef>
                <a:spcPts val="0"/>
              </a:spcBef>
              <a:buFont typeface="+mj-lt"/>
              <a:buAutoNum type="arabicPeriod"/>
            </a:pPr>
            <a:r>
              <a:rPr lang="en-US" sz="2000" dirty="0">
                <a:hlinkClick r:id="rId3"/>
              </a:rPr>
              <a:t>Monthly webinars: October 2017 – September </a:t>
            </a:r>
            <a:r>
              <a:rPr lang="en-US" sz="2000">
                <a:hlinkClick r:id="rId3"/>
              </a:rPr>
              <a:t>2018  </a:t>
            </a:r>
            <a:endParaRPr lang="en-US" sz="2000"/>
          </a:p>
          <a:p>
            <a:pPr marL="342900" indent="-342900">
              <a:lnSpc>
                <a:spcPct val="150000"/>
              </a:lnSpc>
              <a:spcBef>
                <a:spcPts val="0"/>
              </a:spcBef>
              <a:buFont typeface="+mj-lt"/>
              <a:buAutoNum type="arabicPeriod"/>
            </a:pPr>
            <a:r>
              <a:rPr lang="en-US" sz="2000">
                <a:hlinkClick r:id="rId4"/>
              </a:rPr>
              <a:t>Sharepoint </a:t>
            </a:r>
            <a:r>
              <a:rPr lang="en-US" sz="2000" dirty="0">
                <a:hlinkClick r:id="rId4"/>
              </a:rPr>
              <a:t>site </a:t>
            </a:r>
            <a:endParaRPr lang="en-US" sz="2000" dirty="0"/>
          </a:p>
          <a:p>
            <a:pPr lvl="1">
              <a:buFont typeface="Arial" panose="020B0604020202020204" pitchFamily="34" charset="0"/>
              <a:buChar char="•"/>
            </a:pPr>
            <a:r>
              <a:rPr lang="en-US" sz="2000" dirty="0"/>
              <a:t>The main page has the quick version of contracted plans</a:t>
            </a:r>
          </a:p>
          <a:p>
            <a:pPr lvl="1">
              <a:buFont typeface="Arial" panose="020B0604020202020204" pitchFamily="34" charset="0"/>
              <a:buChar char="•"/>
            </a:pPr>
            <a:r>
              <a:rPr lang="en-US" sz="2000" dirty="0"/>
              <a:t>Click on “practice notices” for notices that practices can use as a staff resource or to distribute/post</a:t>
            </a:r>
          </a:p>
          <a:p>
            <a:pPr lvl="1">
              <a:buFont typeface="Arial" panose="020B0604020202020204" pitchFamily="34" charset="0"/>
              <a:buChar char="•"/>
            </a:pPr>
            <a:r>
              <a:rPr lang="en-US" sz="2000" dirty="0"/>
              <a:t>The bigger plan participation grid that has ALL plans by entity</a:t>
            </a:r>
          </a:p>
          <a:p>
            <a:pPr marL="396875" lvl="1" indent="0">
              <a:buNone/>
            </a:pPr>
            <a:endParaRPr lang="en-US" sz="2000" dirty="0"/>
          </a:p>
          <a:p>
            <a:pPr marL="342900" indent="-342900">
              <a:buFont typeface="+mj-lt"/>
              <a:buAutoNum type="arabicPeriod" startAt="3"/>
            </a:pPr>
            <a:r>
              <a:rPr lang="en-US" sz="2000" dirty="0"/>
              <a:t>Access problem solving</a:t>
            </a:r>
          </a:p>
          <a:p>
            <a:pPr marL="342900" indent="-342900">
              <a:lnSpc>
                <a:spcPct val="150000"/>
              </a:lnSpc>
              <a:spcBef>
                <a:spcPts val="0"/>
              </a:spcBef>
              <a:buFont typeface="+mj-lt"/>
              <a:buAutoNum type="arabicPeriod" startAt="4"/>
            </a:pPr>
            <a:r>
              <a:rPr lang="en-US" sz="2000" dirty="0"/>
              <a:t>Training and education</a:t>
            </a:r>
          </a:p>
          <a:p>
            <a:pPr marL="342900" indent="-342900">
              <a:lnSpc>
                <a:spcPct val="150000"/>
              </a:lnSpc>
              <a:spcBef>
                <a:spcPts val="0"/>
              </a:spcBef>
              <a:buFont typeface="+mj-lt"/>
              <a:buAutoNum type="arabicPeriod" startAt="4"/>
            </a:pPr>
            <a:r>
              <a:rPr lang="en-US" sz="2000" dirty="0"/>
              <a:t>New offerings for primary care practices in the Partners ACO</a:t>
            </a:r>
          </a:p>
          <a:p>
            <a:pPr marL="0" indent="0">
              <a:buNone/>
            </a:pPr>
            <a:endParaRPr lang="en-US" dirty="0"/>
          </a:p>
          <a:p>
            <a:pPr marL="0" indent="0">
              <a:buNone/>
            </a:pPr>
            <a:r>
              <a:rPr lang="en-US" dirty="0"/>
              <a:t> </a:t>
            </a:r>
          </a:p>
          <a:p>
            <a:pPr lvl="1">
              <a:lnSpc>
                <a:spcPct val="150000"/>
              </a:lnSpc>
              <a:spcBef>
                <a:spcPts val="0"/>
              </a:spcBef>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fld id="{C50990FF-E7D0-4CB7-84FD-35275196941D}" type="slidenum">
              <a:rPr lang="en-US" smtClean="0"/>
              <a:pPr/>
              <a:t>6</a:t>
            </a:fld>
            <a:endParaRPr lang="en-US" dirty="0"/>
          </a:p>
        </p:txBody>
      </p:sp>
    </p:spTree>
    <p:extLst>
      <p:ext uri="{BB962C8B-B14F-4D97-AF65-F5344CB8AC3E}">
        <p14:creationId xmlns:p14="http://schemas.microsoft.com/office/powerpoint/2010/main" val="4151420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notice – available on Medicaid ACO SharePoint</a:t>
            </a:r>
          </a:p>
        </p:txBody>
      </p:sp>
      <p:sp>
        <p:nvSpPr>
          <p:cNvPr id="4" name="Slide Number Placeholder 3"/>
          <p:cNvSpPr>
            <a:spLocks noGrp="1"/>
          </p:cNvSpPr>
          <p:nvPr>
            <p:ph type="sldNum" sz="quarter" idx="12"/>
          </p:nvPr>
        </p:nvSpPr>
        <p:spPr/>
        <p:txBody>
          <a:bodyPr/>
          <a:lstStyle/>
          <a:p>
            <a:fld id="{C50990FF-E7D0-4CB7-84FD-35275196941D}" type="slidenum">
              <a:rPr lang="en-US" smtClean="0"/>
              <a:pPr/>
              <a:t>7</a:t>
            </a:fld>
            <a:endParaRPr lang="en-US" dirty="0"/>
          </a:p>
        </p:txBody>
      </p:sp>
      <p:pic>
        <p:nvPicPr>
          <p:cNvPr id="5" name="Picture 4"/>
          <p:cNvPicPr>
            <a:picLocks noChangeAspect="1"/>
          </p:cNvPicPr>
          <p:nvPr/>
        </p:nvPicPr>
        <p:blipFill>
          <a:blip r:embed="rId2"/>
          <a:stretch>
            <a:fillRect/>
          </a:stretch>
        </p:blipFill>
        <p:spPr>
          <a:xfrm>
            <a:off x="977002" y="1072420"/>
            <a:ext cx="5534025" cy="5620988"/>
          </a:xfrm>
          <a:prstGeom prst="rect">
            <a:avLst/>
          </a:prstGeom>
          <a:ln>
            <a:noFill/>
          </a:ln>
          <a:effectLst>
            <a:outerShdw blurRad="190500" algn="tl" rotWithShape="0">
              <a:srgbClr val="000000">
                <a:alpha val="70000"/>
              </a:srgbClr>
            </a:outerShdw>
          </a:effectLst>
        </p:spPr>
      </p:pic>
      <p:sp>
        <p:nvSpPr>
          <p:cNvPr id="6" name="TextBox 5"/>
          <p:cNvSpPr txBox="1"/>
          <p:nvPr/>
        </p:nvSpPr>
        <p:spPr bwMode="gray">
          <a:xfrm>
            <a:off x="6820585" y="5040085"/>
            <a:ext cx="1992086" cy="914400"/>
          </a:xfrm>
          <a:prstGeom prst="rect">
            <a:avLst/>
          </a:prstGeom>
          <a:noFill/>
        </p:spPr>
        <p:txBody>
          <a:bodyPr wrap="square" lIns="45720" rIns="45720" spcCol="45720" rtlCol="0">
            <a:noAutofit/>
          </a:bodyPr>
          <a:lstStyle/>
          <a:p>
            <a:pPr algn="l">
              <a:spcBef>
                <a:spcPts val="0"/>
              </a:spcBef>
            </a:pPr>
            <a:r>
              <a:rPr lang="en-US" sz="1400" dirty="0">
                <a:latin typeface="+mn-lt"/>
              </a:rPr>
              <a:t>Site specific – This is an MGH notice and includes the Tufts CHA exception</a:t>
            </a:r>
          </a:p>
        </p:txBody>
      </p:sp>
      <p:sp>
        <p:nvSpPr>
          <p:cNvPr id="7" name="Left Arrow 6"/>
          <p:cNvSpPr/>
          <p:nvPr/>
        </p:nvSpPr>
        <p:spPr bwMode="gray">
          <a:xfrm>
            <a:off x="6350119" y="5355771"/>
            <a:ext cx="470465" cy="174171"/>
          </a:xfrm>
          <a:prstGeom prst="left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algn="l" defTabSz="1463675"/>
            <a:endParaRPr lang="en-US" b="1" dirty="0">
              <a:latin typeface="+mn-lt"/>
            </a:endParaRPr>
          </a:p>
        </p:txBody>
      </p:sp>
    </p:spTree>
    <p:extLst>
      <p:ext uri="{BB962C8B-B14F-4D97-AF65-F5344CB8AC3E}">
        <p14:creationId xmlns:p14="http://schemas.microsoft.com/office/powerpoint/2010/main" val="863067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34439" y="1623965"/>
            <a:ext cx="7519036" cy="929040"/>
          </a:xfrm>
        </p:spPr>
        <p:txBody>
          <a:bodyPr/>
          <a:lstStyle/>
          <a:p>
            <a:r>
              <a:rPr lang="en-US" dirty="0"/>
              <a:t>MassHealth ACO reminders</a:t>
            </a:r>
          </a:p>
        </p:txBody>
      </p:sp>
    </p:spTree>
    <p:extLst>
      <p:ext uri="{BB962C8B-B14F-4D97-AF65-F5344CB8AC3E}">
        <p14:creationId xmlns:p14="http://schemas.microsoft.com/office/powerpoint/2010/main" val="418425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294967295"/>
          </p:nvPr>
        </p:nvSpPr>
        <p:spPr>
          <a:xfrm>
            <a:off x="179924" y="1142504"/>
            <a:ext cx="8220364" cy="1062814"/>
          </a:xfrm>
        </p:spPr>
        <p:txBody>
          <a:bodyPr/>
          <a:lstStyle/>
          <a:p>
            <a:pPr marL="0" indent="0">
              <a:buNone/>
            </a:pPr>
            <a:r>
              <a:rPr lang="en-US" sz="1700" dirty="0"/>
              <a:t>       </a:t>
            </a:r>
            <a:endParaRPr lang="en-US" sz="1700" u="sng" dirty="0"/>
          </a:p>
          <a:p>
            <a:pPr marL="0" indent="0" algn="ctr">
              <a:buNone/>
            </a:pPr>
            <a:r>
              <a:rPr lang="en-US" b="1" dirty="0"/>
              <a:t>MassHealth members</a:t>
            </a:r>
            <a:endParaRPr lang="en-US" sz="1700" b="1" dirty="0"/>
          </a:p>
        </p:txBody>
      </p:sp>
      <p:sp>
        <p:nvSpPr>
          <p:cNvPr id="6" name="Title 1"/>
          <p:cNvSpPr>
            <a:spLocks noGrp="1"/>
          </p:cNvSpPr>
          <p:nvPr>
            <p:ph type="title" idx="4294967295"/>
          </p:nvPr>
        </p:nvSpPr>
        <p:spPr>
          <a:xfrm>
            <a:off x="179924" y="50153"/>
            <a:ext cx="8493021" cy="832623"/>
          </a:xfrm>
          <a:prstGeom prst="rect">
            <a:avLst/>
          </a:prstGeom>
        </p:spPr>
        <p:txBody>
          <a:bodyPr/>
          <a:lstStyle/>
          <a:p>
            <a:r>
              <a:rPr lang="en-US" dirty="0"/>
              <a:t>On 3/1/18, MassHealth launched a new set of managed care options for its members.</a:t>
            </a:r>
            <a:br>
              <a:rPr lang="en-US" dirty="0"/>
            </a:br>
            <a:endParaRPr lang="en-US" sz="2400" dirty="0">
              <a:solidFill>
                <a:schemeClr val="tx1">
                  <a:lumMod val="65000"/>
                  <a:lumOff val="35000"/>
                </a:schemeClr>
              </a:solidFill>
            </a:endParaRPr>
          </a:p>
        </p:txBody>
      </p:sp>
      <p:sp>
        <p:nvSpPr>
          <p:cNvPr id="10" name="Rectangle 9"/>
          <p:cNvSpPr/>
          <p:nvPr/>
        </p:nvSpPr>
        <p:spPr bwMode="gray">
          <a:xfrm>
            <a:off x="385482" y="3113170"/>
            <a:ext cx="3675888" cy="114918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algn="ctr" defTabSz="1463675"/>
            <a:r>
              <a:rPr lang="en-US" b="1" dirty="0"/>
              <a:t>MassHealth PCC Plan</a:t>
            </a:r>
          </a:p>
          <a:p>
            <a:pPr algn="ctr" defTabSz="1463675"/>
            <a:r>
              <a:rPr lang="en-US" i="1" dirty="0"/>
              <a:t>MassHealth’s own “managed care plan,” the Primary Care Clinician Plan</a:t>
            </a:r>
          </a:p>
          <a:p>
            <a:pPr algn="ctr" defTabSz="1463675"/>
            <a:endParaRPr lang="en-US" b="1" dirty="0">
              <a:latin typeface="+mn-lt"/>
            </a:endParaRPr>
          </a:p>
        </p:txBody>
      </p:sp>
      <p:sp>
        <p:nvSpPr>
          <p:cNvPr id="12" name="Rectangle 11"/>
          <p:cNvSpPr/>
          <p:nvPr/>
        </p:nvSpPr>
        <p:spPr bwMode="gray">
          <a:xfrm>
            <a:off x="4737476" y="3113170"/>
            <a:ext cx="4127155" cy="114918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algn="ctr" defTabSz="1463675"/>
            <a:r>
              <a:rPr lang="en-US" b="1" dirty="0"/>
              <a:t>Managed Care Plans (MCOs)  </a:t>
            </a:r>
            <a:endParaRPr lang="en-US" sz="1600" dirty="0"/>
          </a:p>
          <a:p>
            <a:pPr algn="ctr" defTabSz="1463675"/>
            <a:r>
              <a:rPr lang="en-US" sz="1600" b="1" i="1" dirty="0">
                <a:solidFill>
                  <a:srgbClr val="FF0000"/>
                </a:solidFill>
              </a:rPr>
              <a:t>BMC HealthNet</a:t>
            </a:r>
            <a:r>
              <a:rPr lang="en-US" sz="1600" i="1" dirty="0"/>
              <a:t>, </a:t>
            </a:r>
            <a:r>
              <a:rPr lang="en-US" sz="1600" b="1" i="1" dirty="0">
                <a:solidFill>
                  <a:srgbClr val="FF0000"/>
                </a:solidFill>
              </a:rPr>
              <a:t>Tufts Health Together</a:t>
            </a:r>
            <a:r>
              <a:rPr lang="en-US" sz="1600" i="1" dirty="0"/>
              <a:t>, </a:t>
            </a:r>
            <a:r>
              <a:rPr lang="en-US" sz="1600" i="1" strike="sngStrike" dirty="0"/>
              <a:t>NHP</a:t>
            </a:r>
            <a:r>
              <a:rPr lang="en-US" sz="1600" i="1" dirty="0"/>
              <a:t>, </a:t>
            </a:r>
            <a:r>
              <a:rPr lang="en-US" sz="1600" i="1" strike="sngStrike" dirty="0"/>
              <a:t>CeltiCare, Fallon, Health New England</a:t>
            </a:r>
          </a:p>
        </p:txBody>
      </p:sp>
      <p:cxnSp>
        <p:nvCxnSpPr>
          <p:cNvPr id="3" name="Straight Arrow Connector 2"/>
          <p:cNvCxnSpPr/>
          <p:nvPr/>
        </p:nvCxnSpPr>
        <p:spPr bwMode="gray">
          <a:xfrm flipH="1">
            <a:off x="2494485" y="2142564"/>
            <a:ext cx="951470" cy="630195"/>
          </a:xfrm>
          <a:prstGeom prst="straightConnector1">
            <a:avLst/>
          </a:prstGeom>
          <a:solidFill>
            <a:schemeClr val="accent1"/>
          </a:solidFill>
          <a:ln w="19050" cap="flat" cmpd="sng" algn="ctr">
            <a:solidFill>
              <a:schemeClr val="tx1">
                <a:lumMod val="50000"/>
                <a:lumOff val="50000"/>
              </a:schemeClr>
            </a:solidFill>
            <a:prstDash val="solid"/>
            <a:round/>
            <a:headEnd type="none" w="med" len="med"/>
            <a:tailEnd type="triangle"/>
          </a:ln>
          <a:effectLst/>
        </p:spPr>
      </p:cxnSp>
      <p:cxnSp>
        <p:nvCxnSpPr>
          <p:cNvPr id="13" name="Straight Arrow Connector 12"/>
          <p:cNvCxnSpPr/>
          <p:nvPr/>
        </p:nvCxnSpPr>
        <p:spPr bwMode="gray">
          <a:xfrm>
            <a:off x="5180020" y="2142565"/>
            <a:ext cx="1037968" cy="630195"/>
          </a:xfrm>
          <a:prstGeom prst="straightConnector1">
            <a:avLst/>
          </a:prstGeom>
          <a:solidFill>
            <a:schemeClr val="accent1"/>
          </a:solidFill>
          <a:ln w="19050" cap="flat" cmpd="sng" algn="ctr">
            <a:solidFill>
              <a:schemeClr val="tx1">
                <a:lumMod val="50000"/>
                <a:lumOff val="50000"/>
              </a:schemeClr>
            </a:solidFill>
            <a:prstDash val="solid"/>
            <a:round/>
            <a:headEnd type="none" w="med" len="med"/>
            <a:tailEnd type="triangle"/>
          </a:ln>
          <a:effectLst/>
        </p:spPr>
      </p:cxnSp>
      <p:sp>
        <p:nvSpPr>
          <p:cNvPr id="23" name="Slide Number Placeholder 22"/>
          <p:cNvSpPr>
            <a:spLocks noGrp="1"/>
          </p:cNvSpPr>
          <p:nvPr>
            <p:ph type="sldNum" sz="quarter" idx="11"/>
          </p:nvPr>
        </p:nvSpPr>
        <p:spPr/>
        <p:txBody>
          <a:bodyPr/>
          <a:lstStyle/>
          <a:p>
            <a:pPr>
              <a:defRPr/>
            </a:pPr>
            <a:r>
              <a:rPr lang="en-US" dirty="0"/>
              <a:t>- </a:t>
            </a:r>
            <a:fld id="{16084561-F4E8-4E87-90E2-0D8DB885AD56}" type="slidenum">
              <a:rPr lang="en-US" smtClean="0"/>
              <a:pPr>
                <a:defRPr/>
              </a:pPr>
              <a:t>9</a:t>
            </a:fld>
            <a:r>
              <a:rPr lang="en-US" dirty="0"/>
              <a:t> -</a:t>
            </a:r>
          </a:p>
        </p:txBody>
      </p:sp>
      <p:sp>
        <p:nvSpPr>
          <p:cNvPr id="11" name="TextBox 10"/>
          <p:cNvSpPr txBox="1"/>
          <p:nvPr/>
        </p:nvSpPr>
        <p:spPr bwMode="gray">
          <a:xfrm>
            <a:off x="2447544" y="4522078"/>
            <a:ext cx="3675888" cy="1868543"/>
          </a:xfrm>
          <a:prstGeom prst="rect">
            <a:avLst/>
          </a:prstGeom>
          <a:solidFill>
            <a:schemeClr val="accent1"/>
          </a:solidFill>
          <a:ln w="38100">
            <a:solidFill>
              <a:srgbClr val="FF0000"/>
            </a:solidFill>
          </a:ln>
        </p:spPr>
        <p:txBody>
          <a:bodyPr wrap="square" lIns="45720" rIns="45720" spcCol="45720" rtlCol="0">
            <a:noAutofit/>
          </a:bodyPr>
          <a:lstStyle/>
          <a:p>
            <a:pPr algn="ctr">
              <a:spcBef>
                <a:spcPts val="0"/>
              </a:spcBef>
            </a:pPr>
            <a:endParaRPr lang="en-US" b="1" dirty="0"/>
          </a:p>
          <a:p>
            <a:pPr algn="ctr">
              <a:spcBef>
                <a:spcPts val="0"/>
              </a:spcBef>
            </a:pPr>
            <a:r>
              <a:rPr lang="en-US" b="1" dirty="0"/>
              <a:t>17 Accountable Care Organizations (ACOs</a:t>
            </a:r>
            <a:r>
              <a:rPr lang="en-US" dirty="0"/>
              <a:t>)</a:t>
            </a:r>
          </a:p>
          <a:p>
            <a:pPr algn="ctr">
              <a:spcBef>
                <a:spcPts val="0"/>
              </a:spcBef>
            </a:pPr>
            <a:endParaRPr lang="en-US" dirty="0"/>
          </a:p>
          <a:p>
            <a:pPr algn="ctr">
              <a:spcBef>
                <a:spcPts val="0"/>
              </a:spcBef>
            </a:pPr>
            <a:endParaRPr lang="en-US" sz="1600" dirty="0"/>
          </a:p>
          <a:p>
            <a:pPr algn="ctr">
              <a:spcBef>
                <a:spcPts val="0"/>
              </a:spcBef>
            </a:pPr>
            <a:endParaRPr lang="en-US" sz="1400" dirty="0">
              <a:latin typeface="+mn-lt"/>
            </a:endParaRPr>
          </a:p>
          <a:p>
            <a:pPr algn="ctr">
              <a:spcBef>
                <a:spcPts val="0"/>
              </a:spcBef>
            </a:pPr>
            <a:endParaRPr lang="en-US" sz="1400" dirty="0">
              <a:latin typeface="+mn-lt"/>
            </a:endParaRPr>
          </a:p>
        </p:txBody>
      </p:sp>
      <p:cxnSp>
        <p:nvCxnSpPr>
          <p:cNvPr id="14" name="Straight Arrow Connector 13"/>
          <p:cNvCxnSpPr/>
          <p:nvPr/>
        </p:nvCxnSpPr>
        <p:spPr bwMode="gray">
          <a:xfrm>
            <a:off x="4285488" y="2259106"/>
            <a:ext cx="0" cy="2151529"/>
          </a:xfrm>
          <a:prstGeom prst="straightConnector1">
            <a:avLst/>
          </a:prstGeom>
          <a:solidFill>
            <a:schemeClr val="accent1"/>
          </a:solidFill>
          <a:ln w="1905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25192129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rtnersTemplate_10 13 15_nodepartment">
  <a:themeElements>
    <a:clrScheme name="Partners Color Palette">
      <a:dk1>
        <a:srgbClr val="000000"/>
      </a:dk1>
      <a:lt1>
        <a:srgbClr val="FFFFFF"/>
      </a:lt1>
      <a:dk2>
        <a:srgbClr val="595959"/>
      </a:dk2>
      <a:lt2>
        <a:srgbClr val="DCDCDC"/>
      </a:lt2>
      <a:accent1>
        <a:srgbClr val="D5E9FF"/>
      </a:accent1>
      <a:accent2>
        <a:srgbClr val="74B0E2"/>
      </a:accent2>
      <a:accent3>
        <a:srgbClr val="008AB0"/>
      </a:accent3>
      <a:accent4>
        <a:srgbClr val="035287"/>
      </a:accent4>
      <a:accent5>
        <a:srgbClr val="004960"/>
      </a:accent5>
      <a:accent6>
        <a:srgbClr val="A51C30"/>
      </a:accent6>
      <a:hlink>
        <a:srgbClr val="0000FF"/>
      </a:hlink>
      <a:folHlink>
        <a:srgbClr val="000000"/>
      </a:folHlink>
    </a:clrScheme>
    <a:fontScheme name="Palatino">
      <a:majorFont>
        <a:latin typeface="Palatino Linotype"/>
        <a:ea typeface=""/>
        <a:cs typeface=""/>
      </a:majorFont>
      <a:minorFont>
        <a:latin typeface="Palatino Linotype"/>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bwMode="gray">
        <a:solidFill>
          <a:schemeClr val="accent1"/>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noAutofit/>
      </a:bodyPr>
      <a:lstStyle>
        <a:defPPr algn="l" defTabSz="1463675">
          <a:defRPr b="1" dirty="0">
            <a:latin typeface="+mn-lt"/>
          </a:defRPr>
        </a:defPPr>
      </a:lstStyle>
    </a:spDef>
    <a:lnDef>
      <a:spPr bwMode="gray">
        <a:solidFill>
          <a:schemeClr val="accent1"/>
        </a:solidFill>
        <a:ln w="19050" cap="flat" cmpd="sng" algn="ctr">
          <a:solidFill>
            <a:schemeClr val="accent3"/>
          </a:solidFill>
          <a:prstDash val="solid"/>
          <a:round/>
          <a:headEnd type="none" w="med" len="med"/>
          <a:tailEnd type="none"/>
        </a:ln>
        <a:effectLst/>
      </a:spPr>
      <a:bodyPr/>
      <a:lstStyle/>
    </a:lnDef>
    <a:txDef>
      <a:spPr bwMode="gray">
        <a:noFill/>
      </a:spPr>
      <a:bodyPr wrap="square" lIns="45720" rIns="45720" spcCol="45720" rtlCol="0">
        <a:noAutofit/>
      </a:bodyPr>
      <a:lstStyle>
        <a:defPPr algn="l">
          <a:spcBef>
            <a:spcPts val="0"/>
          </a:spcBef>
          <a:defRPr sz="1400" dirty="0" smtClean="0">
            <a:latin typeface="+mn-lt"/>
          </a:defRPr>
        </a:defPPr>
      </a:lstStyle>
    </a:txDef>
  </a:objectDefaults>
  <a:extraClrSchemeLst/>
  <a:extLst>
    <a:ext uri="{05A4C25C-085E-4340-85A3-A5531E510DB2}">
      <thm15:themeFamily xmlns:thm15="http://schemas.microsoft.com/office/thememl/2012/main" name="BP Template" id="{CFF02A8A-683B-45AC-8DBA-F309051FEE49}" vid="{8E9C9355-4B64-48A1-944A-7DB06489D390}"/>
    </a:ext>
  </a:extLst>
</a:theme>
</file>

<file path=ppt/theme/theme2.xml><?xml version="1.0" encoding="utf-8"?>
<a:theme xmlns:a="http://schemas.openxmlformats.org/drawingml/2006/main" name="Office Theme">
  <a:themeElements>
    <a:clrScheme name="ABCO Member PPT Template">
      <a:dk1>
        <a:srgbClr val="000000"/>
      </a:dk1>
      <a:lt1>
        <a:srgbClr val="FFFFFF"/>
      </a:lt1>
      <a:dk2>
        <a:srgbClr val="097ABF"/>
      </a:dk2>
      <a:lt2>
        <a:srgbClr val="BFBFBF"/>
      </a:lt2>
      <a:accent1>
        <a:srgbClr val="C6D9F0"/>
      </a:accent1>
      <a:accent2>
        <a:srgbClr val="74B0E2"/>
      </a:accent2>
      <a:accent3>
        <a:srgbClr val="097ABF"/>
      </a:accent3>
      <a:accent4>
        <a:srgbClr val="20598C"/>
      </a:accent4>
      <a:accent5>
        <a:srgbClr val="000000"/>
      </a:accent5>
      <a:accent6>
        <a:srgbClr val="9E0000"/>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ABCO Member PPT Template">
      <a:dk1>
        <a:srgbClr val="000000"/>
      </a:dk1>
      <a:lt1>
        <a:srgbClr val="FFFFFF"/>
      </a:lt1>
      <a:dk2>
        <a:srgbClr val="097ABF"/>
      </a:dk2>
      <a:lt2>
        <a:srgbClr val="BFBFBF"/>
      </a:lt2>
      <a:accent1>
        <a:srgbClr val="C6D9F0"/>
      </a:accent1>
      <a:accent2>
        <a:srgbClr val="74B0E2"/>
      </a:accent2>
      <a:accent3>
        <a:srgbClr val="097ABF"/>
      </a:accent3>
      <a:accent4>
        <a:srgbClr val="20598C"/>
      </a:accent4>
      <a:accent5>
        <a:srgbClr val="000000"/>
      </a:accent5>
      <a:accent6>
        <a:srgbClr val="9E0000"/>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PartnersTemplate_10 13 15_nodepartment</Template>
  <TotalTime>17664</TotalTime>
  <Words>3731</Words>
  <Application>Microsoft Office PowerPoint</Application>
  <PresentationFormat>On-screen Show (4:3)</PresentationFormat>
  <Paragraphs>474</Paragraphs>
  <Slides>36</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Palatino Linotype</vt:lpstr>
      <vt:lpstr>Times New Roman</vt:lpstr>
      <vt:lpstr>Wingdings</vt:lpstr>
      <vt:lpstr>PartnersTemplate_10 13 15_nodepartment</vt:lpstr>
      <vt:lpstr>Medicaid ACO Landscape </vt:lpstr>
      <vt:lpstr>Welcome to the Medicaid ACO Landscape Webinar</vt:lpstr>
      <vt:lpstr>Logistics</vt:lpstr>
      <vt:lpstr>Agenda for today</vt:lpstr>
      <vt:lpstr>Webinar schedule/future education</vt:lpstr>
      <vt:lpstr>Resources for staff</vt:lpstr>
      <vt:lpstr>Sample notice – available on Medicaid ACO SharePoint</vt:lpstr>
      <vt:lpstr>MassHealth ACO reminders</vt:lpstr>
      <vt:lpstr>On 3/1/18, MassHealth launched a new set of managed care options for its members. </vt:lpstr>
      <vt:lpstr>How did MassHealth members shift on 3/1/18?</vt:lpstr>
      <vt:lpstr>The 3/1/18 transition applied to most but not all MassHealth members.</vt:lpstr>
      <vt:lpstr>REMINDER:  MassHealth CATEGORIES versus PLANS</vt:lpstr>
      <vt:lpstr>How do MassHealth ACOs work?</vt:lpstr>
      <vt:lpstr>Primary care exclusivity exceptions</vt:lpstr>
      <vt:lpstr>New contracts</vt:lpstr>
      <vt:lpstr>Contracted plans for SPECIALTY &amp; HOSPITAL CARE</vt:lpstr>
      <vt:lpstr>Contracted plans for BEHAVIORAL HEALTH</vt:lpstr>
      <vt:lpstr>New contracts for specialty and hospital care:   BMC HealthNet and Tufts Public Plans</vt:lpstr>
      <vt:lpstr>BMC Prior Authorizations</vt:lpstr>
      <vt:lpstr>BMC Prior Authorizations</vt:lpstr>
      <vt:lpstr>BMC HealthNet: Prior Auth and Contact Information</vt:lpstr>
      <vt:lpstr>Tufts Together: Prior Auth and Contact Information</vt:lpstr>
      <vt:lpstr>Partners Plan Participation Grid</vt:lpstr>
      <vt:lpstr>MassHealth plan selection and fixed enrollment</vt:lpstr>
      <vt:lpstr>Assignment into the MassHealth ACOs</vt:lpstr>
      <vt:lpstr>Fixed Enrollment Period (“lock in” period) </vt:lpstr>
      <vt:lpstr>How to request an exception: </vt:lpstr>
      <vt:lpstr>How to request an exception: timing </vt:lpstr>
      <vt:lpstr>MassHealth Plan Selection/Fixed Enrollment: how it works - example</vt:lpstr>
      <vt:lpstr>When are exceptions not needed during the Fixed Enrollment Period?</vt:lpstr>
      <vt:lpstr>Referral Circle</vt:lpstr>
      <vt:lpstr>Referral Circle</vt:lpstr>
      <vt:lpstr>Referral Circle</vt:lpstr>
      <vt:lpstr>Referral Circle</vt:lpstr>
      <vt:lpstr>Referral Circle - reminders</vt:lpstr>
      <vt:lpstr>Questions?</vt:lpstr>
    </vt:vector>
  </TitlesOfParts>
  <Company>Partners HealthCare System,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Palatino  24pt Bold</dc:title>
  <dc:creator>Partners Information Systems</dc:creator>
  <cp:lastModifiedBy>Forman, Ellen W.</cp:lastModifiedBy>
  <cp:revision>937</cp:revision>
  <cp:lastPrinted>2018-05-09T10:57:17Z</cp:lastPrinted>
  <dcterms:created xsi:type="dcterms:W3CDTF">2015-10-14T17:16:11Z</dcterms:created>
  <dcterms:modified xsi:type="dcterms:W3CDTF">2018-09-13T14:56:15Z</dcterms:modified>
</cp:coreProperties>
</file>