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447" r:id="rId3"/>
    <p:sldId id="2269" r:id="rId4"/>
    <p:sldId id="2284" r:id="rId5"/>
    <p:sldId id="2342" r:id="rId6"/>
    <p:sldId id="2345" r:id="rId7"/>
    <p:sldId id="2344" r:id="rId8"/>
    <p:sldId id="2309" r:id="rId9"/>
    <p:sldId id="2343" r:id="rId10"/>
    <p:sldId id="2286" r:id="rId11"/>
    <p:sldId id="2339" r:id="rId12"/>
    <p:sldId id="2319" r:id="rId13"/>
    <p:sldId id="23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8A00D-72DE-4D6C-8DB1-363B33595720}"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E1C06-78DF-4431-B893-CD0EB523135B}" type="slidenum">
              <a:rPr lang="en-US" smtClean="0"/>
              <a:t>‹#›</a:t>
            </a:fld>
            <a:endParaRPr lang="en-US"/>
          </a:p>
        </p:txBody>
      </p:sp>
    </p:spTree>
    <p:extLst>
      <p:ext uri="{BB962C8B-B14F-4D97-AF65-F5344CB8AC3E}">
        <p14:creationId xmlns:p14="http://schemas.microsoft.com/office/powerpoint/2010/main" val="150717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name: FLEX SERVICES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A906-F3C0-484F-8CF2-E19AD654CD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70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976F4-805D-41B3-BD4A-6966CAFFD6E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05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976F4-805D-41B3-BD4A-6966CAFFD6E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0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976F4-805D-41B3-BD4A-6966CAFFD6E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50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976F4-805D-41B3-BD4A-6966CAFFD6E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5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976F4-805D-41B3-BD4A-6966CAFFD6E5}"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285443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334000"/>
          </a:xfrm>
          <a:prstGeom prst="rect">
            <a:avLst/>
          </a:prstGeom>
          <a:solidFill>
            <a:srgbClr val="007CA4"/>
          </a:solidFill>
          <a:ln w="9525">
            <a:noFill/>
            <a:round/>
            <a:headEnd/>
            <a:tailEnd/>
          </a:ln>
        </p:spPr>
        <p:txBody>
          <a:bodyPr/>
          <a:lstStyle/>
          <a:p>
            <a:pPr eaLnBrk="0" hangingPunct="0">
              <a:defRPr/>
            </a:pPr>
            <a:endParaRPr lang="en-US" sz="1800" dirty="0">
              <a:solidFill>
                <a:srgbClr val="000000"/>
              </a:solidFill>
              <a:latin typeface="Lucida Grande" pitchFamily="-84" charset="0"/>
            </a:endParaRPr>
          </a:p>
        </p:txBody>
      </p:sp>
      <p:pic>
        <p:nvPicPr>
          <p:cNvPr id="5" name="Picture 6" descr="MGfC_H_RGB.png"/>
          <p:cNvPicPr>
            <a:picLocks noChangeAspect="1"/>
          </p:cNvPicPr>
          <p:nvPr userDrawn="1"/>
        </p:nvPicPr>
        <p:blipFill>
          <a:blip r:embed="rId2" cstate="print"/>
          <a:srcRect/>
          <a:stretch>
            <a:fillRect/>
          </a:stretch>
        </p:blipFill>
        <p:spPr bwMode="auto">
          <a:xfrm>
            <a:off x="4817071" y="5943601"/>
            <a:ext cx="2700147" cy="762000"/>
          </a:xfrm>
          <a:prstGeom prst="rect">
            <a:avLst/>
          </a:prstGeom>
          <a:noFill/>
          <a:ln w="9525">
            <a:noFill/>
            <a:miter lim="800000"/>
            <a:headEnd/>
            <a:tailEnd/>
          </a:ln>
        </p:spPr>
      </p:pic>
      <p:sp>
        <p:nvSpPr>
          <p:cNvPr id="61443" name="Rectangle 3"/>
          <p:cNvSpPr>
            <a:spLocks noGrp="1" noChangeArrowheads="1"/>
          </p:cNvSpPr>
          <p:nvPr>
            <p:ph type="ctrTitle"/>
          </p:nvPr>
        </p:nvSpPr>
        <p:spPr>
          <a:xfrm>
            <a:off x="609600" y="1371600"/>
            <a:ext cx="10668000" cy="2057400"/>
          </a:xfrm>
        </p:spPr>
        <p:txBody>
          <a:bodyPr/>
          <a:lstStyle>
            <a:lvl1pPr>
              <a:defRPr sz="5400">
                <a:solidFill>
                  <a:schemeClr val="tx2"/>
                </a:solidFill>
                <a:latin typeface="Arial" pitchFamily="34" charset="0"/>
                <a:cs typeface="Arial" pitchFamily="34" charset="0"/>
              </a:defRPr>
            </a:lvl1pPr>
          </a:lstStyle>
          <a:p>
            <a:r>
              <a:rPr lang="en-US" dirty="0"/>
              <a:t>Click to edit Master title style</a:t>
            </a:r>
          </a:p>
        </p:txBody>
      </p:sp>
      <p:sp>
        <p:nvSpPr>
          <p:cNvPr id="61444" name="Rectangle 4"/>
          <p:cNvSpPr>
            <a:spLocks noGrp="1" noChangeArrowheads="1"/>
          </p:cNvSpPr>
          <p:nvPr>
            <p:ph type="subTitle" sz="quarter" idx="1"/>
          </p:nvPr>
        </p:nvSpPr>
        <p:spPr>
          <a:xfrm>
            <a:off x="609600" y="4038600"/>
            <a:ext cx="10668000" cy="1143000"/>
          </a:xfrm>
        </p:spPr>
        <p:txBody>
          <a:bodyPr/>
          <a:lstStyle>
            <a:lvl1pPr marL="0" indent="0">
              <a:buFont typeface="Times" charset="0"/>
              <a:buNone/>
              <a:defRPr b="1" i="1">
                <a:solidFill>
                  <a:schemeClr val="tx2"/>
                </a:solidFill>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168824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xfrm>
            <a:off x="0" y="6629400"/>
            <a:ext cx="2540000" cy="228600"/>
          </a:xfrm>
          <a:prstGeom prst="rect">
            <a:avLst/>
          </a:prstGeom>
        </p:spPr>
        <p:txBody>
          <a:bodyPr/>
          <a:lstStyle>
            <a:lvl1pPr eaLnBrk="1" hangingPunct="1">
              <a:defRPr>
                <a:cs typeface="Arial" pitchFamily="34" charset="0"/>
              </a:defRPr>
            </a:lvl1pPr>
          </a:lstStyle>
          <a:p>
            <a:pPr>
              <a:defRPr/>
            </a:pPr>
            <a:fld id="{A862EC16-DC97-43B7-A19D-745FBD46F9BF}" type="slidenum">
              <a:rPr lang="en-US"/>
              <a:pPr>
                <a:defRPr/>
              </a:pPr>
              <a:t>‹#›</a:t>
            </a:fld>
            <a:endParaRPr lang="en-US" dirty="0"/>
          </a:p>
        </p:txBody>
      </p:sp>
      <p:pic>
        <p:nvPicPr>
          <p:cNvPr id="5" name="Picture 5" descr="MGfC_H_RGB.png">
            <a:extLst>
              <a:ext uri="{FF2B5EF4-FFF2-40B4-BE49-F238E27FC236}">
                <a16:creationId xmlns:a16="http://schemas.microsoft.com/office/drawing/2014/main" id="{C63BC62E-EAB7-4474-8E14-75F6960EA3E5}"/>
              </a:ext>
            </a:extLst>
          </p:cNvPr>
          <p:cNvPicPr>
            <a:picLocks noChangeAspect="1"/>
          </p:cNvPicPr>
          <p:nvPr userDrawn="1"/>
        </p:nvPicPr>
        <p:blipFill>
          <a:blip r:embed="rId2" cstate="print"/>
          <a:srcRect/>
          <a:stretch>
            <a:fillRect/>
          </a:stretch>
        </p:blipFill>
        <p:spPr bwMode="auto">
          <a:xfrm>
            <a:off x="9027043" y="152404"/>
            <a:ext cx="3085758" cy="737920"/>
          </a:xfrm>
          <a:prstGeom prst="rect">
            <a:avLst/>
          </a:prstGeom>
          <a:noFill/>
          <a:ln w="9525">
            <a:noFill/>
            <a:miter lim="800000"/>
            <a:headEnd/>
            <a:tailEnd/>
          </a:ln>
        </p:spPr>
      </p:pic>
    </p:spTree>
    <p:extLst>
      <p:ext uri="{BB962C8B-B14F-4D97-AF65-F5344CB8AC3E}">
        <p14:creationId xmlns:p14="http://schemas.microsoft.com/office/powerpoint/2010/main" val="245596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228600"/>
            <a:ext cx="2819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8255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xfrm>
            <a:off x="0" y="6629400"/>
            <a:ext cx="2540000" cy="228600"/>
          </a:xfrm>
          <a:prstGeom prst="rect">
            <a:avLst/>
          </a:prstGeom>
        </p:spPr>
        <p:txBody>
          <a:bodyPr/>
          <a:lstStyle>
            <a:lvl1pPr eaLnBrk="1" hangingPunct="1">
              <a:defRPr>
                <a:cs typeface="Arial" pitchFamily="34" charset="0"/>
              </a:defRPr>
            </a:lvl1pPr>
          </a:lstStyle>
          <a:p>
            <a:pPr>
              <a:defRPr/>
            </a:pPr>
            <a:fld id="{9EBF1371-83D3-4B34-858F-00F93FB5FB63}" type="slidenum">
              <a:rPr lang="en-US"/>
              <a:pPr>
                <a:defRPr/>
              </a:pPr>
              <a:t>‹#›</a:t>
            </a:fld>
            <a:endParaRPr lang="en-US" dirty="0"/>
          </a:p>
        </p:txBody>
      </p:sp>
      <p:pic>
        <p:nvPicPr>
          <p:cNvPr id="5" name="Picture 4">
            <a:extLst>
              <a:ext uri="{FF2B5EF4-FFF2-40B4-BE49-F238E27FC236}">
                <a16:creationId xmlns:a16="http://schemas.microsoft.com/office/drawing/2014/main" id="{6424AF0B-D636-4A57-BB9D-CC54F449A8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6" name="Picture 5">
            <a:extLst>
              <a:ext uri="{FF2B5EF4-FFF2-40B4-BE49-F238E27FC236}">
                <a16:creationId xmlns:a16="http://schemas.microsoft.com/office/drawing/2014/main" id="{A43E2C77-951F-4736-AE58-59BCAAF70F2E}"/>
              </a:ext>
            </a:extLst>
          </p:cNvPr>
          <p:cNvPicPr>
            <a:picLocks noChangeAspect="1"/>
          </p:cNvPicPr>
          <p:nvPr userDrawn="1"/>
        </p:nvPicPr>
        <p:blipFill>
          <a:blip r:embed="rId3"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279665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6" name="Slide Number Placeholder 4"/>
          <p:cNvSpPr txBox="1">
            <a:spLocks/>
          </p:cNvSpPr>
          <p:nvPr/>
        </p:nvSpPr>
        <p:spPr>
          <a:xfrm>
            <a:off x="11861800" y="6692900"/>
            <a:ext cx="304800" cy="146050"/>
          </a:xfrm>
          <a:prstGeom prst="rect">
            <a:avLst/>
          </a:prstGeom>
        </p:spPr>
        <p:txBody>
          <a:bodyPr lIns="0" tIns="0" rIns="0" bIns="0" anchor="ctr" anchorCtr="1"/>
          <a:lstStyle>
            <a:lvl1pPr algn="ctr">
              <a:defRPr sz="900"/>
            </a:lvl1pPr>
          </a:lstStyle>
          <a:p>
            <a:pPr fontAlgn="auto">
              <a:spcBef>
                <a:spcPts val="0"/>
              </a:spcBef>
              <a:spcAft>
                <a:spcPts val="0"/>
              </a:spcAft>
              <a:defRPr/>
            </a:pPr>
            <a:fld id="{E6ACC0CF-C0EB-46CD-A99F-89BF7C217829}" type="slidenum">
              <a:rPr lang="en-US" sz="1000" smtClean="0">
                <a:solidFill>
                  <a:srgbClr val="000000">
                    <a:lumMod val="75000"/>
                    <a:lumOff val="25000"/>
                  </a:srgbClr>
                </a:solidFill>
                <a:latin typeface="Palatino Linotype" pitchFamily="18" charset="0"/>
              </a:rPr>
              <a:pPr fontAlgn="auto">
                <a:spcBef>
                  <a:spcPts val="0"/>
                </a:spcBef>
                <a:spcAft>
                  <a:spcPts val="0"/>
                </a:spcAft>
                <a:defRPr/>
              </a:pPr>
              <a:t>‹#›</a:t>
            </a:fld>
            <a:endParaRPr lang="en-US" sz="1000" dirty="0">
              <a:solidFill>
                <a:srgbClr val="000000">
                  <a:lumMod val="75000"/>
                  <a:lumOff val="25000"/>
                </a:srgbClr>
              </a:solidFill>
              <a:latin typeface="Palatino Linotype" pitchFamily="18" charset="0"/>
            </a:endParaRPr>
          </a:p>
        </p:txBody>
      </p:sp>
      <p:sp>
        <p:nvSpPr>
          <p:cNvPr id="16" name="Text Placeholder 21"/>
          <p:cNvSpPr>
            <a:spLocks noGrp="1"/>
          </p:cNvSpPr>
          <p:nvPr>
            <p:ph type="body" sz="quarter" idx="21"/>
          </p:nvPr>
        </p:nvSpPr>
        <p:spPr bwMode="gray">
          <a:xfrm>
            <a:off x="576855" y="5973942"/>
            <a:ext cx="5894916" cy="320040"/>
          </a:xfrm>
          <a:prstGeom prst="rect">
            <a:avLst/>
          </a:prstGeom>
        </p:spPr>
        <p:txBody>
          <a:bodyPr lIns="45720" rIns="45720" anchor="b">
            <a:noAutofit/>
          </a:bodyPr>
          <a:lstStyle>
            <a:lvl1pPr marL="114300" indent="-114300" algn="l">
              <a:spcBef>
                <a:spcPts val="0"/>
              </a:spcBef>
              <a:buFont typeface="+mj-lt"/>
              <a:buAutoNum type="arabicParenR"/>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a:t>Click to edit Master text styles</a:t>
            </a:r>
          </a:p>
        </p:txBody>
      </p:sp>
      <p:sp>
        <p:nvSpPr>
          <p:cNvPr id="9" name="Title 10"/>
          <p:cNvSpPr>
            <a:spLocks noGrp="1"/>
          </p:cNvSpPr>
          <p:nvPr>
            <p:ph type="title"/>
          </p:nvPr>
        </p:nvSpPr>
        <p:spPr>
          <a:xfrm>
            <a:off x="609600" y="128837"/>
            <a:ext cx="10972800" cy="778248"/>
          </a:xfrm>
          <a:prstGeom prst="rect">
            <a:avLst/>
          </a:prstGeom>
        </p:spPr>
        <p:txBody>
          <a:bodyPr anchor="b"/>
          <a:lstStyle>
            <a:lvl1pPr>
              <a:defRPr i="0" baseline="0">
                <a:solidFill>
                  <a:srgbClr val="595959"/>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E0B3CA15-F003-428A-9660-BBF54F9B6C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10" name="Picture 9">
            <a:extLst>
              <a:ext uri="{FF2B5EF4-FFF2-40B4-BE49-F238E27FC236}">
                <a16:creationId xmlns:a16="http://schemas.microsoft.com/office/drawing/2014/main" id="{5258087D-3480-4A42-B94D-A7128A629480}"/>
              </a:ext>
            </a:extLst>
          </p:cNvPr>
          <p:cNvPicPr>
            <a:picLocks noChangeAspect="1"/>
          </p:cNvPicPr>
          <p:nvPr userDrawn="1"/>
        </p:nvPicPr>
        <p:blipFill>
          <a:blip r:embed="rId3"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394146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Slide">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609600" y="1111827"/>
            <a:ext cx="11074400" cy="5074920"/>
          </a:xfrm>
          <a:prstGeom prst="rect">
            <a:avLst/>
          </a:prstGeom>
        </p:spPr>
        <p:txBody>
          <a:bodyPr/>
          <a:lstStyle>
            <a:lvl1pPr marR="0" algn="l" defTabSz="914400" rtl="0" eaLnBrk="1" fontAlgn="auto" latinLnBrk="0" hangingPunct="1">
              <a:lnSpc>
                <a:spcPct val="100000"/>
              </a:lnSpc>
              <a:spcBef>
                <a:spcPct val="20000"/>
              </a:spcBef>
              <a:spcAft>
                <a:spcPts val="0"/>
              </a:spcAft>
              <a:buSzTx/>
              <a:buNone/>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1pPr>
            <a:lvl2pPr marR="0" indent="-274320" algn="l" defTabSz="914400" rtl="0" eaLnBrk="1" fontAlgn="auto" latinLnBrk="0" hangingPunct="1">
              <a:lnSpc>
                <a:spcPct val="100000"/>
              </a:lnSpc>
              <a:spcBef>
                <a:spcPct val="20000"/>
              </a:spcBef>
              <a:spcAft>
                <a:spcPts val="0"/>
              </a:spcAft>
              <a:buClr>
                <a:srgbClr val="0D5065"/>
              </a:buClr>
              <a:buSzTx/>
              <a:buFont typeface="Wingdings" pitchFamily="2" charset="2"/>
              <a:buChar char="§"/>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2pPr>
            <a:lvl3pPr marR="0" indent="-274320" algn="l" defTabSz="914400" rtl="0" eaLnBrk="1" fontAlgn="auto" latinLnBrk="0" hangingPunct="1">
              <a:lnSpc>
                <a:spcPct val="100000"/>
              </a:lnSpc>
              <a:spcBef>
                <a:spcPct val="20000"/>
              </a:spcBef>
              <a:spcAft>
                <a:spcPts val="0"/>
              </a:spcAft>
              <a:buClr>
                <a:srgbClr val="556570"/>
              </a:buClr>
              <a:buSzTx/>
              <a:buFont typeface="Wingdings" pitchFamily="2" charset="2"/>
              <a:buChar char="§"/>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3pPr>
            <a:lvl4pPr marR="0" indent="-274320" algn="l" defTabSz="914400" rtl="0" eaLnBrk="1" fontAlgn="auto" latinLnBrk="0" hangingPunct="1">
              <a:lnSpc>
                <a:spcPct val="100000"/>
              </a:lnSpc>
              <a:spcBef>
                <a:spcPct val="20000"/>
              </a:spcBef>
              <a:spcAft>
                <a:spcPts val="0"/>
              </a:spcAft>
              <a:buClr>
                <a:schemeClr val="bg1">
                  <a:lumMod val="50000"/>
                </a:schemeClr>
              </a:buClr>
              <a:buSzTx/>
              <a:buFont typeface="Wingdings" pitchFamily="2" charset="2"/>
              <a:buChar char="§"/>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4pPr>
            <a:lvl5pPr marR="0" indent="-274320" algn="l" defTabSz="914400" rtl="0" eaLnBrk="1" fontAlgn="auto" latinLnBrk="0" hangingPunct="1">
              <a:lnSpc>
                <a:spcPct val="100000"/>
              </a:lnSpc>
              <a:spcBef>
                <a:spcPct val="20000"/>
              </a:spcBef>
              <a:spcAft>
                <a:spcPts val="0"/>
              </a:spcAft>
              <a:buClr>
                <a:schemeClr val="bg1">
                  <a:lumMod val="75000"/>
                </a:schemeClr>
              </a:buClr>
              <a:buSzTx/>
              <a:buFont typeface="Wingdings" pitchFamily="2" charset="2"/>
              <a:buChar char="§"/>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5pPr>
          </a:lstStyle>
          <a:p>
            <a:pPr lvl="0"/>
            <a:r>
              <a:rPr lang="en-US" dirty="0"/>
              <a:t>Click to edit</a:t>
            </a:r>
          </a:p>
          <a:p>
            <a:pPr>
              <a:buFont typeface="Wingdings" pitchFamily="2" charset="2"/>
              <a:buChar char="§"/>
            </a:pPr>
            <a:r>
              <a:rPr lang="en-US" dirty="0"/>
              <a:t>Level 1</a:t>
            </a:r>
          </a:p>
          <a:p>
            <a:pPr lvl="1">
              <a:buFont typeface="Wingdings" pitchFamily="2" charset="2"/>
              <a:buChar char="§"/>
            </a:pPr>
            <a:r>
              <a:rPr lang="en-US" dirty="0"/>
              <a:t>Level 2</a:t>
            </a:r>
          </a:p>
          <a:p>
            <a:pPr lvl="2">
              <a:buFont typeface="Wingdings" pitchFamily="2" charset="2"/>
              <a:buChar char="§"/>
            </a:pPr>
            <a:r>
              <a:rPr lang="en-US" dirty="0"/>
              <a:t>Level 3</a:t>
            </a:r>
          </a:p>
          <a:p>
            <a:pPr lvl="3">
              <a:buFont typeface="Wingdings" pitchFamily="2" charset="2"/>
              <a:buChar char="§"/>
            </a:pPr>
            <a:r>
              <a:rPr lang="en-US" dirty="0"/>
              <a:t>Level  4</a:t>
            </a:r>
          </a:p>
          <a:p>
            <a:pPr lvl="4">
              <a:buFont typeface="Wingdings" pitchFamily="2" charset="2"/>
              <a:buChar char="§"/>
            </a:pPr>
            <a:r>
              <a:rPr lang="en-US" dirty="0"/>
              <a:t>Level 5</a:t>
            </a:r>
          </a:p>
        </p:txBody>
      </p:sp>
      <p:sp>
        <p:nvSpPr>
          <p:cNvPr id="4" name="Slide Number Placeholder 4"/>
          <p:cNvSpPr>
            <a:spLocks noGrp="1"/>
          </p:cNvSpPr>
          <p:nvPr>
            <p:ph type="sldNum" sz="quarter" idx="4"/>
          </p:nvPr>
        </p:nvSpPr>
        <p:spPr>
          <a:xfrm>
            <a:off x="4470400" y="6324601"/>
            <a:ext cx="2844800" cy="365125"/>
          </a:xfrm>
          <a:prstGeom prst="rect">
            <a:avLst/>
          </a:prstGeom>
        </p:spPr>
        <p:txBody>
          <a:bodyPr vert="horz" lIns="91440" tIns="45720" rIns="91440" bIns="45720" rtlCol="0" anchor="ctr"/>
          <a:lstStyle>
            <a:lvl1pPr algn="ctr">
              <a:defRPr sz="1000">
                <a:solidFill>
                  <a:srgbClr val="556570"/>
                </a:solidFill>
              </a:defRPr>
            </a:lvl1pPr>
          </a:lstStyle>
          <a:p>
            <a:fld id="{C8DD87C6-9840-4E89-A4EB-402F5B7C3C8B}" type="slidenum">
              <a:rPr lang="en-US" smtClean="0"/>
              <a:pPr/>
              <a:t>‹#›</a:t>
            </a:fld>
            <a:endParaRPr lang="en-US" dirty="0"/>
          </a:p>
        </p:txBody>
      </p:sp>
      <p:sp>
        <p:nvSpPr>
          <p:cNvPr id="8" name="Text Placeholder 4"/>
          <p:cNvSpPr>
            <a:spLocks noGrp="1"/>
          </p:cNvSpPr>
          <p:nvPr userDrawn="1">
            <p:ph type="body" sz="quarter" idx="15" hasCustomPrompt="1"/>
          </p:nvPr>
        </p:nvSpPr>
        <p:spPr>
          <a:xfrm>
            <a:off x="609600" y="131618"/>
            <a:ext cx="11074400" cy="858982"/>
          </a:xfrm>
          <a:prstGeom prst="rect">
            <a:avLst/>
          </a:prstGeom>
        </p:spPr>
        <p:txBody>
          <a:bodyPr/>
          <a:lstStyle>
            <a:lvl1pPr>
              <a:buNone/>
              <a:defRPr sz="2000">
                <a:solidFill>
                  <a:srgbClr val="993333"/>
                </a:solidFill>
              </a:defRPr>
            </a:lvl1pPr>
          </a:lstStyle>
          <a:p>
            <a:pPr>
              <a:buNone/>
            </a:pPr>
            <a:r>
              <a:rPr lang="en-US" sz="2400" b="1" dirty="0">
                <a:solidFill>
                  <a:srgbClr val="993333"/>
                </a:solidFill>
                <a:latin typeface="Palatino Linotype" pitchFamily="18" charset="0"/>
              </a:rPr>
              <a:t>Click to edit slide title, 24pt</a:t>
            </a:r>
          </a:p>
          <a:p>
            <a:pPr>
              <a:buNone/>
            </a:pPr>
            <a:r>
              <a:rPr lang="en-US" sz="2000" b="1" i="1" dirty="0">
                <a:solidFill>
                  <a:schemeClr val="bg1">
                    <a:lumMod val="50000"/>
                  </a:schemeClr>
                </a:solidFill>
                <a:latin typeface="Palatino Linotype" pitchFamily="18" charset="0"/>
              </a:rPr>
              <a:t>Click to edit subtitle, 20pt</a:t>
            </a:r>
          </a:p>
        </p:txBody>
      </p:sp>
    </p:spTree>
    <p:extLst>
      <p:ext uri="{BB962C8B-B14F-4D97-AF65-F5344CB8AC3E}">
        <p14:creationId xmlns:p14="http://schemas.microsoft.com/office/powerpoint/2010/main" val="167220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Bullets">
    <p:spTree>
      <p:nvGrpSpPr>
        <p:cNvPr id="1" name=""/>
        <p:cNvGrpSpPr/>
        <p:nvPr/>
      </p:nvGrpSpPr>
      <p:grpSpPr>
        <a:xfrm>
          <a:off x="0" y="0"/>
          <a:ext cx="0" cy="0"/>
          <a:chOff x="0" y="0"/>
          <a:chExt cx="0" cy="0"/>
        </a:xfrm>
      </p:grpSpPr>
      <p:sp>
        <p:nvSpPr>
          <p:cNvPr id="8" name="Content Placeholder 6"/>
          <p:cNvSpPr>
            <a:spLocks noGrp="1"/>
          </p:cNvSpPr>
          <p:nvPr>
            <p:ph sz="quarter" idx="14" hasCustomPrompt="1"/>
          </p:nvPr>
        </p:nvSpPr>
        <p:spPr>
          <a:xfrm>
            <a:off x="469900" y="1152524"/>
            <a:ext cx="11252200" cy="5037963"/>
          </a:xfrm>
        </p:spPr>
        <p:txBody>
          <a:bodyPr/>
          <a:lstStyle>
            <a:lvl1pPr>
              <a:spcBef>
                <a:spcPts val="600"/>
              </a:spcBef>
              <a:buClrTx/>
              <a:defRPr sz="1800">
                <a:solidFill>
                  <a:srgbClr val="000000"/>
                </a:solidFill>
                <a:latin typeface="Palatino Linotype" pitchFamily="18" charset="0"/>
              </a:defRPr>
            </a:lvl1pPr>
            <a:lvl2pPr marL="514350" indent="-282575">
              <a:spcBef>
                <a:spcPts val="600"/>
              </a:spcBef>
              <a:buClrTx/>
              <a:defRPr sz="1600">
                <a:solidFill>
                  <a:srgbClr val="000000"/>
                </a:solidFill>
                <a:latin typeface="Palatino Linotype" pitchFamily="18" charset="0"/>
              </a:defRPr>
            </a:lvl2pPr>
            <a:lvl3pPr marL="746125" indent="-231775">
              <a:spcBef>
                <a:spcPts val="600"/>
              </a:spcBef>
              <a:buClrTx/>
              <a:buFont typeface="Palatino Linotype" pitchFamily="18" charset="0"/>
              <a:buChar char="»"/>
              <a:defRPr sz="1400">
                <a:solidFill>
                  <a:srgbClr val="000000"/>
                </a:solidFill>
                <a:latin typeface="Palatino Linotype" pitchFamily="18" charset="0"/>
              </a:defRPr>
            </a:lvl3pPr>
            <a:lvl4pPr marL="1030288" indent="-284163">
              <a:spcBef>
                <a:spcPts val="600"/>
              </a:spcBef>
              <a:buClrTx/>
              <a:defRPr sz="1600">
                <a:solidFill>
                  <a:srgbClr val="000000"/>
                </a:solidFill>
                <a:latin typeface="Palatino Linotype" pitchFamily="18" charset="0"/>
              </a:defRPr>
            </a:lvl4pPr>
            <a:lvl5pPr marL="1260475" indent="-230188">
              <a:spcBef>
                <a:spcPts val="600"/>
              </a:spcBef>
              <a:buClrTx/>
              <a:defRPr sz="1600">
                <a:solidFill>
                  <a:srgbClr val="000000"/>
                </a:solidFill>
                <a:latin typeface="Palatino Linotype" pitchFamily="18" charset="0"/>
              </a:defRPr>
            </a:lvl5pPr>
          </a:lstStyle>
          <a:p>
            <a:pPr lvl="0"/>
            <a:r>
              <a:rPr lang="en-US" dirty="0"/>
              <a:t>Bulleted text – Palatino 18pt Regular</a:t>
            </a:r>
            <a:br>
              <a:rPr lang="en-US" dirty="0"/>
            </a:br>
            <a:r>
              <a:rPr lang="en-US" dirty="0"/>
              <a:t>(Hit Enter then Tab to get to the next bullet level)</a:t>
            </a:r>
          </a:p>
          <a:p>
            <a:pPr lvl="1"/>
            <a:r>
              <a:rPr lang="en-US" dirty="0"/>
              <a:t>Second level 16pt Regular</a:t>
            </a:r>
          </a:p>
          <a:p>
            <a:pPr lvl="2"/>
            <a:r>
              <a:rPr lang="en-US" dirty="0"/>
              <a:t>Third level 14pt Regular</a:t>
            </a:r>
          </a:p>
        </p:txBody>
      </p:sp>
      <p:sp>
        <p:nvSpPr>
          <p:cNvPr id="10" name="Slide Number Placeholder 4"/>
          <p:cNvSpPr txBox="1">
            <a:spLocks/>
          </p:cNvSpPr>
          <p:nvPr userDrawn="1"/>
        </p:nvSpPr>
        <p:spPr>
          <a:xfrm>
            <a:off x="11862816" y="6693408"/>
            <a:ext cx="304800" cy="146304"/>
          </a:xfrm>
          <a:prstGeom prst="rect">
            <a:avLst/>
          </a:prstGeom>
        </p:spPr>
        <p:txBody>
          <a:bodyPr lIns="0" tIns="0" rIns="0" bIns="0" anchor="ctr" anchorCtr="1"/>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000" b="0" i="0" u="none" strike="noStrike" kern="1200" cap="none" spc="0" normalizeH="0" baseline="0" noProof="0" smtClean="0">
                <a:ln>
                  <a:noFill/>
                </a:ln>
                <a:solidFill>
                  <a:schemeClr val="tx1">
                    <a:lumMod val="75000"/>
                    <a:lumOff val="25000"/>
                  </a:schemeClr>
                </a:solidFill>
                <a:effectLst/>
                <a:uLnTx/>
                <a:uFillTx/>
                <a:latin typeface="Palatino Linotype"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Palatino Linotype" pitchFamily="18" charset="0"/>
              <a:ea typeface="+mn-ea"/>
              <a:cs typeface="+mn-cs"/>
            </a:endParaRPr>
          </a:p>
        </p:txBody>
      </p:sp>
      <p:sp>
        <p:nvSpPr>
          <p:cNvPr id="16" name="Text Placeholder 21"/>
          <p:cNvSpPr>
            <a:spLocks noGrp="1"/>
          </p:cNvSpPr>
          <p:nvPr>
            <p:ph type="body" sz="quarter" idx="21" hasCustomPrompt="1"/>
          </p:nvPr>
        </p:nvSpPr>
        <p:spPr bwMode="gray">
          <a:xfrm>
            <a:off x="576854" y="5973942"/>
            <a:ext cx="5894916" cy="320040"/>
          </a:xfrm>
          <a:prstGeom prst="rect">
            <a:avLst/>
          </a:prstGeom>
        </p:spPr>
        <p:txBody>
          <a:bodyPr lIns="45720" tIns="45720" rIns="45720" bIns="45720" anchor="b">
            <a:noAutofit/>
          </a:bodyPr>
          <a:lstStyle>
            <a:lvl1pPr marL="114300" indent="-114300" algn="l">
              <a:spcBef>
                <a:spcPts val="0"/>
              </a:spcBef>
              <a:buFont typeface="+mj-lt"/>
              <a:buAutoNum type="arabicParenR"/>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Click to add footnote. Numbers appear automatically (no additional space or tab needed). Use a period at the end of each footnote. Stretch the box to the right as needed.</a:t>
            </a:r>
          </a:p>
        </p:txBody>
      </p:sp>
      <p:sp>
        <p:nvSpPr>
          <p:cNvPr id="17" name="Text Placeholder 21"/>
          <p:cNvSpPr>
            <a:spLocks noGrp="1"/>
          </p:cNvSpPr>
          <p:nvPr>
            <p:ph type="body" sz="quarter" idx="17" hasCustomPrompt="1"/>
          </p:nvPr>
        </p:nvSpPr>
        <p:spPr bwMode="gray">
          <a:xfrm>
            <a:off x="576854" y="6293982"/>
            <a:ext cx="4414345" cy="320040"/>
          </a:xfrm>
          <a:prstGeom prst="rect">
            <a:avLst/>
          </a:prstGeom>
        </p:spPr>
        <p:txBody>
          <a:bodyPr lIns="45720" tIns="45720" rIns="45720" bIns="45720" anchor="b">
            <a:noAutofit/>
          </a:bodyPr>
          <a:lstStyle>
            <a:lvl1pPr marL="0" indent="0" algn="l">
              <a:spcBef>
                <a:spcPts val="0"/>
              </a:spcBef>
              <a:buNone/>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9" name="Title 10"/>
          <p:cNvSpPr>
            <a:spLocks noGrp="1"/>
          </p:cNvSpPr>
          <p:nvPr>
            <p:ph type="title" hasCustomPrompt="1"/>
          </p:nvPr>
        </p:nvSpPr>
        <p:spPr>
          <a:xfrm>
            <a:off x="609600" y="128838"/>
            <a:ext cx="10972800" cy="466341"/>
          </a:xfrm>
          <a:prstGeom prst="rect">
            <a:avLst/>
          </a:prstGeom>
        </p:spPr>
        <p:txBody>
          <a:bodyPr/>
          <a:lstStyle>
            <a:lvl1pPr>
              <a:defRPr i="0" baseline="0">
                <a:solidFill>
                  <a:srgbClr val="595959"/>
                </a:solidFill>
              </a:defRPr>
            </a:lvl1pPr>
          </a:lstStyle>
          <a:p>
            <a:r>
              <a:rPr lang="en-US" dirty="0"/>
              <a:t>Title Palatino 24pt bold</a:t>
            </a:r>
            <a:br>
              <a:rPr lang="en-US" dirty="0"/>
            </a:br>
            <a:endParaRPr lang="en-US" dirty="0"/>
          </a:p>
        </p:txBody>
      </p:sp>
      <p:sp>
        <p:nvSpPr>
          <p:cNvPr id="11" name="Text Placeholder 15"/>
          <p:cNvSpPr>
            <a:spLocks noGrp="1"/>
          </p:cNvSpPr>
          <p:nvPr>
            <p:ph type="body" sz="quarter" idx="22" hasCustomPrompt="1"/>
          </p:nvPr>
        </p:nvSpPr>
        <p:spPr>
          <a:xfrm>
            <a:off x="609600" y="598644"/>
            <a:ext cx="10972800" cy="300037"/>
          </a:xfrm>
        </p:spPr>
        <p:txBody>
          <a:bodyPr/>
          <a:lstStyle>
            <a:lvl1pPr>
              <a:buFontTx/>
              <a:buNone/>
              <a:defRPr sz="2000" b="1" i="1" baseline="0">
                <a:solidFill>
                  <a:schemeClr val="tx1">
                    <a:lumMod val="65000"/>
                    <a:lumOff val="35000"/>
                  </a:schemeClr>
                </a:solidFill>
              </a:defRPr>
            </a:lvl1pPr>
            <a:lvl2pPr>
              <a:buFontTx/>
              <a:buNone/>
              <a:defRPr/>
            </a:lvl2pPr>
            <a:lvl3pPr>
              <a:buFontTx/>
              <a:buNone/>
              <a:defRPr/>
            </a:lvl3pPr>
            <a:lvl4pPr>
              <a:buFontTx/>
              <a:buNone/>
              <a:defRPr/>
            </a:lvl4pPr>
            <a:lvl5pPr>
              <a:buFontTx/>
              <a:buNone/>
              <a:defRPr/>
            </a:lvl5pPr>
          </a:lstStyle>
          <a:p>
            <a:pPr lvl="0"/>
            <a:r>
              <a:rPr lang="en-US" dirty="0"/>
              <a:t>Subtitle Palatino 20pt bold, italics</a:t>
            </a:r>
          </a:p>
        </p:txBody>
      </p:sp>
    </p:spTree>
    <p:extLst>
      <p:ext uri="{BB962C8B-B14F-4D97-AF65-F5344CB8AC3E}">
        <p14:creationId xmlns:p14="http://schemas.microsoft.com/office/powerpoint/2010/main" val="97411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8" name="Content Placeholder 6"/>
          <p:cNvSpPr>
            <a:spLocks noGrp="1"/>
          </p:cNvSpPr>
          <p:nvPr>
            <p:ph sz="quarter" idx="14" hasCustomPrompt="1"/>
          </p:nvPr>
        </p:nvSpPr>
        <p:spPr>
          <a:xfrm>
            <a:off x="469901" y="1152525"/>
            <a:ext cx="11252200" cy="5037963"/>
          </a:xfrm>
        </p:spPr>
        <p:txBody>
          <a:bodyPr lIns="121899" tIns="60949" rIns="121899" bIns="60949"/>
          <a:lstStyle>
            <a:lvl1pPr>
              <a:spcBef>
                <a:spcPts val="600"/>
              </a:spcBef>
              <a:buClrTx/>
              <a:defRPr sz="1800">
                <a:solidFill>
                  <a:srgbClr val="000000"/>
                </a:solidFill>
                <a:latin typeface="Palatino Linotype" pitchFamily="18" charset="0"/>
              </a:defRPr>
            </a:lvl1pPr>
            <a:lvl2pPr marL="514261" indent="-282525">
              <a:spcBef>
                <a:spcPts val="600"/>
              </a:spcBef>
              <a:buClrTx/>
              <a:defRPr sz="1600">
                <a:solidFill>
                  <a:srgbClr val="000000"/>
                </a:solidFill>
                <a:latin typeface="Palatino Linotype" pitchFamily="18" charset="0"/>
              </a:defRPr>
            </a:lvl2pPr>
            <a:lvl3pPr marL="745995" indent="-231734">
              <a:spcBef>
                <a:spcPts val="600"/>
              </a:spcBef>
              <a:buClrTx/>
              <a:buFont typeface="Palatino Linotype" pitchFamily="18" charset="0"/>
              <a:buChar char="»"/>
              <a:defRPr sz="1400">
                <a:solidFill>
                  <a:srgbClr val="000000"/>
                </a:solidFill>
                <a:latin typeface="Palatino Linotype" pitchFamily="18" charset="0"/>
              </a:defRPr>
            </a:lvl3pPr>
            <a:lvl4pPr marL="1030108" indent="-284113">
              <a:spcBef>
                <a:spcPts val="600"/>
              </a:spcBef>
              <a:buClrTx/>
              <a:defRPr sz="1600">
                <a:solidFill>
                  <a:srgbClr val="000000"/>
                </a:solidFill>
                <a:latin typeface="Palatino Linotype" pitchFamily="18" charset="0"/>
              </a:defRPr>
            </a:lvl4pPr>
            <a:lvl5pPr marL="1260254" indent="-230148">
              <a:spcBef>
                <a:spcPts val="600"/>
              </a:spcBef>
              <a:buClrTx/>
              <a:defRPr sz="1600">
                <a:solidFill>
                  <a:srgbClr val="000000"/>
                </a:solidFill>
                <a:latin typeface="Palatino Linotype" pitchFamily="18" charset="0"/>
              </a:defRPr>
            </a:lvl5pPr>
          </a:lstStyle>
          <a:p>
            <a:pPr lvl="0"/>
            <a:r>
              <a:rPr lang="en-US" dirty="0"/>
              <a:t>Bulleted text – Palatino 18pt Regular</a:t>
            </a:r>
            <a:br>
              <a:rPr lang="en-US" dirty="0"/>
            </a:br>
            <a:r>
              <a:rPr lang="en-US" dirty="0"/>
              <a:t>(Hit Enter then Tab to get to the next bullet level)</a:t>
            </a:r>
          </a:p>
          <a:p>
            <a:pPr lvl="1"/>
            <a:r>
              <a:rPr lang="en-US" dirty="0"/>
              <a:t>Second level 16pt Regular</a:t>
            </a:r>
          </a:p>
          <a:p>
            <a:pPr lvl="2"/>
            <a:r>
              <a:rPr lang="en-US" dirty="0"/>
              <a:t>Third level 14pt Regular</a:t>
            </a:r>
          </a:p>
        </p:txBody>
      </p:sp>
      <p:sp>
        <p:nvSpPr>
          <p:cNvPr id="10" name="Slide Number Placeholder 4"/>
          <p:cNvSpPr txBox="1">
            <a:spLocks/>
          </p:cNvSpPr>
          <p:nvPr userDrawn="1"/>
        </p:nvSpPr>
        <p:spPr>
          <a:xfrm>
            <a:off x="11862817" y="6693408"/>
            <a:ext cx="304800" cy="146304"/>
          </a:xfrm>
          <a:prstGeom prst="rect">
            <a:avLst/>
          </a:prstGeom>
        </p:spPr>
        <p:txBody>
          <a:bodyPr lIns="0" tIns="0" rIns="0" bIns="0" anchor="ctr" anchorCtr="1"/>
          <a:lstStyle>
            <a:lvl1pPr algn="ctr">
              <a:defRPr sz="900"/>
            </a:lvl1pPr>
          </a:lstStyle>
          <a:p>
            <a:pPr marL="0" marR="0" lvl="0" indent="0" algn="ctr" defTabSz="91424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000" b="0" i="0" u="none" strike="noStrike" kern="1200" cap="none" spc="0" normalizeH="0" baseline="0" noProof="0" smtClean="0">
                <a:ln>
                  <a:noFill/>
                </a:ln>
                <a:solidFill>
                  <a:schemeClr val="tx1">
                    <a:lumMod val="75000"/>
                    <a:lumOff val="25000"/>
                  </a:schemeClr>
                </a:solidFill>
                <a:effectLst/>
                <a:uLnTx/>
                <a:uFillTx/>
                <a:latin typeface="Palatino Linotype" pitchFamily="18" charset="0"/>
                <a:ea typeface="+mn-ea"/>
                <a:cs typeface="+mn-cs"/>
              </a:rPr>
              <a:pPr marL="0" marR="0" lvl="0" indent="0" algn="ctr" defTabSz="91424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Palatino Linotype" pitchFamily="18" charset="0"/>
              <a:ea typeface="+mn-ea"/>
              <a:cs typeface="+mn-cs"/>
            </a:endParaRPr>
          </a:p>
        </p:txBody>
      </p:sp>
      <p:sp>
        <p:nvSpPr>
          <p:cNvPr id="16" name="Text Placeholder 21"/>
          <p:cNvSpPr>
            <a:spLocks noGrp="1"/>
          </p:cNvSpPr>
          <p:nvPr>
            <p:ph type="body" sz="quarter" idx="21" hasCustomPrompt="1"/>
          </p:nvPr>
        </p:nvSpPr>
        <p:spPr bwMode="gray">
          <a:xfrm>
            <a:off x="576857" y="5973943"/>
            <a:ext cx="5894916" cy="320040"/>
          </a:xfrm>
          <a:prstGeom prst="rect">
            <a:avLst/>
          </a:prstGeom>
        </p:spPr>
        <p:txBody>
          <a:bodyPr lIns="60949" tIns="60949" rIns="60949" bIns="60949" anchor="b">
            <a:noAutofit/>
          </a:bodyPr>
          <a:lstStyle>
            <a:lvl1pPr marL="114280" indent="-114280" algn="l">
              <a:spcBef>
                <a:spcPts val="0"/>
              </a:spcBef>
              <a:buFont typeface="+mj-lt"/>
              <a:buAutoNum type="arabicParenR"/>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Click to add footnote. Numbers appear automatically (no additional space or tab needed). Use a period at the end of each footnote. Stretch the box to the right as needed.</a:t>
            </a:r>
          </a:p>
        </p:txBody>
      </p:sp>
      <p:sp>
        <p:nvSpPr>
          <p:cNvPr id="17" name="Text Placeholder 21"/>
          <p:cNvSpPr>
            <a:spLocks noGrp="1"/>
          </p:cNvSpPr>
          <p:nvPr>
            <p:ph type="body" sz="quarter" idx="17" hasCustomPrompt="1"/>
          </p:nvPr>
        </p:nvSpPr>
        <p:spPr bwMode="gray">
          <a:xfrm>
            <a:off x="576856" y="6293983"/>
            <a:ext cx="4414346" cy="320040"/>
          </a:xfrm>
          <a:prstGeom prst="rect">
            <a:avLst/>
          </a:prstGeom>
        </p:spPr>
        <p:txBody>
          <a:bodyPr lIns="60949" tIns="60949" rIns="60949" bIns="60949" anchor="b">
            <a:noAutofit/>
          </a:bodyPr>
          <a:lstStyle>
            <a:lvl1pPr marL="0" indent="0" algn="l">
              <a:spcBef>
                <a:spcPts val="0"/>
              </a:spcBef>
              <a:buNone/>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9" name="Title 10"/>
          <p:cNvSpPr>
            <a:spLocks noGrp="1"/>
          </p:cNvSpPr>
          <p:nvPr>
            <p:ph type="title" hasCustomPrompt="1"/>
          </p:nvPr>
        </p:nvSpPr>
        <p:spPr>
          <a:xfrm>
            <a:off x="609600" y="128837"/>
            <a:ext cx="10972801" cy="778248"/>
          </a:xfrm>
          <a:prstGeom prst="rect">
            <a:avLst/>
          </a:prstGeom>
        </p:spPr>
        <p:txBody>
          <a:bodyPr lIns="121899" tIns="60949" rIns="121899" bIns="60949" anchor="b"/>
          <a:lstStyle>
            <a:lvl1pPr>
              <a:defRPr i="0" baseline="0">
                <a:solidFill>
                  <a:srgbClr val="595959"/>
                </a:solidFill>
              </a:defRPr>
            </a:lvl1pPr>
          </a:lstStyle>
          <a:p>
            <a:r>
              <a:rPr lang="en-US" dirty="0"/>
              <a:t>Title Palatino 24pt bold</a:t>
            </a:r>
          </a:p>
        </p:txBody>
      </p:sp>
    </p:spTree>
    <p:extLst>
      <p:ext uri="{BB962C8B-B14F-4D97-AF65-F5344CB8AC3E}">
        <p14:creationId xmlns:p14="http://schemas.microsoft.com/office/powerpoint/2010/main" val="91942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1"/>
      </p:bgRef>
    </p:bg>
    <p:spTree>
      <p:nvGrpSpPr>
        <p:cNvPr id="1" name=""/>
        <p:cNvGrpSpPr/>
        <p:nvPr/>
      </p:nvGrpSpPr>
      <p:grpSpPr>
        <a:xfrm>
          <a:off x="0" y="0"/>
          <a:ext cx="0" cy="0"/>
          <a:chOff x="0" y="0"/>
          <a:chExt cx="0" cy="0"/>
        </a:xfrm>
      </p:grpSpPr>
      <p:pic>
        <p:nvPicPr>
          <p:cNvPr id="12" name="Picture 11" descr="Partners Founded By_horizontal_4.15_color_minsize_oldcmyk.png"/>
          <p:cNvPicPr>
            <a:picLocks noChangeAspect="1"/>
          </p:cNvPicPr>
          <p:nvPr userDrawn="1"/>
        </p:nvPicPr>
        <p:blipFill>
          <a:blip r:embed="rId2"/>
          <a:stretch>
            <a:fillRect/>
          </a:stretch>
        </p:blipFill>
        <p:spPr>
          <a:xfrm>
            <a:off x="2743200" y="832105"/>
            <a:ext cx="7924816" cy="722377"/>
          </a:xfrm>
          <a:prstGeom prst="rect">
            <a:avLst/>
          </a:prstGeom>
        </p:spPr>
      </p:pic>
      <p:sp>
        <p:nvSpPr>
          <p:cNvPr id="19" name="Rectangle 18"/>
          <p:cNvSpPr/>
          <p:nvPr userDrawn="1"/>
        </p:nvSpPr>
        <p:spPr>
          <a:xfrm>
            <a:off x="-1" y="0"/>
            <a:ext cx="1910688" cy="6876288"/>
          </a:xfrm>
          <a:prstGeom prst="rect">
            <a:avLst/>
          </a:prstGeom>
          <a:solidFill>
            <a:srgbClr val="0049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userDrawn="1"/>
        </p:nvSpPr>
        <p:spPr>
          <a:xfrm>
            <a:off x="1877777" y="-2"/>
            <a:ext cx="60959" cy="6876288"/>
          </a:xfrm>
          <a:prstGeom prst="rect">
            <a:avLst/>
          </a:prstGeom>
          <a:solidFill>
            <a:srgbClr val="008AB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hasCustomPrompt="1"/>
          </p:nvPr>
        </p:nvSpPr>
        <p:spPr>
          <a:xfrm>
            <a:off x="5149174" y="2135189"/>
            <a:ext cx="6218316" cy="1188721"/>
          </a:xfrm>
          <a:prstGeom prst="rect">
            <a:avLst/>
          </a:prstGeom>
        </p:spPr>
        <p:txBody>
          <a:bodyPr anchor="ctr"/>
          <a:lstStyle>
            <a:lvl1pPr algn="l">
              <a:lnSpc>
                <a:spcPts val="3600"/>
              </a:lnSpc>
              <a:defRPr sz="2400" cap="none" baseline="0">
                <a:solidFill>
                  <a:schemeClr val="tx1">
                    <a:lumMod val="65000"/>
                    <a:lumOff val="35000"/>
                  </a:schemeClr>
                </a:solidFill>
                <a:latin typeface="Palatino Linotype" pitchFamily="18" charset="0"/>
              </a:defRPr>
            </a:lvl1pPr>
          </a:lstStyle>
          <a:p>
            <a:r>
              <a:rPr kumimoji="0" lang="en-US" dirty="0"/>
              <a:t>Presentation Title </a:t>
            </a:r>
            <a:br>
              <a:rPr kumimoji="0" lang="en-US" dirty="0"/>
            </a:br>
            <a:r>
              <a:rPr kumimoji="0" lang="en-US" dirty="0"/>
              <a:t>Palatino 24pt Bold</a:t>
            </a:r>
          </a:p>
        </p:txBody>
      </p:sp>
      <p:sp>
        <p:nvSpPr>
          <p:cNvPr id="9" name="Subtitle 8"/>
          <p:cNvSpPr>
            <a:spLocks noGrp="1"/>
          </p:cNvSpPr>
          <p:nvPr>
            <p:ph type="subTitle" idx="1" hasCustomPrompt="1"/>
          </p:nvPr>
        </p:nvSpPr>
        <p:spPr>
          <a:xfrm>
            <a:off x="5145024" y="3568423"/>
            <a:ext cx="6212133" cy="539239"/>
          </a:xfrm>
          <a:noFill/>
        </p:spPr>
        <p:txBody>
          <a:bodyPr anchor="ctr">
            <a:noAutofit/>
          </a:bodyPr>
          <a:lstStyle>
            <a:lvl1pPr marL="0" indent="0" algn="l">
              <a:spcBef>
                <a:spcPts val="0"/>
              </a:spcBef>
              <a:buNone/>
              <a:defRPr sz="2000" b="1" i="1" baseline="0">
                <a:solidFill>
                  <a:srgbClr val="595959"/>
                </a:solidFill>
                <a:latin typeface="Palatino Linotype"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Presentation Subtitle Palatino 20pt </a:t>
            </a:r>
            <a:br>
              <a:rPr kumimoji="0" lang="en-US" dirty="0"/>
            </a:br>
            <a:r>
              <a:rPr kumimoji="0" lang="en-US" dirty="0"/>
              <a:t>Bold, Italics</a:t>
            </a:r>
          </a:p>
        </p:txBody>
      </p:sp>
      <p:sp>
        <p:nvSpPr>
          <p:cNvPr id="13" name="Text Placeholder 12"/>
          <p:cNvSpPr>
            <a:spLocks noGrp="1"/>
          </p:cNvSpPr>
          <p:nvPr>
            <p:ph type="body" sz="quarter" idx="10" hasCustomPrompt="1"/>
          </p:nvPr>
        </p:nvSpPr>
        <p:spPr>
          <a:xfrm>
            <a:off x="5145024" y="4391004"/>
            <a:ext cx="6217920" cy="1106425"/>
          </a:xfrm>
        </p:spPr>
        <p:txBody>
          <a:bodyPr/>
          <a:lstStyle>
            <a:lvl1pPr marL="0" indent="0" algn="l">
              <a:spcBef>
                <a:spcPts val="0"/>
              </a:spcBef>
              <a:buNone/>
              <a:defRPr sz="1400" baseline="0">
                <a:solidFill>
                  <a:schemeClr val="tx1">
                    <a:lumMod val="65000"/>
                    <a:lumOff val="35000"/>
                  </a:schemeClr>
                </a:solidFill>
                <a:latin typeface="Palatino Linotype" pitchFamily="18" charset="0"/>
              </a:defRPr>
            </a:lvl1pPr>
            <a:lvl2pPr marL="0" indent="0">
              <a:buNone/>
              <a:defRPr/>
            </a:lvl2pPr>
            <a:lvl3pPr marL="0" indent="0">
              <a:buNone/>
              <a:defRPr/>
            </a:lvl3pPr>
            <a:lvl4pPr marL="0" indent="0">
              <a:buNone/>
              <a:defRPr/>
            </a:lvl4pPr>
            <a:lvl5pPr marL="0" indent="0">
              <a:buNone/>
              <a:defRPr/>
            </a:lvl5pPr>
          </a:lstStyle>
          <a:p>
            <a:pPr lvl="0"/>
            <a:r>
              <a:rPr lang="en-US" dirty="0"/>
              <a:t>Additional presentation details, such as date, </a:t>
            </a:r>
          </a:p>
          <a:p>
            <a:pPr lvl="0"/>
            <a:r>
              <a:rPr lang="en-US" dirty="0"/>
              <a:t>location, names, etc. in Palatino 14pt Regular </a:t>
            </a:r>
          </a:p>
        </p:txBody>
      </p:sp>
      <p:pic>
        <p:nvPicPr>
          <p:cNvPr id="22" name="Picture 21" descr="community.png"/>
          <p:cNvPicPr>
            <a:picLocks noChangeAspect="1"/>
          </p:cNvPicPr>
          <p:nvPr userDrawn="1"/>
        </p:nvPicPr>
        <p:blipFill>
          <a:blip r:embed="rId3"/>
          <a:stretch>
            <a:fillRect/>
          </a:stretch>
        </p:blipFill>
        <p:spPr>
          <a:xfrm>
            <a:off x="1299463" y="5486383"/>
            <a:ext cx="1211075" cy="908306"/>
          </a:xfrm>
          <a:prstGeom prst="rect">
            <a:avLst/>
          </a:prstGeom>
        </p:spPr>
      </p:pic>
      <p:pic>
        <p:nvPicPr>
          <p:cNvPr id="25" name="Picture 24" descr="patientcare.png"/>
          <p:cNvPicPr>
            <a:picLocks noChangeAspect="1"/>
          </p:cNvPicPr>
          <p:nvPr userDrawn="1"/>
        </p:nvPicPr>
        <p:blipFill>
          <a:blip r:embed="rId4"/>
          <a:stretch>
            <a:fillRect/>
          </a:stretch>
        </p:blipFill>
        <p:spPr>
          <a:xfrm>
            <a:off x="1299796" y="1894223"/>
            <a:ext cx="1215139" cy="993650"/>
          </a:xfrm>
          <a:prstGeom prst="rect">
            <a:avLst/>
          </a:prstGeom>
        </p:spPr>
      </p:pic>
      <p:pic>
        <p:nvPicPr>
          <p:cNvPr id="17" name="Picture 16" descr="DNA_strand.png"/>
          <p:cNvPicPr>
            <a:picLocks noChangeAspect="1"/>
          </p:cNvPicPr>
          <p:nvPr userDrawn="1"/>
        </p:nvPicPr>
        <p:blipFill>
          <a:blip r:embed="rId5"/>
          <a:stretch>
            <a:fillRect/>
          </a:stretch>
        </p:blipFill>
        <p:spPr>
          <a:xfrm>
            <a:off x="1301140" y="4302553"/>
            <a:ext cx="1211075" cy="908306"/>
          </a:xfrm>
          <a:prstGeom prst="rect">
            <a:avLst/>
          </a:prstGeom>
        </p:spPr>
      </p:pic>
      <p:pic>
        <p:nvPicPr>
          <p:cNvPr id="18" name="Picture 17" descr="openbook_whitepgs.png"/>
          <p:cNvPicPr>
            <a:picLocks noChangeAspect="1"/>
          </p:cNvPicPr>
          <p:nvPr userDrawn="1"/>
        </p:nvPicPr>
        <p:blipFill>
          <a:blip r:embed="rId6"/>
          <a:stretch>
            <a:fillRect/>
          </a:stretch>
        </p:blipFill>
        <p:spPr>
          <a:xfrm>
            <a:off x="1301149" y="3121150"/>
            <a:ext cx="1211075" cy="908306"/>
          </a:xfrm>
          <a:prstGeom prst="rect">
            <a:avLst/>
          </a:prstGeom>
        </p:spPr>
      </p:pic>
      <p:pic>
        <p:nvPicPr>
          <p:cNvPr id="3" name="Picture 2">
            <a:extLst>
              <a:ext uri="{FF2B5EF4-FFF2-40B4-BE49-F238E27FC236}">
                <a16:creationId xmlns:a16="http://schemas.microsoft.com/office/drawing/2014/main" id="{4C53EBE5-6438-4EB6-8CA2-100139B83CD7}"/>
              </a:ext>
            </a:extLst>
          </p:cNvPr>
          <p:cNvPicPr>
            <a:picLocks noChangeAspect="1"/>
          </p:cNvPicPr>
          <p:nvPr userDrawn="1"/>
        </p:nvPicPr>
        <p:blipFill>
          <a:blip r:embed="rId7"/>
          <a:stretch>
            <a:fillRect/>
          </a:stretch>
        </p:blipFill>
        <p:spPr>
          <a:xfrm>
            <a:off x="10509678" y="6310390"/>
            <a:ext cx="1350905" cy="482922"/>
          </a:xfrm>
          <a:prstGeom prst="rect">
            <a:avLst/>
          </a:prstGeom>
        </p:spPr>
      </p:pic>
    </p:spTree>
    <p:extLst>
      <p:ext uri="{BB962C8B-B14F-4D97-AF65-F5344CB8AC3E}">
        <p14:creationId xmlns:p14="http://schemas.microsoft.com/office/powerpoint/2010/main" val="220458921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Optional)">
    <p:spTree>
      <p:nvGrpSpPr>
        <p:cNvPr id="1" name=""/>
        <p:cNvGrpSpPr/>
        <p:nvPr/>
      </p:nvGrpSpPr>
      <p:grpSpPr>
        <a:xfrm>
          <a:off x="0" y="0"/>
          <a:ext cx="0" cy="0"/>
          <a:chOff x="0" y="0"/>
          <a:chExt cx="0" cy="0"/>
        </a:xfrm>
      </p:grpSpPr>
      <p:sp>
        <p:nvSpPr>
          <p:cNvPr id="11" name="Rectangle 10"/>
          <p:cNvSpPr/>
          <p:nvPr userDrawn="1"/>
        </p:nvSpPr>
        <p:spPr bwMode="gray">
          <a:xfrm>
            <a:off x="0" y="1631290"/>
            <a:ext cx="12192000" cy="1016814"/>
          </a:xfrm>
          <a:prstGeom prst="rect">
            <a:avLst/>
          </a:prstGeom>
          <a:solidFill>
            <a:srgbClr val="0049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l" defTabSz="1463675"/>
            <a:endParaRPr lang="en-US" sz="1400" dirty="0">
              <a:latin typeface="+mn-lt"/>
            </a:endParaRPr>
          </a:p>
        </p:txBody>
      </p:sp>
      <p:sp>
        <p:nvSpPr>
          <p:cNvPr id="6" name="Text Placeholder 2"/>
          <p:cNvSpPr>
            <a:spLocks noGrp="1"/>
          </p:cNvSpPr>
          <p:nvPr>
            <p:ph type="body" idx="1" hasCustomPrompt="1"/>
          </p:nvPr>
        </p:nvSpPr>
        <p:spPr>
          <a:xfrm>
            <a:off x="1645918" y="3307318"/>
            <a:ext cx="9836999" cy="1788440"/>
          </a:xfrm>
        </p:spPr>
        <p:txBody>
          <a:bodyPr anchor="t"/>
          <a:lstStyle>
            <a:lvl1pPr marL="0" indent="0">
              <a:buNone/>
              <a:defRPr sz="1400" baseline="0">
                <a:solidFill>
                  <a:srgbClr val="595959"/>
                </a:solidFill>
                <a:latin typeface="Palatino Linotype"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Additional section details in Palatino 14pt Regular</a:t>
            </a:r>
          </a:p>
        </p:txBody>
      </p:sp>
      <p:sp>
        <p:nvSpPr>
          <p:cNvPr id="2" name="Title 1"/>
          <p:cNvSpPr>
            <a:spLocks noGrp="1"/>
          </p:cNvSpPr>
          <p:nvPr>
            <p:ph type="title" hasCustomPrompt="1"/>
          </p:nvPr>
        </p:nvSpPr>
        <p:spPr>
          <a:xfrm>
            <a:off x="1645919" y="1623965"/>
            <a:ext cx="9753600" cy="929040"/>
          </a:xfrm>
          <a:prstGeom prst="rect">
            <a:avLst/>
          </a:prstGeom>
        </p:spPr>
        <p:txBody>
          <a:bodyPr anchor="ctr"/>
          <a:lstStyle>
            <a:lvl1pPr>
              <a:lnSpc>
                <a:spcPct val="100000"/>
              </a:lnSpc>
              <a:defRPr baseline="0">
                <a:solidFill>
                  <a:schemeClr val="bg1"/>
                </a:solidFill>
                <a:latin typeface="Palatino Linotype" pitchFamily="18" charset="0"/>
              </a:defRPr>
            </a:lvl1pPr>
          </a:lstStyle>
          <a:p>
            <a:r>
              <a:rPr lang="en-US" dirty="0"/>
              <a:t>Section Title Palatino 24pt Bold</a:t>
            </a:r>
          </a:p>
        </p:txBody>
      </p:sp>
      <p:sp>
        <p:nvSpPr>
          <p:cNvPr id="9" name="Text Placeholder 2"/>
          <p:cNvSpPr>
            <a:spLocks noGrp="1"/>
          </p:cNvSpPr>
          <p:nvPr>
            <p:ph type="body" idx="13" hasCustomPrompt="1"/>
          </p:nvPr>
        </p:nvSpPr>
        <p:spPr>
          <a:xfrm>
            <a:off x="1645918" y="2803137"/>
            <a:ext cx="9836999" cy="444560"/>
          </a:xfrm>
        </p:spPr>
        <p:txBody>
          <a:bodyPr anchor="ctr"/>
          <a:lstStyle>
            <a:lvl1pPr marL="0" indent="0" eaLnBrk="1" latinLnBrk="0" hangingPunct="1">
              <a:buNone/>
              <a:defRPr sz="2000" b="1" i="1" baseline="0">
                <a:solidFill>
                  <a:schemeClr val="tx1">
                    <a:lumMod val="65000"/>
                    <a:lumOff val="35000"/>
                  </a:schemeClr>
                </a:solidFill>
                <a:latin typeface="Palatino Linotype"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Section Subtitle </a:t>
            </a:r>
            <a:r>
              <a:rPr lang="en-US" dirty="0"/>
              <a:t>Palatino </a:t>
            </a:r>
            <a:r>
              <a:rPr kumimoji="0" lang="en-US" dirty="0"/>
              <a:t>20pt Bold, Italics</a:t>
            </a:r>
          </a:p>
        </p:txBody>
      </p:sp>
      <p:sp>
        <p:nvSpPr>
          <p:cNvPr id="10" name="Slide Number Placeholder 4"/>
          <p:cNvSpPr txBox="1">
            <a:spLocks/>
          </p:cNvSpPr>
          <p:nvPr userDrawn="1"/>
        </p:nvSpPr>
        <p:spPr>
          <a:xfrm>
            <a:off x="11862816" y="6693408"/>
            <a:ext cx="304800" cy="146304"/>
          </a:xfrm>
          <a:prstGeom prst="rect">
            <a:avLst/>
          </a:prstGeom>
        </p:spPr>
        <p:txBody>
          <a:bodyPr lIns="0" tIns="0" rIns="0" bIns="0" anchor="ctr" anchorCtr="1"/>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000" b="0" i="0" u="none" strike="noStrike" kern="1200" cap="none" spc="0" normalizeH="0" baseline="0" noProof="0" smtClean="0">
                <a:ln>
                  <a:noFill/>
                </a:ln>
                <a:solidFill>
                  <a:schemeClr val="tx1">
                    <a:lumMod val="75000"/>
                    <a:lumOff val="25000"/>
                  </a:schemeClr>
                </a:solidFill>
                <a:effectLst/>
                <a:uLnTx/>
                <a:uFillTx/>
                <a:latin typeface="Palatino Linotype"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Palatino Linotype" pitchFamily="18" charset="0"/>
              <a:ea typeface="+mn-ea"/>
              <a:cs typeface="+mn-cs"/>
            </a:endParaRPr>
          </a:p>
        </p:txBody>
      </p:sp>
      <p:cxnSp>
        <p:nvCxnSpPr>
          <p:cNvPr id="12" name="Straight Connector 11"/>
          <p:cNvCxnSpPr/>
          <p:nvPr userDrawn="1"/>
        </p:nvCxnSpPr>
        <p:spPr>
          <a:xfrm>
            <a:off x="0" y="2600836"/>
            <a:ext cx="12192000" cy="0"/>
          </a:xfrm>
          <a:prstGeom prst="line">
            <a:avLst/>
          </a:prstGeom>
          <a:ln w="88900" cmpd="sng">
            <a:solidFill>
              <a:srgbClr val="008AB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3D62859-4704-4442-84DD-E94995B0B44C}"/>
              </a:ext>
            </a:extLst>
          </p:cNvPr>
          <p:cNvPicPr>
            <a:picLocks noChangeAspect="1"/>
          </p:cNvPicPr>
          <p:nvPr userDrawn="1"/>
        </p:nvPicPr>
        <p:blipFill>
          <a:blip r:embed="rId2"/>
          <a:stretch>
            <a:fillRect/>
          </a:stretch>
        </p:blipFill>
        <p:spPr>
          <a:xfrm>
            <a:off x="10509678" y="6310390"/>
            <a:ext cx="1350905" cy="482922"/>
          </a:xfrm>
          <a:prstGeom prst="rect">
            <a:avLst/>
          </a:prstGeom>
        </p:spPr>
      </p:pic>
    </p:spTree>
    <p:extLst>
      <p:ext uri="{BB962C8B-B14F-4D97-AF65-F5344CB8AC3E}">
        <p14:creationId xmlns:p14="http://schemas.microsoft.com/office/powerpoint/2010/main" val="122867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8" name="Slide Number Placeholder 4"/>
          <p:cNvSpPr txBox="1">
            <a:spLocks/>
          </p:cNvSpPr>
          <p:nvPr userDrawn="1"/>
        </p:nvSpPr>
        <p:spPr>
          <a:xfrm>
            <a:off x="11862816" y="6693408"/>
            <a:ext cx="304800" cy="146304"/>
          </a:xfrm>
          <a:prstGeom prst="rect">
            <a:avLst/>
          </a:prstGeom>
        </p:spPr>
        <p:txBody>
          <a:bodyPr lIns="0" tIns="0" rIns="0" bIns="0" anchor="ctr" anchorCtr="1"/>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000" b="0" i="0" u="none" strike="noStrike" kern="1200" cap="none" spc="0" normalizeH="0" baseline="0" noProof="0" smtClean="0">
                <a:ln>
                  <a:noFill/>
                </a:ln>
                <a:solidFill>
                  <a:schemeClr val="tx1">
                    <a:lumMod val="75000"/>
                    <a:lumOff val="25000"/>
                  </a:schemeClr>
                </a:solidFill>
                <a:effectLst/>
                <a:uLnTx/>
                <a:uFillTx/>
                <a:latin typeface="Palatino Linotype"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Palatino Linotype" pitchFamily="18" charset="0"/>
              <a:ea typeface="+mn-ea"/>
              <a:cs typeface="+mn-cs"/>
            </a:endParaRPr>
          </a:p>
        </p:txBody>
      </p:sp>
      <p:sp>
        <p:nvSpPr>
          <p:cNvPr id="16" name="Text Placeholder 21"/>
          <p:cNvSpPr>
            <a:spLocks noGrp="1"/>
          </p:cNvSpPr>
          <p:nvPr>
            <p:ph type="body" sz="quarter" idx="21" hasCustomPrompt="1"/>
          </p:nvPr>
        </p:nvSpPr>
        <p:spPr bwMode="gray">
          <a:xfrm>
            <a:off x="576854" y="5973942"/>
            <a:ext cx="5894916" cy="320040"/>
          </a:xfrm>
          <a:prstGeom prst="rect">
            <a:avLst/>
          </a:prstGeom>
        </p:spPr>
        <p:txBody>
          <a:bodyPr lIns="45720" tIns="45720" rIns="45720" bIns="45720" anchor="b">
            <a:noAutofit/>
          </a:bodyPr>
          <a:lstStyle>
            <a:lvl1pPr marL="114300" indent="-114300" algn="l">
              <a:spcBef>
                <a:spcPts val="0"/>
              </a:spcBef>
              <a:buFont typeface="+mj-lt"/>
              <a:buAutoNum type="arabicParenR"/>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Click to add footnote. Numbers appear automatically (no additional space or tab needed). Use a period at the end of each footnote. Stretch the box to the right as needed.</a:t>
            </a:r>
          </a:p>
        </p:txBody>
      </p:sp>
      <p:sp>
        <p:nvSpPr>
          <p:cNvPr id="17" name="Text Placeholder 21"/>
          <p:cNvSpPr>
            <a:spLocks noGrp="1"/>
          </p:cNvSpPr>
          <p:nvPr>
            <p:ph type="body" sz="quarter" idx="17" hasCustomPrompt="1"/>
          </p:nvPr>
        </p:nvSpPr>
        <p:spPr bwMode="gray">
          <a:xfrm>
            <a:off x="576854" y="6293982"/>
            <a:ext cx="4414345" cy="320040"/>
          </a:xfrm>
          <a:prstGeom prst="rect">
            <a:avLst/>
          </a:prstGeom>
        </p:spPr>
        <p:txBody>
          <a:bodyPr lIns="45720" tIns="45720" rIns="45720" bIns="45720" anchor="b">
            <a:noAutofit/>
          </a:bodyPr>
          <a:lstStyle>
            <a:lvl1pPr marL="0" indent="0" algn="l">
              <a:spcBef>
                <a:spcPts val="0"/>
              </a:spcBef>
              <a:buNone/>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Slide Number Placeholder 10"/>
          <p:cNvSpPr>
            <a:spLocks noGrp="1"/>
          </p:cNvSpPr>
          <p:nvPr>
            <p:ph type="sldNum" sz="quarter" idx="23"/>
          </p:nvPr>
        </p:nvSpPr>
        <p:spPr>
          <a:xfrm>
            <a:off x="11862816" y="6693408"/>
            <a:ext cx="304800" cy="146304"/>
          </a:xfrm>
          <a:prstGeom prst="rect">
            <a:avLst/>
          </a:prstGeom>
        </p:spPr>
        <p:txBody>
          <a:bodyPr/>
          <a:lstStyle/>
          <a:p>
            <a:fld id="{8FE0F801-82B8-4697-8B4B-E3DFE003097F}" type="slidenum">
              <a:rPr lang="en-US" smtClean="0"/>
              <a:pPr/>
              <a:t>‹#›</a:t>
            </a:fld>
            <a:endParaRPr lang="en-US" dirty="0"/>
          </a:p>
        </p:txBody>
      </p:sp>
      <p:sp>
        <p:nvSpPr>
          <p:cNvPr id="14" name="Title 10"/>
          <p:cNvSpPr>
            <a:spLocks noGrp="1"/>
          </p:cNvSpPr>
          <p:nvPr>
            <p:ph type="title" hasCustomPrompt="1"/>
          </p:nvPr>
        </p:nvSpPr>
        <p:spPr>
          <a:xfrm>
            <a:off x="609600" y="128838"/>
            <a:ext cx="10972800" cy="466341"/>
          </a:xfrm>
          <a:prstGeom prst="rect">
            <a:avLst/>
          </a:prstGeom>
        </p:spPr>
        <p:txBody>
          <a:bodyPr/>
          <a:lstStyle>
            <a:lvl1pPr>
              <a:defRPr i="0" baseline="0">
                <a:solidFill>
                  <a:schemeClr val="tx1">
                    <a:lumMod val="65000"/>
                    <a:lumOff val="35000"/>
                  </a:schemeClr>
                </a:solidFill>
              </a:defRPr>
            </a:lvl1pPr>
          </a:lstStyle>
          <a:p>
            <a:r>
              <a:rPr lang="en-US" dirty="0"/>
              <a:t>Title Palatino 24pt bold</a:t>
            </a:r>
            <a:br>
              <a:rPr lang="en-US" dirty="0"/>
            </a:br>
            <a:endParaRPr lang="en-US" dirty="0"/>
          </a:p>
        </p:txBody>
      </p:sp>
      <p:sp>
        <p:nvSpPr>
          <p:cNvPr id="15" name="Text Placeholder 15"/>
          <p:cNvSpPr>
            <a:spLocks noGrp="1"/>
          </p:cNvSpPr>
          <p:nvPr>
            <p:ph type="body" sz="quarter" idx="22" hasCustomPrompt="1"/>
          </p:nvPr>
        </p:nvSpPr>
        <p:spPr>
          <a:xfrm>
            <a:off x="609600" y="598644"/>
            <a:ext cx="10972800" cy="300037"/>
          </a:xfrm>
        </p:spPr>
        <p:txBody>
          <a:bodyPr/>
          <a:lstStyle>
            <a:lvl1pPr>
              <a:buFontTx/>
              <a:buNone/>
              <a:defRPr sz="2000" b="1" i="1" baseline="0">
                <a:solidFill>
                  <a:schemeClr val="tx1">
                    <a:lumMod val="65000"/>
                    <a:lumOff val="35000"/>
                  </a:schemeClr>
                </a:solidFill>
              </a:defRPr>
            </a:lvl1pPr>
            <a:lvl2pPr>
              <a:buFontTx/>
              <a:buNone/>
              <a:defRPr/>
            </a:lvl2pPr>
            <a:lvl3pPr>
              <a:buFontTx/>
              <a:buNone/>
              <a:defRPr/>
            </a:lvl3pPr>
            <a:lvl4pPr>
              <a:buFontTx/>
              <a:buNone/>
              <a:defRPr/>
            </a:lvl4pPr>
            <a:lvl5pPr>
              <a:buFontTx/>
              <a:buNone/>
              <a:defRPr/>
            </a:lvl5pPr>
          </a:lstStyle>
          <a:p>
            <a:pPr lvl="0"/>
            <a:r>
              <a:rPr lang="en-US" dirty="0"/>
              <a:t>Subtitle Palatino 20pt bold, italics</a:t>
            </a:r>
          </a:p>
        </p:txBody>
      </p:sp>
    </p:spTree>
    <p:extLst>
      <p:ext uri="{BB962C8B-B14F-4D97-AF65-F5344CB8AC3E}">
        <p14:creationId xmlns:p14="http://schemas.microsoft.com/office/powerpoint/2010/main" val="2913257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Text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862816" y="6693408"/>
            <a:ext cx="304800" cy="146304"/>
          </a:xfrm>
          <a:prstGeom prst="rect">
            <a:avLst/>
          </a:prstGeom>
        </p:spPr>
        <p:txBody>
          <a:bodyPr/>
          <a:lstStyle/>
          <a:p>
            <a:fld id="{8FE0F801-82B8-4697-8B4B-E3DFE003097F}" type="slidenum">
              <a:rPr lang="en-US" smtClean="0"/>
              <a:pPr/>
              <a:t>‹#›</a:t>
            </a:fld>
            <a:endParaRPr lang="en-US" dirty="0"/>
          </a:p>
        </p:txBody>
      </p:sp>
      <p:sp>
        <p:nvSpPr>
          <p:cNvPr id="7" name="Title 10"/>
          <p:cNvSpPr>
            <a:spLocks noGrp="1"/>
          </p:cNvSpPr>
          <p:nvPr>
            <p:ph type="title" hasCustomPrompt="1"/>
          </p:nvPr>
        </p:nvSpPr>
        <p:spPr>
          <a:xfrm>
            <a:off x="609600" y="128838"/>
            <a:ext cx="10972800" cy="466341"/>
          </a:xfrm>
          <a:prstGeom prst="rect">
            <a:avLst/>
          </a:prstGeom>
        </p:spPr>
        <p:txBody>
          <a:bodyPr/>
          <a:lstStyle>
            <a:lvl1pPr>
              <a:defRPr i="0" baseline="0">
                <a:solidFill>
                  <a:srgbClr val="595959"/>
                </a:solidFill>
              </a:defRPr>
            </a:lvl1pPr>
          </a:lstStyle>
          <a:p>
            <a:r>
              <a:rPr lang="en-US" dirty="0"/>
              <a:t>Title Palatino 24pt bold</a:t>
            </a:r>
            <a:br>
              <a:rPr lang="en-US" dirty="0"/>
            </a:br>
            <a:endParaRPr lang="en-US" dirty="0"/>
          </a:p>
        </p:txBody>
      </p:sp>
      <p:sp>
        <p:nvSpPr>
          <p:cNvPr id="8" name="Text Placeholder 15"/>
          <p:cNvSpPr>
            <a:spLocks noGrp="1"/>
          </p:cNvSpPr>
          <p:nvPr>
            <p:ph type="body" sz="quarter" idx="22" hasCustomPrompt="1"/>
          </p:nvPr>
        </p:nvSpPr>
        <p:spPr>
          <a:xfrm>
            <a:off x="609600" y="598644"/>
            <a:ext cx="10972800" cy="300037"/>
          </a:xfrm>
        </p:spPr>
        <p:txBody>
          <a:bodyPr/>
          <a:lstStyle>
            <a:lvl1pPr>
              <a:buFontTx/>
              <a:buNone/>
              <a:defRPr sz="2000" b="1" i="1" baseline="0">
                <a:solidFill>
                  <a:schemeClr val="tx1">
                    <a:lumMod val="65000"/>
                    <a:lumOff val="35000"/>
                  </a:schemeClr>
                </a:solidFill>
              </a:defRPr>
            </a:lvl1pPr>
            <a:lvl2pPr>
              <a:buFontTx/>
              <a:buNone/>
              <a:defRPr/>
            </a:lvl2pPr>
            <a:lvl3pPr>
              <a:buFontTx/>
              <a:buNone/>
              <a:defRPr/>
            </a:lvl3pPr>
            <a:lvl4pPr>
              <a:buFontTx/>
              <a:buNone/>
              <a:defRPr/>
            </a:lvl4pPr>
            <a:lvl5pPr>
              <a:buFontTx/>
              <a:buNone/>
              <a:defRPr/>
            </a:lvl5pPr>
          </a:lstStyle>
          <a:p>
            <a:pPr lvl="0"/>
            <a:r>
              <a:rPr lang="en-US" dirty="0"/>
              <a:t>Subtitle Palatino 20pt bold, italics</a:t>
            </a:r>
          </a:p>
        </p:txBody>
      </p:sp>
      <p:sp>
        <p:nvSpPr>
          <p:cNvPr id="10" name="Text Placeholder 9"/>
          <p:cNvSpPr>
            <a:spLocks noGrp="1"/>
          </p:cNvSpPr>
          <p:nvPr>
            <p:ph type="body" sz="quarter" idx="23" hasCustomPrompt="1"/>
          </p:nvPr>
        </p:nvSpPr>
        <p:spPr>
          <a:xfrm>
            <a:off x="609599" y="1152144"/>
            <a:ext cx="11253216" cy="5038344"/>
          </a:xfrm>
        </p:spPr>
        <p:txBody>
          <a:bodyPr/>
          <a:lstStyle>
            <a:lvl1pPr marL="231775" marR="0" indent="-231775" algn="l" defTabSz="914400" rtl="0" eaLnBrk="1" fontAlgn="auto" latinLnBrk="0" hangingPunct="1">
              <a:lnSpc>
                <a:spcPct val="100000"/>
              </a:lnSpc>
              <a:spcBef>
                <a:spcPts val="0"/>
              </a:spcBef>
              <a:spcAft>
                <a:spcPts val="0"/>
              </a:spcAft>
              <a:buClrTx/>
              <a:buSzPct val="100000"/>
              <a:buFontTx/>
              <a:buNone/>
              <a:tabLst/>
              <a:defRPr baseline="0">
                <a:solidFill>
                  <a:srgbClr val="000000"/>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 Palatino 18pt Regular</a:t>
            </a:r>
          </a:p>
          <a:p>
            <a:pPr marL="231775" marR="0" lvl="0" indent="-231775" algn="l" defTabSz="914400" rtl="0" eaLnBrk="1" fontAlgn="auto" latinLnBrk="0" hangingPunct="1">
              <a:lnSpc>
                <a:spcPct val="100000"/>
              </a:lnSpc>
              <a:spcBef>
                <a:spcPts val="0"/>
              </a:spcBef>
              <a:spcAft>
                <a:spcPts val="0"/>
              </a:spcAft>
              <a:buClrTx/>
              <a:buSzPct val="100000"/>
              <a:buFontTx/>
              <a:buNone/>
              <a:tabLst/>
              <a:defRPr/>
            </a:pPr>
            <a:r>
              <a:rPr lang="en-US" dirty="0"/>
              <a:t>Second line with line spacing at 1.0 and no space before or after</a:t>
            </a:r>
          </a:p>
          <a:p>
            <a:pPr lvl="0"/>
            <a:endParaRPr lang="en-US" dirty="0"/>
          </a:p>
        </p:txBody>
      </p:sp>
    </p:spTree>
    <p:extLst>
      <p:ext uri="{BB962C8B-B14F-4D97-AF65-F5344CB8AC3E}">
        <p14:creationId xmlns:p14="http://schemas.microsoft.com/office/powerpoint/2010/main" val="222812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MGfC_H_RGB.png"/>
          <p:cNvPicPr>
            <a:picLocks noChangeAspect="1"/>
          </p:cNvPicPr>
          <p:nvPr userDrawn="1"/>
        </p:nvPicPr>
        <p:blipFill>
          <a:blip r:embed="rId2" cstate="print"/>
          <a:srcRect/>
          <a:stretch>
            <a:fillRect/>
          </a:stretch>
        </p:blipFill>
        <p:spPr bwMode="auto">
          <a:xfrm>
            <a:off x="9027043" y="152404"/>
            <a:ext cx="3085758" cy="737920"/>
          </a:xfrm>
          <a:prstGeom prst="rect">
            <a:avLst/>
          </a:prstGeom>
          <a:noFill/>
          <a:ln w="9525">
            <a:noFill/>
            <a:miter lim="800000"/>
            <a:headEnd/>
            <a:tailEnd/>
          </a:ln>
        </p:spPr>
      </p:pic>
      <p:sp>
        <p:nvSpPr>
          <p:cNvPr id="2" name="Title 1"/>
          <p:cNvSpPr>
            <a:spLocks noGrp="1"/>
          </p:cNvSpPr>
          <p:nvPr>
            <p:ph type="title"/>
          </p:nvPr>
        </p:nvSpPr>
        <p:spPr>
          <a:xfrm>
            <a:off x="406400" y="0"/>
            <a:ext cx="8026400" cy="1066800"/>
          </a:xfrm>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06400" y="1295400"/>
            <a:ext cx="11277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69751547-8141-4081-94E2-2BBFC456CD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8" name="Picture 7">
            <a:extLst>
              <a:ext uri="{FF2B5EF4-FFF2-40B4-BE49-F238E27FC236}">
                <a16:creationId xmlns:a16="http://schemas.microsoft.com/office/drawing/2014/main" id="{1071386F-B11F-476F-9559-B83F879DF2F0}"/>
              </a:ext>
            </a:extLst>
          </p:cNvPr>
          <p:cNvPicPr>
            <a:picLocks noChangeAspect="1"/>
          </p:cNvPicPr>
          <p:nvPr userDrawn="1"/>
        </p:nvPicPr>
        <p:blipFill>
          <a:blip r:embed="rId4"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384763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862816" y="6693408"/>
            <a:ext cx="304800" cy="146304"/>
          </a:xfrm>
          <a:prstGeom prst="rect">
            <a:avLst/>
          </a:prstGeom>
        </p:spPr>
        <p:txBody>
          <a:bodyPr/>
          <a:lstStyle/>
          <a:p>
            <a:fld id="{8FE0F801-82B8-4697-8B4B-E3DFE003097F}" type="slidenum">
              <a:rPr lang="en-US" smtClean="0"/>
              <a:pPr/>
              <a:t>‹#›</a:t>
            </a:fld>
            <a:endParaRPr lang="en-US" dirty="0"/>
          </a:p>
        </p:txBody>
      </p:sp>
      <p:sp>
        <p:nvSpPr>
          <p:cNvPr id="7" name="Title 10"/>
          <p:cNvSpPr>
            <a:spLocks noGrp="1"/>
          </p:cNvSpPr>
          <p:nvPr>
            <p:ph type="title" hasCustomPrompt="1"/>
          </p:nvPr>
        </p:nvSpPr>
        <p:spPr>
          <a:xfrm>
            <a:off x="609600" y="128837"/>
            <a:ext cx="10972800" cy="778248"/>
          </a:xfrm>
          <a:prstGeom prst="rect">
            <a:avLst/>
          </a:prstGeom>
        </p:spPr>
        <p:txBody>
          <a:bodyPr anchor="b"/>
          <a:lstStyle>
            <a:lvl1pPr>
              <a:defRPr i="0" baseline="0">
                <a:solidFill>
                  <a:schemeClr val="tx1">
                    <a:lumMod val="65000"/>
                    <a:lumOff val="35000"/>
                  </a:schemeClr>
                </a:solidFill>
              </a:defRPr>
            </a:lvl1pPr>
          </a:lstStyle>
          <a:p>
            <a:br>
              <a:rPr lang="en-US" dirty="0"/>
            </a:br>
            <a:br>
              <a:rPr lang="en-US" dirty="0"/>
            </a:br>
            <a:r>
              <a:rPr lang="en-US" dirty="0"/>
              <a:t>Title Palatino 24pt bold</a:t>
            </a:r>
          </a:p>
        </p:txBody>
      </p:sp>
      <p:sp>
        <p:nvSpPr>
          <p:cNvPr id="10" name="Text Placeholder 9"/>
          <p:cNvSpPr>
            <a:spLocks noGrp="1"/>
          </p:cNvSpPr>
          <p:nvPr>
            <p:ph type="body" sz="quarter" idx="23" hasCustomPrompt="1"/>
          </p:nvPr>
        </p:nvSpPr>
        <p:spPr>
          <a:xfrm>
            <a:off x="609599" y="1152144"/>
            <a:ext cx="11253216" cy="5038344"/>
          </a:xfrm>
        </p:spPr>
        <p:txBody>
          <a:bodyPr/>
          <a:lstStyle>
            <a:lvl1pPr marL="231775" marR="0" indent="-231775" algn="l" defTabSz="914400" rtl="0" eaLnBrk="1" fontAlgn="auto" latinLnBrk="0" hangingPunct="1">
              <a:lnSpc>
                <a:spcPct val="100000"/>
              </a:lnSpc>
              <a:spcBef>
                <a:spcPts val="0"/>
              </a:spcBef>
              <a:spcAft>
                <a:spcPts val="0"/>
              </a:spcAft>
              <a:buClrTx/>
              <a:buSzPct val="100000"/>
              <a:buFontTx/>
              <a:buNone/>
              <a:tabLst/>
              <a:defRPr baseline="0">
                <a:solidFill>
                  <a:srgbClr val="000000"/>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 Palatino 18pt Regular</a:t>
            </a:r>
          </a:p>
          <a:p>
            <a:pPr marL="231775" marR="0" lvl="0" indent="-231775" algn="l" defTabSz="914400" rtl="0" eaLnBrk="1" fontAlgn="auto" latinLnBrk="0" hangingPunct="1">
              <a:lnSpc>
                <a:spcPct val="100000"/>
              </a:lnSpc>
              <a:spcBef>
                <a:spcPts val="0"/>
              </a:spcBef>
              <a:spcAft>
                <a:spcPts val="0"/>
              </a:spcAft>
              <a:buClrTx/>
              <a:buSzPct val="100000"/>
              <a:buFontTx/>
              <a:buNone/>
              <a:tabLst/>
              <a:defRPr/>
            </a:pPr>
            <a:r>
              <a:rPr lang="en-US" dirty="0"/>
              <a:t>Second line with line spacing at 1.0 and no space before or after</a:t>
            </a:r>
          </a:p>
          <a:p>
            <a:pPr lvl="0"/>
            <a:endParaRPr lang="en-US" dirty="0"/>
          </a:p>
        </p:txBody>
      </p:sp>
    </p:spTree>
    <p:extLst>
      <p:ext uri="{BB962C8B-B14F-4D97-AF65-F5344CB8AC3E}">
        <p14:creationId xmlns:p14="http://schemas.microsoft.com/office/powerpoint/2010/main" val="2849500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ubtitle, and Bullets">
    <p:spTree>
      <p:nvGrpSpPr>
        <p:cNvPr id="1" name=""/>
        <p:cNvGrpSpPr/>
        <p:nvPr/>
      </p:nvGrpSpPr>
      <p:grpSpPr>
        <a:xfrm>
          <a:off x="0" y="0"/>
          <a:ext cx="0" cy="0"/>
          <a:chOff x="0" y="0"/>
          <a:chExt cx="0" cy="0"/>
        </a:xfrm>
      </p:grpSpPr>
      <p:sp>
        <p:nvSpPr>
          <p:cNvPr id="8" name="Content Placeholder 6"/>
          <p:cNvSpPr>
            <a:spLocks noGrp="1"/>
          </p:cNvSpPr>
          <p:nvPr>
            <p:ph sz="quarter" idx="14" hasCustomPrompt="1"/>
          </p:nvPr>
        </p:nvSpPr>
        <p:spPr>
          <a:xfrm>
            <a:off x="469900" y="1152524"/>
            <a:ext cx="11252200" cy="5037963"/>
          </a:xfrm>
        </p:spPr>
        <p:txBody>
          <a:bodyPr/>
          <a:lstStyle>
            <a:lvl1pPr>
              <a:spcBef>
                <a:spcPts val="600"/>
              </a:spcBef>
              <a:buClrTx/>
              <a:defRPr sz="1800">
                <a:solidFill>
                  <a:srgbClr val="000000"/>
                </a:solidFill>
                <a:latin typeface="Palatino Linotype" pitchFamily="18" charset="0"/>
              </a:defRPr>
            </a:lvl1pPr>
            <a:lvl2pPr marL="514350" indent="-282575">
              <a:spcBef>
                <a:spcPts val="600"/>
              </a:spcBef>
              <a:buClrTx/>
              <a:defRPr sz="1600">
                <a:solidFill>
                  <a:srgbClr val="000000"/>
                </a:solidFill>
                <a:latin typeface="Palatino Linotype" pitchFamily="18" charset="0"/>
              </a:defRPr>
            </a:lvl2pPr>
            <a:lvl3pPr marL="746125" indent="-231775">
              <a:spcBef>
                <a:spcPts val="600"/>
              </a:spcBef>
              <a:buClrTx/>
              <a:buFont typeface="Palatino Linotype" pitchFamily="18" charset="0"/>
              <a:buChar char="»"/>
              <a:defRPr sz="1400">
                <a:solidFill>
                  <a:srgbClr val="000000"/>
                </a:solidFill>
                <a:latin typeface="Palatino Linotype" pitchFamily="18" charset="0"/>
              </a:defRPr>
            </a:lvl3pPr>
            <a:lvl4pPr marL="1030288" indent="-284163">
              <a:spcBef>
                <a:spcPts val="600"/>
              </a:spcBef>
              <a:buClrTx/>
              <a:defRPr sz="1600">
                <a:solidFill>
                  <a:srgbClr val="000000"/>
                </a:solidFill>
                <a:latin typeface="Palatino Linotype" pitchFamily="18" charset="0"/>
              </a:defRPr>
            </a:lvl4pPr>
            <a:lvl5pPr marL="1260475" indent="-230188">
              <a:spcBef>
                <a:spcPts val="600"/>
              </a:spcBef>
              <a:buClrTx/>
              <a:defRPr sz="1600">
                <a:solidFill>
                  <a:srgbClr val="000000"/>
                </a:solidFill>
                <a:latin typeface="Palatino Linotype" pitchFamily="18" charset="0"/>
              </a:defRPr>
            </a:lvl5pPr>
          </a:lstStyle>
          <a:p>
            <a:pPr lvl="0"/>
            <a:r>
              <a:rPr lang="en-US" dirty="0"/>
              <a:t>Bulleted text – Palatino 18pt Regular</a:t>
            </a:r>
            <a:br>
              <a:rPr lang="en-US" dirty="0"/>
            </a:br>
            <a:r>
              <a:rPr lang="en-US" dirty="0"/>
              <a:t>(Hit Enter then Tab to get to the next bullet level)</a:t>
            </a:r>
          </a:p>
          <a:p>
            <a:pPr lvl="1"/>
            <a:r>
              <a:rPr lang="en-US" dirty="0"/>
              <a:t>Second level 16pt Regular</a:t>
            </a:r>
          </a:p>
          <a:p>
            <a:pPr lvl="2"/>
            <a:r>
              <a:rPr lang="en-US" dirty="0"/>
              <a:t>Third level 14pt Regular</a:t>
            </a:r>
          </a:p>
        </p:txBody>
      </p:sp>
      <p:sp>
        <p:nvSpPr>
          <p:cNvPr id="10" name="Slide Number Placeholder 4"/>
          <p:cNvSpPr txBox="1">
            <a:spLocks/>
          </p:cNvSpPr>
          <p:nvPr userDrawn="1"/>
        </p:nvSpPr>
        <p:spPr>
          <a:xfrm>
            <a:off x="11862816" y="6693408"/>
            <a:ext cx="304800" cy="146304"/>
          </a:xfrm>
          <a:prstGeom prst="rect">
            <a:avLst/>
          </a:prstGeom>
        </p:spPr>
        <p:txBody>
          <a:bodyPr lIns="0" tIns="0" rIns="0" bIns="0" anchor="ctr" anchorCtr="1"/>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000" b="0" i="0" u="none" strike="noStrike" kern="1200" cap="none" spc="0" normalizeH="0" baseline="0" noProof="0" smtClean="0">
                <a:ln>
                  <a:noFill/>
                </a:ln>
                <a:solidFill>
                  <a:schemeClr val="tx1">
                    <a:lumMod val="75000"/>
                    <a:lumOff val="25000"/>
                  </a:schemeClr>
                </a:solidFill>
                <a:effectLst/>
                <a:uLnTx/>
                <a:uFillTx/>
                <a:latin typeface="Palatino Linotype"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Palatino Linotype" pitchFamily="18" charset="0"/>
              <a:ea typeface="+mn-ea"/>
              <a:cs typeface="+mn-cs"/>
            </a:endParaRPr>
          </a:p>
        </p:txBody>
      </p:sp>
      <p:sp>
        <p:nvSpPr>
          <p:cNvPr id="16" name="Text Placeholder 21"/>
          <p:cNvSpPr>
            <a:spLocks noGrp="1"/>
          </p:cNvSpPr>
          <p:nvPr>
            <p:ph type="body" sz="quarter" idx="21" hasCustomPrompt="1"/>
          </p:nvPr>
        </p:nvSpPr>
        <p:spPr bwMode="gray">
          <a:xfrm>
            <a:off x="576854" y="5973942"/>
            <a:ext cx="5894916" cy="320040"/>
          </a:xfrm>
          <a:prstGeom prst="rect">
            <a:avLst/>
          </a:prstGeom>
        </p:spPr>
        <p:txBody>
          <a:bodyPr lIns="45720" tIns="45720" rIns="45720" bIns="45720" anchor="b">
            <a:noAutofit/>
          </a:bodyPr>
          <a:lstStyle>
            <a:lvl1pPr marL="114300" indent="-114300" algn="l">
              <a:spcBef>
                <a:spcPts val="0"/>
              </a:spcBef>
              <a:buFont typeface="+mj-lt"/>
              <a:buAutoNum type="arabicParenR"/>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Click to add footnote. Numbers appear automatically (no additional space or tab needed). Use a period at the end of each footnote. Stretch the box to the right as needed.</a:t>
            </a:r>
          </a:p>
        </p:txBody>
      </p:sp>
      <p:sp>
        <p:nvSpPr>
          <p:cNvPr id="17" name="Text Placeholder 21"/>
          <p:cNvSpPr>
            <a:spLocks noGrp="1"/>
          </p:cNvSpPr>
          <p:nvPr>
            <p:ph type="body" sz="quarter" idx="17" hasCustomPrompt="1"/>
          </p:nvPr>
        </p:nvSpPr>
        <p:spPr bwMode="gray">
          <a:xfrm>
            <a:off x="576854" y="6293982"/>
            <a:ext cx="4414345" cy="320040"/>
          </a:xfrm>
          <a:prstGeom prst="rect">
            <a:avLst/>
          </a:prstGeom>
        </p:spPr>
        <p:txBody>
          <a:bodyPr lIns="45720" tIns="45720" rIns="45720" bIns="45720" anchor="b">
            <a:noAutofit/>
          </a:bodyPr>
          <a:lstStyle>
            <a:lvl1pPr marL="0" indent="0" algn="l">
              <a:spcBef>
                <a:spcPts val="0"/>
              </a:spcBef>
              <a:buNone/>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9" name="Title 10"/>
          <p:cNvSpPr>
            <a:spLocks noGrp="1"/>
          </p:cNvSpPr>
          <p:nvPr>
            <p:ph type="title" hasCustomPrompt="1"/>
          </p:nvPr>
        </p:nvSpPr>
        <p:spPr>
          <a:xfrm>
            <a:off x="609600" y="128838"/>
            <a:ext cx="10972800" cy="466341"/>
          </a:xfrm>
          <a:prstGeom prst="rect">
            <a:avLst/>
          </a:prstGeom>
        </p:spPr>
        <p:txBody>
          <a:bodyPr/>
          <a:lstStyle>
            <a:lvl1pPr>
              <a:defRPr i="0" baseline="0">
                <a:solidFill>
                  <a:srgbClr val="595959"/>
                </a:solidFill>
              </a:defRPr>
            </a:lvl1pPr>
          </a:lstStyle>
          <a:p>
            <a:r>
              <a:rPr lang="en-US" dirty="0"/>
              <a:t>Title Palatino 24pt bold</a:t>
            </a:r>
            <a:br>
              <a:rPr lang="en-US" dirty="0"/>
            </a:br>
            <a:endParaRPr lang="en-US" dirty="0"/>
          </a:p>
        </p:txBody>
      </p:sp>
      <p:sp>
        <p:nvSpPr>
          <p:cNvPr id="11" name="Text Placeholder 15"/>
          <p:cNvSpPr>
            <a:spLocks noGrp="1"/>
          </p:cNvSpPr>
          <p:nvPr>
            <p:ph type="body" sz="quarter" idx="22" hasCustomPrompt="1"/>
          </p:nvPr>
        </p:nvSpPr>
        <p:spPr>
          <a:xfrm>
            <a:off x="609600" y="598644"/>
            <a:ext cx="10972800" cy="300037"/>
          </a:xfrm>
        </p:spPr>
        <p:txBody>
          <a:bodyPr/>
          <a:lstStyle>
            <a:lvl1pPr>
              <a:buFontTx/>
              <a:buNone/>
              <a:defRPr sz="2000" b="1" i="1" baseline="0">
                <a:solidFill>
                  <a:schemeClr val="tx1">
                    <a:lumMod val="65000"/>
                    <a:lumOff val="35000"/>
                  </a:schemeClr>
                </a:solidFill>
              </a:defRPr>
            </a:lvl1pPr>
            <a:lvl2pPr>
              <a:buFontTx/>
              <a:buNone/>
              <a:defRPr/>
            </a:lvl2pPr>
            <a:lvl3pPr>
              <a:buFontTx/>
              <a:buNone/>
              <a:defRPr/>
            </a:lvl3pPr>
            <a:lvl4pPr>
              <a:buFontTx/>
              <a:buNone/>
              <a:defRPr/>
            </a:lvl4pPr>
            <a:lvl5pPr>
              <a:buFontTx/>
              <a:buNone/>
              <a:defRPr/>
            </a:lvl5pPr>
          </a:lstStyle>
          <a:p>
            <a:pPr lvl="0"/>
            <a:r>
              <a:rPr lang="en-US" dirty="0"/>
              <a:t>Subtitle Palatino 20pt bold, italics</a:t>
            </a:r>
          </a:p>
        </p:txBody>
      </p:sp>
    </p:spTree>
    <p:extLst>
      <p:ext uri="{BB962C8B-B14F-4D97-AF65-F5344CB8AC3E}">
        <p14:creationId xmlns:p14="http://schemas.microsoft.com/office/powerpoint/2010/main" val="1994612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Bullets">
    <p:spTree>
      <p:nvGrpSpPr>
        <p:cNvPr id="1" name=""/>
        <p:cNvGrpSpPr/>
        <p:nvPr/>
      </p:nvGrpSpPr>
      <p:grpSpPr>
        <a:xfrm>
          <a:off x="0" y="0"/>
          <a:ext cx="0" cy="0"/>
          <a:chOff x="0" y="0"/>
          <a:chExt cx="0" cy="0"/>
        </a:xfrm>
      </p:grpSpPr>
      <p:sp>
        <p:nvSpPr>
          <p:cNvPr id="8" name="Content Placeholder 6"/>
          <p:cNvSpPr>
            <a:spLocks noGrp="1"/>
          </p:cNvSpPr>
          <p:nvPr>
            <p:ph sz="quarter" idx="14" hasCustomPrompt="1"/>
          </p:nvPr>
        </p:nvSpPr>
        <p:spPr>
          <a:xfrm>
            <a:off x="469900" y="1152524"/>
            <a:ext cx="11252200" cy="5037963"/>
          </a:xfrm>
        </p:spPr>
        <p:txBody>
          <a:bodyPr/>
          <a:lstStyle>
            <a:lvl1pPr>
              <a:spcBef>
                <a:spcPts val="600"/>
              </a:spcBef>
              <a:buClrTx/>
              <a:defRPr sz="1800">
                <a:solidFill>
                  <a:srgbClr val="000000"/>
                </a:solidFill>
                <a:latin typeface="Palatino Linotype" pitchFamily="18" charset="0"/>
              </a:defRPr>
            </a:lvl1pPr>
            <a:lvl2pPr marL="514350" indent="-282575">
              <a:spcBef>
                <a:spcPts val="600"/>
              </a:spcBef>
              <a:buClrTx/>
              <a:defRPr sz="1600">
                <a:solidFill>
                  <a:srgbClr val="000000"/>
                </a:solidFill>
                <a:latin typeface="Palatino Linotype" pitchFamily="18" charset="0"/>
              </a:defRPr>
            </a:lvl2pPr>
            <a:lvl3pPr marL="746125" indent="-231775">
              <a:spcBef>
                <a:spcPts val="600"/>
              </a:spcBef>
              <a:buClrTx/>
              <a:buFont typeface="Palatino Linotype" pitchFamily="18" charset="0"/>
              <a:buChar char="»"/>
              <a:defRPr sz="1400">
                <a:solidFill>
                  <a:srgbClr val="000000"/>
                </a:solidFill>
                <a:latin typeface="Palatino Linotype" pitchFamily="18" charset="0"/>
              </a:defRPr>
            </a:lvl3pPr>
            <a:lvl4pPr marL="1030288" indent="-284163">
              <a:spcBef>
                <a:spcPts val="600"/>
              </a:spcBef>
              <a:buClrTx/>
              <a:defRPr sz="1600">
                <a:solidFill>
                  <a:srgbClr val="000000"/>
                </a:solidFill>
                <a:latin typeface="Palatino Linotype" pitchFamily="18" charset="0"/>
              </a:defRPr>
            </a:lvl4pPr>
            <a:lvl5pPr marL="1260475" indent="-230188">
              <a:spcBef>
                <a:spcPts val="600"/>
              </a:spcBef>
              <a:buClrTx/>
              <a:defRPr sz="1600">
                <a:solidFill>
                  <a:srgbClr val="000000"/>
                </a:solidFill>
                <a:latin typeface="Palatino Linotype" pitchFamily="18" charset="0"/>
              </a:defRPr>
            </a:lvl5pPr>
          </a:lstStyle>
          <a:p>
            <a:pPr lvl="0"/>
            <a:r>
              <a:rPr lang="en-US" dirty="0"/>
              <a:t>Bulleted text – Palatino 18pt Regular</a:t>
            </a:r>
            <a:br>
              <a:rPr lang="en-US" dirty="0"/>
            </a:br>
            <a:r>
              <a:rPr lang="en-US" dirty="0"/>
              <a:t>(Hit Enter then Tab to get to the next bullet level)</a:t>
            </a:r>
          </a:p>
          <a:p>
            <a:pPr lvl="1"/>
            <a:r>
              <a:rPr lang="en-US" dirty="0"/>
              <a:t>Second level 16pt Regular</a:t>
            </a:r>
          </a:p>
          <a:p>
            <a:pPr lvl="2"/>
            <a:r>
              <a:rPr lang="en-US" dirty="0"/>
              <a:t>Third level 14pt Regular</a:t>
            </a:r>
          </a:p>
        </p:txBody>
      </p:sp>
      <p:sp>
        <p:nvSpPr>
          <p:cNvPr id="10" name="Slide Number Placeholder 4"/>
          <p:cNvSpPr txBox="1">
            <a:spLocks/>
          </p:cNvSpPr>
          <p:nvPr userDrawn="1"/>
        </p:nvSpPr>
        <p:spPr>
          <a:xfrm>
            <a:off x="11862816" y="6693408"/>
            <a:ext cx="304800" cy="146304"/>
          </a:xfrm>
          <a:prstGeom prst="rect">
            <a:avLst/>
          </a:prstGeom>
        </p:spPr>
        <p:txBody>
          <a:bodyPr lIns="0" tIns="0" rIns="0" bIns="0" anchor="ctr" anchorCtr="1"/>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000" b="0" i="0" u="none" strike="noStrike" kern="1200" cap="none" spc="0" normalizeH="0" baseline="0" noProof="0" smtClean="0">
                <a:ln>
                  <a:noFill/>
                </a:ln>
                <a:solidFill>
                  <a:schemeClr val="tx1">
                    <a:lumMod val="75000"/>
                    <a:lumOff val="25000"/>
                  </a:schemeClr>
                </a:solidFill>
                <a:effectLst/>
                <a:uLnTx/>
                <a:uFillTx/>
                <a:latin typeface="Palatino Linotype"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Palatino Linotype" pitchFamily="18" charset="0"/>
              <a:ea typeface="+mn-ea"/>
              <a:cs typeface="+mn-cs"/>
            </a:endParaRPr>
          </a:p>
        </p:txBody>
      </p:sp>
      <p:sp>
        <p:nvSpPr>
          <p:cNvPr id="16" name="Text Placeholder 21"/>
          <p:cNvSpPr>
            <a:spLocks noGrp="1"/>
          </p:cNvSpPr>
          <p:nvPr>
            <p:ph type="body" sz="quarter" idx="21" hasCustomPrompt="1"/>
          </p:nvPr>
        </p:nvSpPr>
        <p:spPr bwMode="gray">
          <a:xfrm>
            <a:off x="576854" y="5973942"/>
            <a:ext cx="5894916" cy="320040"/>
          </a:xfrm>
          <a:prstGeom prst="rect">
            <a:avLst/>
          </a:prstGeom>
        </p:spPr>
        <p:txBody>
          <a:bodyPr lIns="45720" tIns="45720" rIns="45720" bIns="45720" anchor="b">
            <a:noAutofit/>
          </a:bodyPr>
          <a:lstStyle>
            <a:lvl1pPr marL="114300" indent="-114300" algn="l">
              <a:spcBef>
                <a:spcPts val="0"/>
              </a:spcBef>
              <a:buFont typeface="+mj-lt"/>
              <a:buAutoNum type="arabicParenR"/>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Click to add footnote. Numbers appear automatically (no additional space or tab needed). Use a period at the end of each footnote. Stretch the box to the right as needed.</a:t>
            </a:r>
          </a:p>
        </p:txBody>
      </p:sp>
      <p:sp>
        <p:nvSpPr>
          <p:cNvPr id="17" name="Text Placeholder 21"/>
          <p:cNvSpPr>
            <a:spLocks noGrp="1"/>
          </p:cNvSpPr>
          <p:nvPr>
            <p:ph type="body" sz="quarter" idx="17" hasCustomPrompt="1"/>
          </p:nvPr>
        </p:nvSpPr>
        <p:spPr bwMode="gray">
          <a:xfrm>
            <a:off x="576854" y="6293982"/>
            <a:ext cx="4414345" cy="320040"/>
          </a:xfrm>
          <a:prstGeom prst="rect">
            <a:avLst/>
          </a:prstGeom>
        </p:spPr>
        <p:txBody>
          <a:bodyPr lIns="45720" tIns="45720" rIns="45720" bIns="45720" anchor="b">
            <a:noAutofit/>
          </a:bodyPr>
          <a:lstStyle>
            <a:lvl1pPr marL="0" indent="0" algn="l">
              <a:spcBef>
                <a:spcPts val="0"/>
              </a:spcBef>
              <a:buNone/>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9" name="Title 10"/>
          <p:cNvSpPr>
            <a:spLocks noGrp="1"/>
          </p:cNvSpPr>
          <p:nvPr>
            <p:ph type="title" hasCustomPrompt="1"/>
          </p:nvPr>
        </p:nvSpPr>
        <p:spPr>
          <a:xfrm>
            <a:off x="609600" y="128837"/>
            <a:ext cx="10972800" cy="778248"/>
          </a:xfrm>
          <a:prstGeom prst="rect">
            <a:avLst/>
          </a:prstGeom>
        </p:spPr>
        <p:txBody>
          <a:bodyPr anchor="b"/>
          <a:lstStyle>
            <a:lvl1pPr>
              <a:defRPr i="0" baseline="0">
                <a:solidFill>
                  <a:srgbClr val="595959"/>
                </a:solidFill>
              </a:defRPr>
            </a:lvl1pPr>
          </a:lstStyle>
          <a:p>
            <a:r>
              <a:rPr lang="en-US" dirty="0"/>
              <a:t>Title Palatino 24pt bold</a:t>
            </a:r>
          </a:p>
        </p:txBody>
      </p:sp>
    </p:spTree>
    <p:extLst>
      <p:ext uri="{BB962C8B-B14F-4D97-AF65-F5344CB8AC3E}">
        <p14:creationId xmlns:p14="http://schemas.microsoft.com/office/powerpoint/2010/main" val="216797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 Columns of Bullets ">
    <p:spTree>
      <p:nvGrpSpPr>
        <p:cNvPr id="1" name=""/>
        <p:cNvGrpSpPr/>
        <p:nvPr/>
      </p:nvGrpSpPr>
      <p:grpSpPr>
        <a:xfrm>
          <a:off x="0" y="0"/>
          <a:ext cx="0" cy="0"/>
          <a:chOff x="0" y="0"/>
          <a:chExt cx="0" cy="0"/>
        </a:xfrm>
      </p:grpSpPr>
      <p:sp>
        <p:nvSpPr>
          <p:cNvPr id="9" name="Content Placeholder 6"/>
          <p:cNvSpPr>
            <a:spLocks noGrp="1"/>
          </p:cNvSpPr>
          <p:nvPr>
            <p:ph sz="quarter" idx="15" hasCustomPrompt="1"/>
          </p:nvPr>
        </p:nvSpPr>
        <p:spPr>
          <a:xfrm>
            <a:off x="480483" y="1276491"/>
            <a:ext cx="5303520" cy="4846320"/>
          </a:xfrm>
        </p:spPr>
        <p:txBody>
          <a:bodyPr/>
          <a:lstStyle>
            <a:lvl1pPr>
              <a:buClrTx/>
              <a:defRPr sz="1800">
                <a:solidFill>
                  <a:srgbClr val="000000"/>
                </a:solidFill>
              </a:defRPr>
            </a:lvl1pPr>
            <a:lvl2pPr marL="514350" indent="-282575">
              <a:buClrTx/>
              <a:defRPr sz="1600">
                <a:solidFill>
                  <a:srgbClr val="000000"/>
                </a:solidFill>
              </a:defRPr>
            </a:lvl2pPr>
            <a:lvl3pPr marL="746125" indent="-231775">
              <a:buClrTx/>
              <a:buFont typeface="Palatino Linotype" pitchFamily="18" charset="0"/>
              <a:buChar char="»"/>
              <a:defRPr sz="1400">
                <a:solidFill>
                  <a:srgbClr val="000000"/>
                </a:solidFill>
              </a:defRPr>
            </a:lvl3pPr>
            <a:lvl4pPr marL="1030288" indent="-284163">
              <a:buClrTx/>
              <a:defRPr sz="1600"/>
            </a:lvl4pPr>
            <a:lvl5pPr marL="1260475" indent="-230188">
              <a:buClrTx/>
              <a:defRPr sz="1600"/>
            </a:lvl5pPr>
          </a:lstStyle>
          <a:p>
            <a:pPr lvl="0"/>
            <a:r>
              <a:rPr lang="en-US" dirty="0"/>
              <a:t>Bulleted text – Palatino 18pt </a:t>
            </a:r>
            <a:br>
              <a:rPr lang="en-US" dirty="0"/>
            </a:br>
            <a:r>
              <a:rPr lang="en-US" dirty="0"/>
              <a:t>(Hit Enter then Tab to get to the next bullet level)</a:t>
            </a:r>
          </a:p>
          <a:p>
            <a:pPr lvl="1"/>
            <a:r>
              <a:rPr lang="en-US" dirty="0"/>
              <a:t>Second level - Palatino 16pt Regular</a:t>
            </a:r>
          </a:p>
          <a:p>
            <a:pPr lvl="2"/>
            <a:r>
              <a:rPr lang="en-US" dirty="0"/>
              <a:t>Third level – Palatino 14pt Regular</a:t>
            </a:r>
          </a:p>
        </p:txBody>
      </p:sp>
      <p:sp>
        <p:nvSpPr>
          <p:cNvPr id="10" name="Content Placeholder 6"/>
          <p:cNvSpPr>
            <a:spLocks noGrp="1"/>
          </p:cNvSpPr>
          <p:nvPr>
            <p:ph sz="quarter" idx="16" hasCustomPrompt="1"/>
          </p:nvPr>
        </p:nvSpPr>
        <p:spPr>
          <a:xfrm>
            <a:off x="6406643" y="1276491"/>
            <a:ext cx="5303520" cy="4846320"/>
          </a:xfrm>
        </p:spPr>
        <p:txBody>
          <a:bodyPr/>
          <a:lstStyle>
            <a:lvl1pPr>
              <a:buClrTx/>
              <a:defRPr sz="1800">
                <a:solidFill>
                  <a:srgbClr val="000000"/>
                </a:solidFill>
              </a:defRPr>
            </a:lvl1pPr>
            <a:lvl2pPr marL="514350" indent="-282575">
              <a:buClrTx/>
              <a:defRPr sz="1600">
                <a:solidFill>
                  <a:srgbClr val="000000"/>
                </a:solidFill>
              </a:defRPr>
            </a:lvl2pPr>
            <a:lvl3pPr marL="746125" indent="-231775">
              <a:buClrTx/>
              <a:buFont typeface="Palatino Linotype" pitchFamily="18" charset="0"/>
              <a:buChar char="»"/>
              <a:defRPr sz="1400">
                <a:solidFill>
                  <a:srgbClr val="000000"/>
                </a:solidFill>
              </a:defRPr>
            </a:lvl3pPr>
            <a:lvl4pPr marL="1030288" indent="-284163">
              <a:buClrTx/>
              <a:defRPr sz="1600"/>
            </a:lvl4pPr>
            <a:lvl5pPr marL="1260475" indent="-230188">
              <a:buClrTx/>
              <a:defRPr sz="1600"/>
            </a:lvl5pPr>
          </a:lstStyle>
          <a:p>
            <a:pPr lvl="0"/>
            <a:r>
              <a:rPr lang="en-US" dirty="0"/>
              <a:t>Bulleted text – Palatino 18pt </a:t>
            </a:r>
            <a:br>
              <a:rPr lang="en-US" dirty="0"/>
            </a:br>
            <a:r>
              <a:rPr lang="en-US" dirty="0"/>
              <a:t>(Hit Enter then Tab to get to the next bullet level)</a:t>
            </a:r>
          </a:p>
          <a:p>
            <a:pPr lvl="1"/>
            <a:r>
              <a:rPr lang="en-US" dirty="0"/>
              <a:t>Second level -Palatino 16pt Regular</a:t>
            </a:r>
          </a:p>
          <a:p>
            <a:pPr lvl="2"/>
            <a:r>
              <a:rPr lang="en-US" dirty="0"/>
              <a:t>Third level – Palatino 14pt Regular</a:t>
            </a:r>
          </a:p>
        </p:txBody>
      </p:sp>
      <p:sp>
        <p:nvSpPr>
          <p:cNvPr id="12" name="Slide Number Placeholder 4"/>
          <p:cNvSpPr txBox="1">
            <a:spLocks/>
          </p:cNvSpPr>
          <p:nvPr userDrawn="1"/>
        </p:nvSpPr>
        <p:spPr>
          <a:xfrm>
            <a:off x="11862816" y="6693408"/>
            <a:ext cx="304800" cy="146304"/>
          </a:xfrm>
          <a:prstGeom prst="rect">
            <a:avLst/>
          </a:prstGeom>
        </p:spPr>
        <p:txBody>
          <a:bodyPr lIns="0" tIns="0" rIns="0" bIns="0" anchor="ctr" anchorCtr="1"/>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FE0F801-82B8-4697-8B4B-E3DFE003097F}" type="slidenum">
              <a:rPr kumimoji="0" lang="en-US" sz="1000" b="0" i="0" u="none" strike="noStrike" kern="1200" cap="none" spc="0" normalizeH="0" baseline="0" noProof="0" smtClean="0">
                <a:ln>
                  <a:noFill/>
                </a:ln>
                <a:solidFill>
                  <a:schemeClr val="tx1">
                    <a:lumMod val="75000"/>
                    <a:lumOff val="25000"/>
                  </a:schemeClr>
                </a:solidFill>
                <a:effectLst/>
                <a:uLnTx/>
                <a:uFillTx/>
                <a:latin typeface="Palatino Linotype"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Palatino Linotype" pitchFamily="18" charset="0"/>
              <a:ea typeface="+mn-ea"/>
              <a:cs typeface="+mn-cs"/>
            </a:endParaRPr>
          </a:p>
        </p:txBody>
      </p:sp>
      <p:sp>
        <p:nvSpPr>
          <p:cNvPr id="17" name="Text Placeholder 21"/>
          <p:cNvSpPr>
            <a:spLocks noGrp="1"/>
          </p:cNvSpPr>
          <p:nvPr>
            <p:ph type="body" sz="quarter" idx="21" hasCustomPrompt="1"/>
          </p:nvPr>
        </p:nvSpPr>
        <p:spPr bwMode="gray">
          <a:xfrm>
            <a:off x="576854" y="5973942"/>
            <a:ext cx="5894916" cy="320040"/>
          </a:xfrm>
          <a:prstGeom prst="rect">
            <a:avLst/>
          </a:prstGeom>
        </p:spPr>
        <p:txBody>
          <a:bodyPr lIns="45720" tIns="45720" rIns="45720" bIns="45720" anchor="b">
            <a:noAutofit/>
          </a:bodyPr>
          <a:lstStyle>
            <a:lvl1pPr marL="114300" indent="-114300" algn="l">
              <a:spcBef>
                <a:spcPts val="0"/>
              </a:spcBef>
              <a:buFont typeface="+mj-lt"/>
              <a:buAutoNum type="arabicParenR"/>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Click to add footnote. Numbers appear automatically (no additional space or tab needed). Use a period at the end of each footnote. Stretch the box to the right as needed.</a:t>
            </a:r>
          </a:p>
        </p:txBody>
      </p:sp>
      <p:sp>
        <p:nvSpPr>
          <p:cNvPr id="18" name="Text Placeholder 21"/>
          <p:cNvSpPr>
            <a:spLocks noGrp="1"/>
          </p:cNvSpPr>
          <p:nvPr>
            <p:ph type="body" sz="quarter" idx="17" hasCustomPrompt="1"/>
          </p:nvPr>
        </p:nvSpPr>
        <p:spPr bwMode="gray">
          <a:xfrm>
            <a:off x="576854" y="6293982"/>
            <a:ext cx="4414345" cy="320040"/>
          </a:xfrm>
          <a:prstGeom prst="rect">
            <a:avLst/>
          </a:prstGeom>
        </p:spPr>
        <p:txBody>
          <a:bodyPr lIns="45720" tIns="45720" rIns="45720" bIns="45720" anchor="b">
            <a:noAutofit/>
          </a:bodyPr>
          <a:lstStyle>
            <a:lvl1pPr marL="0" indent="0" algn="l">
              <a:spcBef>
                <a:spcPts val="0"/>
              </a:spcBef>
              <a:buNone/>
              <a:defRPr sz="800" baseline="0">
                <a:latin typeface="Palatino Linotype" pitchFamily="18" charset="0"/>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itle 10"/>
          <p:cNvSpPr>
            <a:spLocks noGrp="1"/>
          </p:cNvSpPr>
          <p:nvPr>
            <p:ph type="title" hasCustomPrompt="1"/>
          </p:nvPr>
        </p:nvSpPr>
        <p:spPr>
          <a:xfrm>
            <a:off x="609600" y="128838"/>
            <a:ext cx="10972800" cy="466341"/>
          </a:xfrm>
          <a:prstGeom prst="rect">
            <a:avLst/>
          </a:prstGeom>
        </p:spPr>
        <p:txBody>
          <a:bodyPr/>
          <a:lstStyle>
            <a:lvl1pPr>
              <a:defRPr i="0" baseline="0">
                <a:solidFill>
                  <a:srgbClr val="595959"/>
                </a:solidFill>
              </a:defRPr>
            </a:lvl1pPr>
          </a:lstStyle>
          <a:p>
            <a:r>
              <a:rPr lang="en-US" dirty="0"/>
              <a:t>Title Palatino 24pt bold</a:t>
            </a:r>
            <a:br>
              <a:rPr lang="en-US" dirty="0"/>
            </a:br>
            <a:endParaRPr lang="en-US" dirty="0"/>
          </a:p>
        </p:txBody>
      </p:sp>
      <p:sp>
        <p:nvSpPr>
          <p:cNvPr id="16" name="Text Placeholder 15"/>
          <p:cNvSpPr>
            <a:spLocks noGrp="1"/>
          </p:cNvSpPr>
          <p:nvPr>
            <p:ph type="body" sz="quarter" idx="22" hasCustomPrompt="1"/>
          </p:nvPr>
        </p:nvSpPr>
        <p:spPr>
          <a:xfrm>
            <a:off x="609600" y="598644"/>
            <a:ext cx="10972800" cy="300037"/>
          </a:xfrm>
        </p:spPr>
        <p:txBody>
          <a:bodyPr/>
          <a:lstStyle>
            <a:lvl1pPr>
              <a:buFontTx/>
              <a:buNone/>
              <a:defRPr sz="2000" b="1" i="1" baseline="0">
                <a:solidFill>
                  <a:schemeClr val="tx1">
                    <a:lumMod val="65000"/>
                    <a:lumOff val="35000"/>
                  </a:schemeClr>
                </a:solidFill>
              </a:defRPr>
            </a:lvl1pPr>
            <a:lvl2pPr>
              <a:buFontTx/>
              <a:buNone/>
              <a:defRPr/>
            </a:lvl2pPr>
            <a:lvl3pPr>
              <a:buFontTx/>
              <a:buNone/>
              <a:defRPr/>
            </a:lvl3pPr>
            <a:lvl4pPr>
              <a:buFontTx/>
              <a:buNone/>
              <a:defRPr/>
            </a:lvl4pPr>
            <a:lvl5pPr>
              <a:buFontTx/>
              <a:buNone/>
              <a:defRPr/>
            </a:lvl5pPr>
          </a:lstStyle>
          <a:p>
            <a:pPr lvl="0"/>
            <a:r>
              <a:rPr lang="en-US" dirty="0"/>
              <a:t>Subtitle Palatino 20pt bold, italics</a:t>
            </a:r>
          </a:p>
        </p:txBody>
      </p:sp>
    </p:spTree>
    <p:extLst>
      <p:ext uri="{BB962C8B-B14F-4D97-AF65-F5344CB8AC3E}">
        <p14:creationId xmlns:p14="http://schemas.microsoft.com/office/powerpoint/2010/main" val="2911519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nside Slide">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609600" y="1111827"/>
            <a:ext cx="11074400" cy="5074920"/>
          </a:xfrm>
          <a:prstGeom prst="rect">
            <a:avLst/>
          </a:prstGeom>
        </p:spPr>
        <p:txBody>
          <a:bodyPr/>
          <a:lstStyle>
            <a:lvl1pPr marR="0" algn="l" defTabSz="685983" rtl="0" eaLnBrk="1" fontAlgn="auto" latinLnBrk="0" hangingPunct="1">
              <a:lnSpc>
                <a:spcPct val="100000"/>
              </a:lnSpc>
              <a:spcBef>
                <a:spcPct val="20000"/>
              </a:spcBef>
              <a:spcAft>
                <a:spcPts val="0"/>
              </a:spcAft>
              <a:buSzTx/>
              <a:buNone/>
              <a:tabLst/>
              <a:defRPr kumimoji="0" lang="en-US" sz="135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1pPr>
            <a:lvl2pPr marR="0" indent="-205795" algn="l" defTabSz="685983" rtl="0" eaLnBrk="1" fontAlgn="auto" latinLnBrk="0" hangingPunct="1">
              <a:lnSpc>
                <a:spcPct val="100000"/>
              </a:lnSpc>
              <a:spcBef>
                <a:spcPct val="20000"/>
              </a:spcBef>
              <a:spcAft>
                <a:spcPts val="0"/>
              </a:spcAft>
              <a:buClr>
                <a:srgbClr val="0D5065"/>
              </a:buClr>
              <a:buSzTx/>
              <a:buFont typeface="Wingdings" pitchFamily="2" charset="2"/>
              <a:buChar char="§"/>
              <a:tabLst/>
              <a:defRPr kumimoji="0" lang="en-US" sz="135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2pPr>
            <a:lvl3pPr marR="0" indent="-205795" algn="l" defTabSz="685983" rtl="0" eaLnBrk="1" fontAlgn="auto" latinLnBrk="0" hangingPunct="1">
              <a:lnSpc>
                <a:spcPct val="100000"/>
              </a:lnSpc>
              <a:spcBef>
                <a:spcPct val="20000"/>
              </a:spcBef>
              <a:spcAft>
                <a:spcPts val="0"/>
              </a:spcAft>
              <a:buClr>
                <a:srgbClr val="556570"/>
              </a:buClr>
              <a:buSzTx/>
              <a:buFont typeface="Wingdings" pitchFamily="2" charset="2"/>
              <a:buChar char="§"/>
              <a:tabLst/>
              <a:defRPr kumimoji="0" lang="en-US" sz="135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3pPr>
            <a:lvl4pPr marR="0" indent="-205795" algn="l" defTabSz="685983" rtl="0" eaLnBrk="1" fontAlgn="auto" latinLnBrk="0" hangingPunct="1">
              <a:lnSpc>
                <a:spcPct val="100000"/>
              </a:lnSpc>
              <a:spcBef>
                <a:spcPct val="20000"/>
              </a:spcBef>
              <a:spcAft>
                <a:spcPts val="0"/>
              </a:spcAft>
              <a:buClr>
                <a:schemeClr val="bg1">
                  <a:lumMod val="50000"/>
                </a:schemeClr>
              </a:buClr>
              <a:buSzTx/>
              <a:buFont typeface="Wingdings" pitchFamily="2" charset="2"/>
              <a:buChar char="§"/>
              <a:tabLst/>
              <a:defRPr kumimoji="0" lang="en-US" sz="135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4pPr>
            <a:lvl5pPr marR="0" indent="-205795" algn="l" defTabSz="685983" rtl="0" eaLnBrk="1" fontAlgn="auto" latinLnBrk="0" hangingPunct="1">
              <a:lnSpc>
                <a:spcPct val="100000"/>
              </a:lnSpc>
              <a:spcBef>
                <a:spcPct val="20000"/>
              </a:spcBef>
              <a:spcAft>
                <a:spcPts val="0"/>
              </a:spcAft>
              <a:buClr>
                <a:schemeClr val="bg1">
                  <a:lumMod val="75000"/>
                </a:schemeClr>
              </a:buClr>
              <a:buSzTx/>
              <a:buFont typeface="Wingdings" pitchFamily="2" charset="2"/>
              <a:buChar char="§"/>
              <a:tabLst/>
              <a:defRPr kumimoji="0" lang="en-US" sz="135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5pPr>
          </a:lstStyle>
          <a:p>
            <a:pPr lvl="0"/>
            <a:r>
              <a:rPr lang="en-US" dirty="0"/>
              <a:t>Click to edit</a:t>
            </a:r>
          </a:p>
          <a:p>
            <a:pPr>
              <a:buFont typeface="Wingdings" pitchFamily="2" charset="2"/>
              <a:buChar char="§"/>
            </a:pPr>
            <a:r>
              <a:rPr lang="en-US" dirty="0"/>
              <a:t>Level 1</a:t>
            </a:r>
          </a:p>
          <a:p>
            <a:pPr lvl="1">
              <a:buFont typeface="Wingdings" pitchFamily="2" charset="2"/>
              <a:buChar char="§"/>
            </a:pPr>
            <a:r>
              <a:rPr lang="en-US" dirty="0"/>
              <a:t>Level 2</a:t>
            </a:r>
          </a:p>
          <a:p>
            <a:pPr lvl="2">
              <a:buFont typeface="Wingdings" pitchFamily="2" charset="2"/>
              <a:buChar char="§"/>
            </a:pPr>
            <a:r>
              <a:rPr lang="en-US" dirty="0"/>
              <a:t>Level 3</a:t>
            </a:r>
          </a:p>
          <a:p>
            <a:pPr lvl="3">
              <a:buFont typeface="Wingdings" pitchFamily="2" charset="2"/>
              <a:buChar char="§"/>
            </a:pPr>
            <a:r>
              <a:rPr lang="en-US" dirty="0"/>
              <a:t>Level  4</a:t>
            </a:r>
          </a:p>
          <a:p>
            <a:pPr lvl="4">
              <a:buFont typeface="Wingdings" pitchFamily="2" charset="2"/>
              <a:buChar char="§"/>
            </a:pPr>
            <a:r>
              <a:rPr lang="en-US" dirty="0"/>
              <a:t>Level 5</a:t>
            </a:r>
          </a:p>
        </p:txBody>
      </p:sp>
      <p:sp>
        <p:nvSpPr>
          <p:cNvPr id="4" name="Slide Number Placeholder 4"/>
          <p:cNvSpPr>
            <a:spLocks noGrp="1"/>
          </p:cNvSpPr>
          <p:nvPr>
            <p:ph type="sldNum" sz="quarter" idx="4"/>
          </p:nvPr>
        </p:nvSpPr>
        <p:spPr>
          <a:xfrm>
            <a:off x="4470400" y="6324605"/>
            <a:ext cx="2844800" cy="365125"/>
          </a:xfrm>
          <a:prstGeom prst="rect">
            <a:avLst/>
          </a:prstGeom>
        </p:spPr>
        <p:txBody>
          <a:bodyPr vert="horz" lIns="91440" tIns="45720" rIns="91440" bIns="45720" rtlCol="0" anchor="ctr"/>
          <a:lstStyle>
            <a:lvl1pPr algn="ctr">
              <a:defRPr sz="750">
                <a:solidFill>
                  <a:srgbClr val="556570"/>
                </a:solidFill>
              </a:defRPr>
            </a:lvl1pPr>
          </a:lstStyle>
          <a:p>
            <a:fld id="{C8DD87C6-9840-4E89-A4EB-402F5B7C3C8B}" type="slidenum">
              <a:rPr lang="en-US" smtClean="0"/>
              <a:pPr/>
              <a:t>‹#›</a:t>
            </a:fld>
            <a:endParaRPr lang="en-US" dirty="0"/>
          </a:p>
        </p:txBody>
      </p:sp>
      <p:sp>
        <p:nvSpPr>
          <p:cNvPr id="8" name="Text Placeholder 4"/>
          <p:cNvSpPr>
            <a:spLocks noGrp="1"/>
          </p:cNvSpPr>
          <p:nvPr userDrawn="1">
            <p:ph type="body" sz="quarter" idx="15" hasCustomPrompt="1"/>
          </p:nvPr>
        </p:nvSpPr>
        <p:spPr>
          <a:xfrm>
            <a:off x="609600" y="131618"/>
            <a:ext cx="11074400" cy="858982"/>
          </a:xfrm>
          <a:prstGeom prst="rect">
            <a:avLst/>
          </a:prstGeom>
        </p:spPr>
        <p:txBody>
          <a:bodyPr/>
          <a:lstStyle>
            <a:lvl1pPr>
              <a:buNone/>
              <a:defRPr sz="1500">
                <a:solidFill>
                  <a:srgbClr val="993333"/>
                </a:solidFill>
              </a:defRPr>
            </a:lvl1pPr>
          </a:lstStyle>
          <a:p>
            <a:pPr>
              <a:buNone/>
            </a:pPr>
            <a:r>
              <a:rPr lang="en-US" sz="1800" b="1" dirty="0">
                <a:solidFill>
                  <a:srgbClr val="993333"/>
                </a:solidFill>
                <a:latin typeface="Palatino Linotype" pitchFamily="18" charset="0"/>
              </a:rPr>
              <a:t>Click to edit slide title, 24pt</a:t>
            </a:r>
          </a:p>
          <a:p>
            <a:pPr>
              <a:buNone/>
            </a:pPr>
            <a:r>
              <a:rPr lang="en-US" sz="1500" b="1" i="1" dirty="0">
                <a:solidFill>
                  <a:schemeClr val="bg1">
                    <a:lumMod val="50000"/>
                  </a:schemeClr>
                </a:solidFill>
                <a:latin typeface="Palatino Linotype" pitchFamily="18" charset="0"/>
              </a:rPr>
              <a:t>Click to edit subtitle, 20pt</a:t>
            </a:r>
          </a:p>
        </p:txBody>
      </p:sp>
    </p:spTree>
    <p:extLst>
      <p:ext uri="{BB962C8B-B14F-4D97-AF65-F5344CB8AC3E}">
        <p14:creationId xmlns:p14="http://schemas.microsoft.com/office/powerpoint/2010/main" val="628596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1276535155"/>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60" y="5838570"/>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143808642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152400"/>
            <a:ext cx="10972800" cy="609600"/>
          </a:xfrm>
          <a:prstGeom prst="rect">
            <a:avLst/>
          </a:prstGeom>
        </p:spPr>
        <p:txBody>
          <a:bodyPr/>
          <a:lstStyle>
            <a:lvl1pPr>
              <a:defRPr sz="2400">
                <a:latin typeface="Palatino Linotype" panose="02040502050505030304" pitchFamily="18" charset="0"/>
              </a:defRPr>
            </a:lvl1pPr>
          </a:lstStyle>
          <a:p>
            <a:r>
              <a:rPr lang="en-US" dirty="0"/>
              <a:t>Click to edit Master title style</a:t>
            </a:r>
          </a:p>
        </p:txBody>
      </p:sp>
      <p:sp>
        <p:nvSpPr>
          <p:cNvPr id="4" name="Footer Placeholder 4"/>
          <p:cNvSpPr>
            <a:spLocks noGrp="1"/>
          </p:cNvSpPr>
          <p:nvPr>
            <p:ph type="ftr" sz="quarter" idx="3"/>
          </p:nvPr>
        </p:nvSpPr>
        <p:spPr>
          <a:xfrm>
            <a:off x="406400" y="6492878"/>
            <a:ext cx="4572000" cy="365125"/>
          </a:xfrm>
          <a:prstGeom prst="rect">
            <a:avLst/>
          </a:prstGeom>
        </p:spPr>
        <p:txBody>
          <a:bodyPr vert="horz" lIns="91440" tIns="45720" rIns="91440" bIns="45720" rtlCol="0" anchor="ctr"/>
          <a:lstStyle>
            <a:lvl1pPr algn="ctr">
              <a:defRPr sz="900" baseline="0">
                <a:solidFill>
                  <a:schemeClr val="tx1">
                    <a:tint val="75000"/>
                  </a:schemeClr>
                </a:solidFill>
                <a:latin typeface="Palatino Linotype" panose="02040502050505030304" pitchFamily="18" charset="0"/>
              </a:defRPr>
            </a:lvl1pPr>
          </a:lstStyle>
          <a:p>
            <a:endParaRPr lang="en-US" dirty="0">
              <a:solidFill>
                <a:srgbClr val="000000">
                  <a:tint val="75000"/>
                </a:srgbClr>
              </a:solidFill>
            </a:endParaRPr>
          </a:p>
        </p:txBody>
      </p:sp>
      <p:sp>
        <p:nvSpPr>
          <p:cNvPr id="5" name="Rectangle 9"/>
          <p:cNvSpPr>
            <a:spLocks noGrp="1" noChangeArrowheads="1"/>
          </p:cNvSpPr>
          <p:nvPr>
            <p:ph type="sldNum" sz="quarter" idx="11"/>
          </p:nvPr>
        </p:nvSpPr>
        <p:spPr>
          <a:xfrm>
            <a:off x="11708193" y="6471306"/>
            <a:ext cx="483809" cy="386697"/>
          </a:xfrm>
          <a:ln/>
        </p:spPr>
        <p:txBody>
          <a:bodyPr/>
          <a:lstStyle>
            <a:lvl1pPr>
              <a:defRPr/>
            </a:lvl1pPr>
          </a:lstStyle>
          <a:p>
            <a:pPr>
              <a:defRPr/>
            </a:pPr>
            <a:r>
              <a:rPr lang="en-US" dirty="0">
                <a:solidFill>
                  <a:srgbClr val="000000">
                    <a:lumMod val="65000"/>
                    <a:lumOff val="35000"/>
                  </a:srgbClr>
                </a:solidFill>
              </a:rPr>
              <a:t>- </a:t>
            </a:r>
            <a:fld id="{16084561-F4E8-4E87-90E2-0D8DB885AD56}" type="slidenum">
              <a:rPr lang="en-US">
                <a:solidFill>
                  <a:srgbClr val="000000">
                    <a:lumMod val="65000"/>
                    <a:lumOff val="35000"/>
                  </a:srgbClr>
                </a:solidFill>
              </a:rPr>
              <a:pPr>
                <a:defRPr/>
              </a:pPr>
              <a:t>‹#›</a:t>
            </a:fld>
            <a:r>
              <a:rPr lang="en-US" dirty="0">
                <a:solidFill>
                  <a:srgbClr val="000000">
                    <a:lumMod val="65000"/>
                    <a:lumOff val="35000"/>
                  </a:srgbClr>
                </a:solidFill>
              </a:rPr>
              <a:t> -</a:t>
            </a:r>
          </a:p>
        </p:txBody>
      </p:sp>
    </p:spTree>
    <p:extLst>
      <p:ext uri="{BB962C8B-B14F-4D97-AF65-F5344CB8AC3E}">
        <p14:creationId xmlns:p14="http://schemas.microsoft.com/office/powerpoint/2010/main" val="246293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405" y="3048000"/>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441960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6" name="Picture 5">
            <a:extLst>
              <a:ext uri="{FF2B5EF4-FFF2-40B4-BE49-F238E27FC236}">
                <a16:creationId xmlns:a16="http://schemas.microsoft.com/office/drawing/2014/main" id="{3D5B5FDC-5F29-480F-A056-D226491136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7" name="Picture 6">
            <a:extLst>
              <a:ext uri="{FF2B5EF4-FFF2-40B4-BE49-F238E27FC236}">
                <a16:creationId xmlns:a16="http://schemas.microsoft.com/office/drawing/2014/main" id="{BB24BA42-DC85-48E9-9D38-9118CFDB44DE}"/>
              </a:ext>
            </a:extLst>
          </p:cNvPr>
          <p:cNvPicPr>
            <a:picLocks noChangeAspect="1"/>
          </p:cNvPicPr>
          <p:nvPr userDrawn="1"/>
        </p:nvPicPr>
        <p:blipFill>
          <a:blip r:embed="rId3" cstate="print"/>
          <a:stretch>
            <a:fillRect/>
          </a:stretch>
        </p:blipFill>
        <p:spPr>
          <a:xfrm>
            <a:off x="11532810" y="6125586"/>
            <a:ext cx="537459" cy="647638"/>
          </a:xfrm>
          <a:prstGeom prst="rect">
            <a:avLst/>
          </a:prstGeom>
        </p:spPr>
      </p:pic>
      <p:pic>
        <p:nvPicPr>
          <p:cNvPr id="8" name="Picture 5" descr="MGfC_H_RGB.png">
            <a:extLst>
              <a:ext uri="{FF2B5EF4-FFF2-40B4-BE49-F238E27FC236}">
                <a16:creationId xmlns:a16="http://schemas.microsoft.com/office/drawing/2014/main" id="{D3CB01AD-A3BB-4F4E-9ABB-0940E3CB09C0}"/>
              </a:ext>
            </a:extLst>
          </p:cNvPr>
          <p:cNvPicPr>
            <a:picLocks noChangeAspect="1"/>
          </p:cNvPicPr>
          <p:nvPr userDrawn="1"/>
        </p:nvPicPr>
        <p:blipFill>
          <a:blip r:embed="rId4" cstate="print"/>
          <a:srcRect/>
          <a:stretch>
            <a:fillRect/>
          </a:stretch>
        </p:blipFill>
        <p:spPr bwMode="auto">
          <a:xfrm>
            <a:off x="9027043" y="152404"/>
            <a:ext cx="3085758" cy="737920"/>
          </a:xfrm>
          <a:prstGeom prst="rect">
            <a:avLst/>
          </a:prstGeom>
          <a:noFill/>
          <a:ln w="9525">
            <a:noFill/>
            <a:miter lim="800000"/>
            <a:headEnd/>
            <a:tailEnd/>
          </a:ln>
        </p:spPr>
      </p:pic>
    </p:spTree>
    <p:extLst>
      <p:ext uri="{BB962C8B-B14F-4D97-AF65-F5344CB8AC3E}">
        <p14:creationId xmlns:p14="http://schemas.microsoft.com/office/powerpoint/2010/main" val="9515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752600"/>
            <a:ext cx="553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752600"/>
            <a:ext cx="553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5" descr="MGfC_H_RGB.png">
            <a:extLst>
              <a:ext uri="{FF2B5EF4-FFF2-40B4-BE49-F238E27FC236}">
                <a16:creationId xmlns:a16="http://schemas.microsoft.com/office/drawing/2014/main" id="{CC183E48-54C6-42B4-9832-A478AFBE169C}"/>
              </a:ext>
            </a:extLst>
          </p:cNvPr>
          <p:cNvPicPr>
            <a:picLocks noChangeAspect="1"/>
          </p:cNvPicPr>
          <p:nvPr userDrawn="1"/>
        </p:nvPicPr>
        <p:blipFill>
          <a:blip r:embed="rId2" cstate="print"/>
          <a:srcRect/>
          <a:stretch>
            <a:fillRect/>
          </a:stretch>
        </p:blipFill>
        <p:spPr bwMode="auto">
          <a:xfrm>
            <a:off x="9027043" y="152404"/>
            <a:ext cx="3085758" cy="737920"/>
          </a:xfrm>
          <a:prstGeom prst="rect">
            <a:avLst/>
          </a:prstGeom>
          <a:noFill/>
          <a:ln w="9525">
            <a:noFill/>
            <a:miter lim="800000"/>
            <a:headEnd/>
            <a:tailEnd/>
          </a:ln>
        </p:spPr>
      </p:pic>
      <p:pic>
        <p:nvPicPr>
          <p:cNvPr id="10" name="Picture 9">
            <a:extLst>
              <a:ext uri="{FF2B5EF4-FFF2-40B4-BE49-F238E27FC236}">
                <a16:creationId xmlns:a16="http://schemas.microsoft.com/office/drawing/2014/main" id="{1E1F216B-8F6A-4DF2-9E0C-C106E45AA8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11" name="Picture 10">
            <a:extLst>
              <a:ext uri="{FF2B5EF4-FFF2-40B4-BE49-F238E27FC236}">
                <a16:creationId xmlns:a16="http://schemas.microsoft.com/office/drawing/2014/main" id="{06B14392-4ADE-40D6-ADDA-497334181C10}"/>
              </a:ext>
            </a:extLst>
          </p:cNvPr>
          <p:cNvPicPr>
            <a:picLocks noChangeAspect="1"/>
          </p:cNvPicPr>
          <p:nvPr userDrawn="1"/>
        </p:nvPicPr>
        <p:blipFill>
          <a:blip r:embed="rId4"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272921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26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sldNum" sz="quarter" idx="10"/>
          </p:nvPr>
        </p:nvSpPr>
        <p:spPr>
          <a:xfrm>
            <a:off x="0" y="6629400"/>
            <a:ext cx="2540000" cy="228600"/>
          </a:xfrm>
          <a:prstGeom prst="rect">
            <a:avLst/>
          </a:prstGeom>
        </p:spPr>
        <p:txBody>
          <a:bodyPr/>
          <a:lstStyle>
            <a:lvl1pPr eaLnBrk="1" hangingPunct="1">
              <a:defRPr>
                <a:cs typeface="Arial" pitchFamily="34" charset="0"/>
              </a:defRPr>
            </a:lvl1pPr>
          </a:lstStyle>
          <a:p>
            <a:pPr>
              <a:defRPr/>
            </a:pPr>
            <a:fld id="{90B551C2-9E82-4E6C-B56A-F74B94943CD8}" type="slidenum">
              <a:rPr lang="en-US"/>
              <a:pPr>
                <a:defRPr/>
              </a:pPr>
              <a:t>‹#›</a:t>
            </a:fld>
            <a:endParaRPr lang="en-US" dirty="0"/>
          </a:p>
        </p:txBody>
      </p:sp>
      <p:pic>
        <p:nvPicPr>
          <p:cNvPr id="11" name="Picture 5" descr="MGfC_H_RGB.png">
            <a:extLst>
              <a:ext uri="{FF2B5EF4-FFF2-40B4-BE49-F238E27FC236}">
                <a16:creationId xmlns:a16="http://schemas.microsoft.com/office/drawing/2014/main" id="{A3D7F0AA-C13B-448F-AB20-AB56873CED15}"/>
              </a:ext>
            </a:extLst>
          </p:cNvPr>
          <p:cNvPicPr>
            <a:picLocks noChangeAspect="1"/>
          </p:cNvPicPr>
          <p:nvPr userDrawn="1"/>
        </p:nvPicPr>
        <p:blipFill>
          <a:blip r:embed="rId2" cstate="print"/>
          <a:srcRect/>
          <a:stretch>
            <a:fillRect/>
          </a:stretch>
        </p:blipFill>
        <p:spPr bwMode="auto">
          <a:xfrm>
            <a:off x="9027043" y="152404"/>
            <a:ext cx="3085758" cy="737920"/>
          </a:xfrm>
          <a:prstGeom prst="rect">
            <a:avLst/>
          </a:prstGeom>
          <a:noFill/>
          <a:ln w="9525">
            <a:noFill/>
            <a:miter lim="800000"/>
            <a:headEnd/>
            <a:tailEnd/>
          </a:ln>
        </p:spPr>
      </p:pic>
      <p:pic>
        <p:nvPicPr>
          <p:cNvPr id="12" name="Picture 11">
            <a:extLst>
              <a:ext uri="{FF2B5EF4-FFF2-40B4-BE49-F238E27FC236}">
                <a16:creationId xmlns:a16="http://schemas.microsoft.com/office/drawing/2014/main" id="{5D4EA2D7-5BF1-49E5-8A0D-C85D261E6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13" name="Picture 12">
            <a:extLst>
              <a:ext uri="{FF2B5EF4-FFF2-40B4-BE49-F238E27FC236}">
                <a16:creationId xmlns:a16="http://schemas.microsoft.com/office/drawing/2014/main" id="{6566369A-6282-4106-B79C-6DCE2994BA46}"/>
              </a:ext>
            </a:extLst>
          </p:cNvPr>
          <p:cNvPicPr>
            <a:picLocks noChangeAspect="1"/>
          </p:cNvPicPr>
          <p:nvPr userDrawn="1"/>
        </p:nvPicPr>
        <p:blipFill>
          <a:blip r:embed="rId4"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357718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5" descr="MGfC_H_RGB.png"/>
          <p:cNvPicPr>
            <a:picLocks noChangeAspect="1"/>
          </p:cNvPicPr>
          <p:nvPr userDrawn="1"/>
        </p:nvPicPr>
        <p:blipFill>
          <a:blip r:embed="rId2" cstate="print"/>
          <a:srcRect/>
          <a:stretch>
            <a:fillRect/>
          </a:stretch>
        </p:blipFill>
        <p:spPr bwMode="auto">
          <a:xfrm>
            <a:off x="8534400" y="152403"/>
            <a:ext cx="3312584" cy="792163"/>
          </a:xfrm>
          <a:prstGeom prst="rect">
            <a:avLst/>
          </a:prstGeom>
          <a:noFill/>
          <a:ln w="9525">
            <a:noFill/>
            <a:miter lim="800000"/>
            <a:headEnd/>
            <a:tailEnd/>
          </a:ln>
        </p:spPr>
      </p:pic>
      <p:sp>
        <p:nvSpPr>
          <p:cNvPr id="2" name="Title 1"/>
          <p:cNvSpPr>
            <a:spLocks noGrp="1"/>
          </p:cNvSpPr>
          <p:nvPr>
            <p:ph type="title"/>
          </p:nvPr>
        </p:nvSpPr>
        <p:spPr>
          <a:xfrm>
            <a:off x="406400" y="0"/>
            <a:ext cx="8331200" cy="1066800"/>
          </a:xfrm>
        </p:spPr>
        <p:txBody>
          <a:bodyPr/>
          <a:lstStyle/>
          <a:p>
            <a:r>
              <a:rPr lang="en-US"/>
              <a:t>Click to edit Master title style</a:t>
            </a:r>
          </a:p>
        </p:txBody>
      </p:sp>
      <p:pic>
        <p:nvPicPr>
          <p:cNvPr id="7" name="Picture 6">
            <a:extLst>
              <a:ext uri="{FF2B5EF4-FFF2-40B4-BE49-F238E27FC236}">
                <a16:creationId xmlns:a16="http://schemas.microsoft.com/office/drawing/2014/main" id="{B837D530-8E57-40D0-9608-0D5E6FB242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8" name="Picture 7">
            <a:extLst>
              <a:ext uri="{FF2B5EF4-FFF2-40B4-BE49-F238E27FC236}">
                <a16:creationId xmlns:a16="http://schemas.microsoft.com/office/drawing/2014/main" id="{B56E77F8-7F38-4D95-AF1A-C19DAA4D1643}"/>
              </a:ext>
            </a:extLst>
          </p:cNvPr>
          <p:cNvPicPr>
            <a:picLocks noChangeAspect="1"/>
          </p:cNvPicPr>
          <p:nvPr userDrawn="1"/>
        </p:nvPicPr>
        <p:blipFill>
          <a:blip r:embed="rId4"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280367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5" descr="MGfC_H_RGB.png">
            <a:extLst>
              <a:ext uri="{FF2B5EF4-FFF2-40B4-BE49-F238E27FC236}">
                <a16:creationId xmlns:a16="http://schemas.microsoft.com/office/drawing/2014/main" id="{041ECD50-E772-474F-8A5A-0E1855FF92A5}"/>
              </a:ext>
            </a:extLst>
          </p:cNvPr>
          <p:cNvPicPr>
            <a:picLocks noChangeAspect="1"/>
          </p:cNvPicPr>
          <p:nvPr userDrawn="1"/>
        </p:nvPicPr>
        <p:blipFill>
          <a:blip r:embed="rId2" cstate="print"/>
          <a:srcRect/>
          <a:stretch>
            <a:fillRect/>
          </a:stretch>
        </p:blipFill>
        <p:spPr bwMode="auto">
          <a:xfrm>
            <a:off x="9027043" y="152404"/>
            <a:ext cx="3085758" cy="737920"/>
          </a:xfrm>
          <a:prstGeom prst="rect">
            <a:avLst/>
          </a:prstGeom>
          <a:noFill/>
          <a:ln w="9525">
            <a:noFill/>
            <a:miter lim="800000"/>
            <a:headEnd/>
            <a:tailEnd/>
          </a:ln>
        </p:spPr>
      </p:pic>
      <p:pic>
        <p:nvPicPr>
          <p:cNvPr id="4" name="Picture 3">
            <a:extLst>
              <a:ext uri="{FF2B5EF4-FFF2-40B4-BE49-F238E27FC236}">
                <a16:creationId xmlns:a16="http://schemas.microsoft.com/office/drawing/2014/main" id="{873FAAB4-3CC0-450B-8531-AE276CD5DA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5" name="Picture 4">
            <a:extLst>
              <a:ext uri="{FF2B5EF4-FFF2-40B4-BE49-F238E27FC236}">
                <a16:creationId xmlns:a16="http://schemas.microsoft.com/office/drawing/2014/main" id="{A1627D8F-25FF-4299-BE78-0167348E9F84}"/>
              </a:ext>
            </a:extLst>
          </p:cNvPr>
          <p:cNvPicPr>
            <a:picLocks noChangeAspect="1"/>
          </p:cNvPicPr>
          <p:nvPr userDrawn="1"/>
        </p:nvPicPr>
        <p:blipFill>
          <a:blip r:embed="rId4"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373576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MGfC_H_RGB.png">
            <a:extLst>
              <a:ext uri="{FF2B5EF4-FFF2-40B4-BE49-F238E27FC236}">
                <a16:creationId xmlns:a16="http://schemas.microsoft.com/office/drawing/2014/main" id="{E5168E92-472C-4E08-94C7-F3E2FEA73E36}"/>
              </a:ext>
            </a:extLst>
          </p:cNvPr>
          <p:cNvPicPr>
            <a:picLocks noChangeAspect="1"/>
          </p:cNvPicPr>
          <p:nvPr userDrawn="1"/>
        </p:nvPicPr>
        <p:blipFill>
          <a:blip r:embed="rId2" cstate="print"/>
          <a:srcRect/>
          <a:stretch>
            <a:fillRect/>
          </a:stretch>
        </p:blipFill>
        <p:spPr bwMode="auto">
          <a:xfrm>
            <a:off x="9027043" y="152404"/>
            <a:ext cx="3085758" cy="737920"/>
          </a:xfrm>
          <a:prstGeom prst="rect">
            <a:avLst/>
          </a:prstGeom>
          <a:noFill/>
          <a:ln w="9525">
            <a:noFill/>
            <a:miter lim="800000"/>
            <a:headEnd/>
            <a:tailEnd/>
          </a:ln>
        </p:spPr>
      </p:pic>
      <p:pic>
        <p:nvPicPr>
          <p:cNvPr id="7" name="Picture 6">
            <a:extLst>
              <a:ext uri="{FF2B5EF4-FFF2-40B4-BE49-F238E27FC236}">
                <a16:creationId xmlns:a16="http://schemas.microsoft.com/office/drawing/2014/main" id="{9B23073D-5489-456D-A339-D5F5EDF34B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8" name="Picture 7">
            <a:extLst>
              <a:ext uri="{FF2B5EF4-FFF2-40B4-BE49-F238E27FC236}">
                <a16:creationId xmlns:a16="http://schemas.microsoft.com/office/drawing/2014/main" id="{80254143-37EF-4457-B9FF-58637FE953A1}"/>
              </a:ext>
            </a:extLst>
          </p:cNvPr>
          <p:cNvPicPr>
            <a:picLocks noChangeAspect="1"/>
          </p:cNvPicPr>
          <p:nvPr userDrawn="1"/>
        </p:nvPicPr>
        <p:blipFill>
          <a:blip r:embed="rId4"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54166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39602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08196"/>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96275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noChangeArrowheads="1"/>
          </p:cNvSpPr>
          <p:nvPr>
            <p:ph type="sldNum" sz="quarter" idx="10"/>
          </p:nvPr>
        </p:nvSpPr>
        <p:spPr>
          <a:xfrm>
            <a:off x="0" y="6629400"/>
            <a:ext cx="2540000" cy="228600"/>
          </a:xfrm>
          <a:prstGeom prst="rect">
            <a:avLst/>
          </a:prstGeom>
        </p:spPr>
        <p:txBody>
          <a:bodyPr/>
          <a:lstStyle>
            <a:lvl1pPr eaLnBrk="1" hangingPunct="1">
              <a:defRPr>
                <a:cs typeface="Arial" pitchFamily="34" charset="0"/>
              </a:defRPr>
            </a:lvl1pPr>
          </a:lstStyle>
          <a:p>
            <a:pPr>
              <a:defRPr/>
            </a:pPr>
            <a:fld id="{B253AF35-336B-43F0-9ACB-9CF87F68A3C8}" type="slidenum">
              <a:rPr lang="en-US"/>
              <a:pPr>
                <a:defRPr/>
              </a:pPr>
              <a:t>‹#›</a:t>
            </a:fld>
            <a:endParaRPr lang="en-US" dirty="0"/>
          </a:p>
        </p:txBody>
      </p:sp>
      <p:pic>
        <p:nvPicPr>
          <p:cNvPr id="6" name="Picture 5" descr="MGfC_H_RGB.png">
            <a:extLst>
              <a:ext uri="{FF2B5EF4-FFF2-40B4-BE49-F238E27FC236}">
                <a16:creationId xmlns:a16="http://schemas.microsoft.com/office/drawing/2014/main" id="{CFC90393-B1FC-436A-B420-2B737CE3DE22}"/>
              </a:ext>
            </a:extLst>
          </p:cNvPr>
          <p:cNvPicPr>
            <a:picLocks noChangeAspect="1"/>
          </p:cNvPicPr>
          <p:nvPr userDrawn="1"/>
        </p:nvPicPr>
        <p:blipFill>
          <a:blip r:embed="rId2" cstate="print"/>
          <a:srcRect/>
          <a:stretch>
            <a:fillRect/>
          </a:stretch>
        </p:blipFill>
        <p:spPr bwMode="auto">
          <a:xfrm>
            <a:off x="9027043" y="152404"/>
            <a:ext cx="3085758" cy="737920"/>
          </a:xfrm>
          <a:prstGeom prst="rect">
            <a:avLst/>
          </a:prstGeom>
          <a:noFill/>
          <a:ln w="9525">
            <a:noFill/>
            <a:miter lim="800000"/>
            <a:headEnd/>
            <a:tailEnd/>
          </a:ln>
        </p:spPr>
      </p:pic>
    </p:spTree>
    <p:extLst>
      <p:ext uri="{BB962C8B-B14F-4D97-AF65-F5344CB8AC3E}">
        <p14:creationId xmlns:p14="http://schemas.microsoft.com/office/powerpoint/2010/main" val="233602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06400" y="0"/>
            <a:ext cx="11277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06400" y="1295400"/>
            <a:ext cx="11277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125" name="Straight Connector 6"/>
          <p:cNvCxnSpPr>
            <a:cxnSpLocks noChangeShapeType="1"/>
          </p:cNvCxnSpPr>
          <p:nvPr userDrawn="1"/>
        </p:nvCxnSpPr>
        <p:spPr bwMode="auto">
          <a:xfrm>
            <a:off x="406400" y="1066800"/>
            <a:ext cx="11277600" cy="1588"/>
          </a:xfrm>
          <a:prstGeom prst="line">
            <a:avLst/>
          </a:prstGeom>
          <a:noFill/>
          <a:ln w="9525">
            <a:solidFill>
              <a:srgbClr val="007CA4"/>
            </a:solidFill>
            <a:round/>
            <a:headEnd/>
            <a:tailEnd/>
          </a:ln>
        </p:spPr>
      </p:cxnSp>
      <p:pic>
        <p:nvPicPr>
          <p:cNvPr id="6" name="Picture 5" descr="MGfC_H_RGB.png">
            <a:extLst>
              <a:ext uri="{FF2B5EF4-FFF2-40B4-BE49-F238E27FC236}">
                <a16:creationId xmlns:a16="http://schemas.microsoft.com/office/drawing/2014/main" id="{AC901AE3-DF5B-4BEE-99B4-3ABF3A3AF9F7}"/>
              </a:ext>
            </a:extLst>
          </p:cNvPr>
          <p:cNvPicPr>
            <a:picLocks noChangeAspect="1"/>
          </p:cNvPicPr>
          <p:nvPr userDrawn="1"/>
        </p:nvPicPr>
        <p:blipFill>
          <a:blip r:embed="rId28" cstate="print"/>
          <a:srcRect/>
          <a:stretch>
            <a:fillRect/>
          </a:stretch>
        </p:blipFill>
        <p:spPr bwMode="auto">
          <a:xfrm>
            <a:off x="9027043" y="152404"/>
            <a:ext cx="3085758" cy="737920"/>
          </a:xfrm>
          <a:prstGeom prst="rect">
            <a:avLst/>
          </a:prstGeom>
          <a:noFill/>
          <a:ln w="9525">
            <a:noFill/>
            <a:miter lim="800000"/>
            <a:headEnd/>
            <a:tailEnd/>
          </a:ln>
        </p:spPr>
      </p:pic>
      <p:pic>
        <p:nvPicPr>
          <p:cNvPr id="7" name="Picture 6">
            <a:extLst>
              <a:ext uri="{FF2B5EF4-FFF2-40B4-BE49-F238E27FC236}">
                <a16:creationId xmlns:a16="http://schemas.microsoft.com/office/drawing/2014/main" id="{827D3A88-1A55-4BB9-BFB6-D5C2D1CC1493}"/>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56515" y="6066070"/>
            <a:ext cx="2097589" cy="717067"/>
          </a:xfrm>
          <a:prstGeom prst="rect">
            <a:avLst/>
          </a:prstGeom>
        </p:spPr>
      </p:pic>
      <p:pic>
        <p:nvPicPr>
          <p:cNvPr id="8" name="Picture 7">
            <a:extLst>
              <a:ext uri="{FF2B5EF4-FFF2-40B4-BE49-F238E27FC236}">
                <a16:creationId xmlns:a16="http://schemas.microsoft.com/office/drawing/2014/main" id="{6A2350EC-A41B-4B80-B3F7-429D3F2B52A0}"/>
              </a:ext>
            </a:extLst>
          </p:cNvPr>
          <p:cNvPicPr>
            <a:picLocks noChangeAspect="1"/>
          </p:cNvPicPr>
          <p:nvPr userDrawn="1"/>
        </p:nvPicPr>
        <p:blipFill>
          <a:blip r:embed="rId30" cstate="print"/>
          <a:stretch>
            <a:fillRect/>
          </a:stretch>
        </p:blipFill>
        <p:spPr>
          <a:xfrm>
            <a:off x="11532810" y="6125586"/>
            <a:ext cx="537459" cy="647638"/>
          </a:xfrm>
          <a:prstGeom prst="rect">
            <a:avLst/>
          </a:prstGeom>
        </p:spPr>
      </p:pic>
    </p:spTree>
    <p:extLst>
      <p:ext uri="{BB962C8B-B14F-4D97-AF65-F5344CB8AC3E}">
        <p14:creationId xmlns:p14="http://schemas.microsoft.com/office/powerpoint/2010/main" val="1914756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rtl="0" eaLnBrk="0" fontAlgn="base" hangingPunct="0">
        <a:spcBef>
          <a:spcPct val="0"/>
        </a:spcBef>
        <a:spcAft>
          <a:spcPct val="0"/>
        </a:spcAft>
        <a:defRPr sz="2800">
          <a:solidFill>
            <a:srgbClr val="007CA4"/>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2pPr>
      <a:lvl3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3pPr>
      <a:lvl4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4pPr>
      <a:lvl5pPr algn="l" rtl="0" eaLnBrk="0" fontAlgn="base" hangingPunct="0">
        <a:spcBef>
          <a:spcPct val="0"/>
        </a:spcBef>
        <a:spcAft>
          <a:spcPct val="0"/>
        </a:spcAft>
        <a:defRPr sz="2800">
          <a:solidFill>
            <a:srgbClr val="007CA4"/>
          </a:solidFill>
          <a:latin typeface="Arial" charset="0"/>
          <a:ea typeface="MS PGothic" pitchFamily="34" charset="-128"/>
          <a:cs typeface="Arial" charset="0"/>
        </a:defRPr>
      </a:lvl5pPr>
      <a:lvl6pPr marL="457200" algn="l" rtl="0" eaLnBrk="1" fontAlgn="base" hangingPunct="1">
        <a:spcBef>
          <a:spcPct val="0"/>
        </a:spcBef>
        <a:spcAft>
          <a:spcPct val="0"/>
        </a:spcAft>
        <a:defRPr sz="3600">
          <a:solidFill>
            <a:schemeClr val="tx2"/>
          </a:solidFill>
          <a:latin typeface="Palatino" charset="0"/>
          <a:ea typeface="ＭＳ Ｐゴシック" charset="-128"/>
        </a:defRPr>
      </a:lvl6pPr>
      <a:lvl7pPr marL="914400" algn="l" rtl="0" eaLnBrk="1" fontAlgn="base" hangingPunct="1">
        <a:spcBef>
          <a:spcPct val="0"/>
        </a:spcBef>
        <a:spcAft>
          <a:spcPct val="0"/>
        </a:spcAft>
        <a:defRPr sz="3600">
          <a:solidFill>
            <a:schemeClr val="tx2"/>
          </a:solidFill>
          <a:latin typeface="Palatino" charset="0"/>
          <a:ea typeface="ＭＳ Ｐゴシック" charset="-128"/>
        </a:defRPr>
      </a:lvl7pPr>
      <a:lvl8pPr marL="1371600" algn="l" rtl="0" eaLnBrk="1" fontAlgn="base" hangingPunct="1">
        <a:spcBef>
          <a:spcPct val="0"/>
        </a:spcBef>
        <a:spcAft>
          <a:spcPct val="0"/>
        </a:spcAft>
        <a:defRPr sz="3600">
          <a:solidFill>
            <a:schemeClr val="tx2"/>
          </a:solidFill>
          <a:latin typeface="Palatino" charset="0"/>
          <a:ea typeface="ＭＳ Ｐゴシック" charset="-128"/>
        </a:defRPr>
      </a:lvl8pPr>
      <a:lvl9pPr marL="1828800" algn="l" rtl="0" eaLnBrk="1" fontAlgn="base" hangingPunct="1">
        <a:spcBef>
          <a:spcPct val="0"/>
        </a:spcBef>
        <a:spcAft>
          <a:spcPct val="0"/>
        </a:spcAft>
        <a:defRPr sz="3600">
          <a:solidFill>
            <a:schemeClr val="tx2"/>
          </a:solidFill>
          <a:latin typeface="Palatino" charset="0"/>
          <a:ea typeface="ＭＳ Ｐゴシック" charset="-128"/>
        </a:defRPr>
      </a:lvl9pPr>
    </p:titleStyle>
    <p:bodyStyle>
      <a:lvl1pPr marL="342900" indent="-342900" algn="l" rtl="0" eaLnBrk="0" fontAlgn="base" hangingPunct="0">
        <a:spcBef>
          <a:spcPct val="0"/>
        </a:spcBef>
        <a:spcAft>
          <a:spcPts val="1200"/>
        </a:spcAft>
        <a:buClr>
          <a:srgbClr val="003366"/>
        </a:buClr>
        <a:buSzPct val="85000"/>
        <a:buFont typeface="Times" pitchFamily="18" charset="0"/>
        <a:buChar char="•"/>
        <a:defRPr sz="20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ts val="1200"/>
        </a:spcAft>
        <a:buClr>
          <a:srgbClr val="003366"/>
        </a:buClr>
        <a:buSzPct val="85000"/>
        <a:buChar char="–"/>
        <a:defRPr sz="20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ts val="1200"/>
        </a:spcAft>
        <a:buClr>
          <a:srgbClr val="003366"/>
        </a:buClr>
        <a:buSzPct val="85000"/>
        <a:buFont typeface="Times" pitchFamily="18" charset="0"/>
        <a:buChar char="•"/>
        <a:defRPr sz="20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5pPr>
      <a:lvl6pPr marL="2514600" indent="-228600" algn="l" rtl="0" eaLnBrk="1" fontAlgn="base" hangingPunct="1">
        <a:spcBef>
          <a:spcPct val="0"/>
        </a:spcBef>
        <a:spcAft>
          <a:spcPct val="20000"/>
        </a:spcAft>
        <a:defRPr sz="2800">
          <a:solidFill>
            <a:schemeClr val="tx1"/>
          </a:solidFill>
          <a:latin typeface="+mn-lt"/>
          <a:ea typeface="+mn-ea"/>
        </a:defRPr>
      </a:lvl6pPr>
      <a:lvl7pPr marL="2971800" indent="-228600" algn="l" rtl="0" eaLnBrk="1" fontAlgn="base" hangingPunct="1">
        <a:spcBef>
          <a:spcPct val="0"/>
        </a:spcBef>
        <a:spcAft>
          <a:spcPct val="20000"/>
        </a:spcAft>
        <a:defRPr sz="2800">
          <a:solidFill>
            <a:schemeClr val="tx1"/>
          </a:solidFill>
          <a:latin typeface="+mn-lt"/>
          <a:ea typeface="+mn-ea"/>
        </a:defRPr>
      </a:lvl7pPr>
      <a:lvl8pPr marL="3429000" indent="-228600" algn="l" rtl="0" eaLnBrk="1" fontAlgn="base" hangingPunct="1">
        <a:spcBef>
          <a:spcPct val="0"/>
        </a:spcBef>
        <a:spcAft>
          <a:spcPct val="20000"/>
        </a:spcAft>
        <a:defRPr sz="2800">
          <a:solidFill>
            <a:schemeClr val="tx1"/>
          </a:solidFill>
          <a:latin typeface="+mn-lt"/>
          <a:ea typeface="+mn-ea"/>
        </a:defRPr>
      </a:lvl8pPr>
      <a:lvl9pPr marL="3886200" indent="-228600" algn="l" rtl="0" eaLnBrk="1" fontAlgn="base" hangingPunct="1">
        <a:spcBef>
          <a:spcPct val="0"/>
        </a:spcBef>
        <a:spcAft>
          <a:spcPct val="20000"/>
        </a:spcAf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redcap.partners.org/redcap/surveys/index.php?s=JAHKAMMT878NDMJX"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mailto:bellishinds@partners.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aboutfresh.org/fresh-connect/" TargetMode="External"/><Relationship Id="rId5" Type="http://schemas.openxmlformats.org/officeDocument/2006/relationships/hyperlink" Target="http://www.freshfoodgeneration.com/" TargetMode="External"/><Relationship Id="rId4" Type="http://schemas.openxmlformats.org/officeDocument/2006/relationships/hyperlink" Target="https://www.serving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323" y="1557444"/>
            <a:ext cx="10668000" cy="2441644"/>
          </a:xfrm>
        </p:spPr>
        <p:txBody>
          <a:bodyPr/>
          <a:lstStyle/>
          <a:p>
            <a:pPr algn="ctr"/>
            <a:r>
              <a:rPr lang="en-US" dirty="0"/>
              <a:t>Flexible Services for </a:t>
            </a:r>
            <a:br>
              <a:rPr lang="en-US" dirty="0"/>
            </a:br>
            <a:r>
              <a:rPr lang="en-US" dirty="0"/>
              <a:t>MGH Social Service</a:t>
            </a:r>
            <a:br>
              <a:rPr lang="en-US" dirty="0"/>
            </a:br>
            <a:endParaRPr lang="en-US" i="1" dirty="0"/>
          </a:p>
        </p:txBody>
      </p:sp>
    </p:spTree>
    <p:extLst>
      <p:ext uri="{BB962C8B-B14F-4D97-AF65-F5344CB8AC3E}">
        <p14:creationId xmlns:p14="http://schemas.microsoft.com/office/powerpoint/2010/main" val="27470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DD87C6-9840-4E89-A4EB-402F5B7C3C8B}" type="slidenum">
              <a:rPr kumimoji="0" lang="en-US" sz="1800" b="0" i="0" u="none" strike="noStrike" kern="0" cap="none" spc="0" normalizeH="0" baseline="0" noProof="0" smtClean="0">
                <a:ln>
                  <a:noFill/>
                </a:ln>
                <a:solidFill>
                  <a:sysClr val="windowText" lastClr="000000"/>
                </a:solidFill>
                <a:effectLst/>
                <a:uLnTx/>
                <a:uFillTx/>
                <a:latin typeface="Univers 47 CondensedLight"/>
                <a:ea typeface="ＭＳ Ｐゴシック"/>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Univers 47 CondensedLight"/>
              <a:ea typeface="ＭＳ Ｐゴシック"/>
              <a:cs typeface="+mn-cs"/>
            </a:endParaRPr>
          </a:p>
        </p:txBody>
      </p:sp>
      <p:sp>
        <p:nvSpPr>
          <p:cNvPr id="6" name="Text Placeholder 4"/>
          <p:cNvSpPr>
            <a:spLocks noGrp="1"/>
          </p:cNvSpPr>
          <p:nvPr>
            <p:ph type="body" sz="quarter" idx="15"/>
          </p:nvPr>
        </p:nvSpPr>
        <p:spPr>
          <a:xfrm>
            <a:off x="384544" y="54477"/>
            <a:ext cx="8600552" cy="811453"/>
          </a:xfrm>
          <a:prstGeom prst="rect">
            <a:avLst/>
          </a:prstGeom>
        </p:spPr>
        <p:txBody>
          <a:bodyPr/>
          <a:lstStyle/>
          <a:p>
            <a:pPr>
              <a:spcAft>
                <a:spcPts val="0"/>
              </a:spcAft>
              <a:buNone/>
            </a:pPr>
            <a:r>
              <a:rPr lang="en-US" sz="2800" dirty="0">
                <a:solidFill>
                  <a:srgbClr val="007CA4"/>
                </a:solidFill>
              </a:rPr>
              <a:t>Addressing Food Insecurity Through Tiered </a:t>
            </a:r>
          </a:p>
          <a:p>
            <a:pPr>
              <a:spcAft>
                <a:spcPts val="0"/>
              </a:spcAft>
              <a:buNone/>
            </a:pPr>
            <a:r>
              <a:rPr lang="en-US" sz="2800" dirty="0">
                <a:solidFill>
                  <a:srgbClr val="007CA4"/>
                </a:solidFill>
              </a:rPr>
              <a:t>Flexible Services Programing</a:t>
            </a:r>
          </a:p>
        </p:txBody>
      </p:sp>
      <p:sp>
        <p:nvSpPr>
          <p:cNvPr id="2" name="TextBox 1">
            <a:extLst>
              <a:ext uri="{FF2B5EF4-FFF2-40B4-BE49-F238E27FC236}">
                <a16:creationId xmlns:a16="http://schemas.microsoft.com/office/drawing/2014/main" id="{AE333754-0EEA-4499-9C38-8A30AA03CA4B}"/>
              </a:ext>
            </a:extLst>
          </p:cNvPr>
          <p:cNvSpPr txBox="1"/>
          <p:nvPr/>
        </p:nvSpPr>
        <p:spPr>
          <a:xfrm>
            <a:off x="685799" y="16764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Univers 47 CondensedLight"/>
              <a:ea typeface="ＭＳ Ｐゴシック"/>
              <a:cs typeface="+mn-cs"/>
            </a:endParaRPr>
          </a:p>
        </p:txBody>
      </p:sp>
      <p:graphicFrame>
        <p:nvGraphicFramePr>
          <p:cNvPr id="7" name="Table 6">
            <a:extLst>
              <a:ext uri="{FF2B5EF4-FFF2-40B4-BE49-F238E27FC236}">
                <a16:creationId xmlns:a16="http://schemas.microsoft.com/office/drawing/2014/main" id="{81AD682E-1FC4-47D4-8B77-D197B5F8BC8D}"/>
              </a:ext>
            </a:extLst>
          </p:cNvPr>
          <p:cNvGraphicFramePr>
            <a:graphicFrameLocks noGrp="1"/>
          </p:cNvGraphicFramePr>
          <p:nvPr>
            <p:extLst>
              <p:ext uri="{D42A27DB-BD31-4B8C-83A1-F6EECF244321}">
                <p14:modId xmlns:p14="http://schemas.microsoft.com/office/powerpoint/2010/main" val="1801972509"/>
              </p:ext>
            </p:extLst>
          </p:nvPr>
        </p:nvGraphicFramePr>
        <p:xfrm>
          <a:off x="533400" y="1202279"/>
          <a:ext cx="10891576" cy="4705871"/>
        </p:xfrm>
        <a:graphic>
          <a:graphicData uri="http://schemas.openxmlformats.org/drawingml/2006/table">
            <a:tbl>
              <a:tblPr firstRow="1" firstCol="1" bandRow="1">
                <a:tableStyleId>{08FB837D-C827-4EFA-A057-4D05807E0F7C}</a:tableStyleId>
              </a:tblPr>
              <a:tblGrid>
                <a:gridCol w="3549068">
                  <a:extLst>
                    <a:ext uri="{9D8B030D-6E8A-4147-A177-3AD203B41FA5}">
                      <a16:colId xmlns:a16="http://schemas.microsoft.com/office/drawing/2014/main" val="2406261650"/>
                    </a:ext>
                  </a:extLst>
                </a:gridCol>
                <a:gridCol w="3062198">
                  <a:extLst>
                    <a:ext uri="{9D8B030D-6E8A-4147-A177-3AD203B41FA5}">
                      <a16:colId xmlns:a16="http://schemas.microsoft.com/office/drawing/2014/main" val="295793000"/>
                    </a:ext>
                  </a:extLst>
                </a:gridCol>
                <a:gridCol w="3062198">
                  <a:extLst>
                    <a:ext uri="{9D8B030D-6E8A-4147-A177-3AD203B41FA5}">
                      <a16:colId xmlns:a16="http://schemas.microsoft.com/office/drawing/2014/main" val="466168694"/>
                    </a:ext>
                  </a:extLst>
                </a:gridCol>
                <a:gridCol w="1218112">
                  <a:extLst>
                    <a:ext uri="{9D8B030D-6E8A-4147-A177-3AD203B41FA5}">
                      <a16:colId xmlns:a16="http://schemas.microsoft.com/office/drawing/2014/main" val="2334669906"/>
                    </a:ext>
                  </a:extLst>
                </a:gridCol>
              </a:tblGrid>
              <a:tr h="228921">
                <a:tc>
                  <a:txBody>
                    <a:bodyPr/>
                    <a:lstStyle/>
                    <a:p>
                      <a:pPr marL="0" marR="0" algn="ctr">
                        <a:spcBef>
                          <a:spcPts val="0"/>
                        </a:spcBef>
                        <a:spcAft>
                          <a:spcPts val="0"/>
                        </a:spcAft>
                      </a:pPr>
                      <a:r>
                        <a:rPr lang="en-US" sz="1600" b="1" dirty="0">
                          <a:solidFill>
                            <a:schemeClr val="tx2">
                              <a:lumMod val="95000"/>
                            </a:schemeClr>
                          </a:solidFill>
                          <a:effectLst/>
                        </a:rPr>
                        <a:t>Program</a:t>
                      </a:r>
                      <a:endParaRPr lang="en-US" sz="1200" dirty="0">
                        <a:solidFill>
                          <a:schemeClr val="tx2">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0"/>
                        </a:spcBef>
                        <a:spcAft>
                          <a:spcPts val="0"/>
                        </a:spcAft>
                      </a:pPr>
                      <a:r>
                        <a:rPr lang="en-US" sz="1600" b="1" dirty="0">
                          <a:solidFill>
                            <a:schemeClr val="tx2">
                              <a:lumMod val="95000"/>
                            </a:schemeClr>
                          </a:solidFill>
                          <a:effectLst/>
                        </a:rPr>
                        <a:t>Clinical Criteria</a:t>
                      </a:r>
                      <a:endParaRPr lang="en-US" sz="1200" dirty="0">
                        <a:solidFill>
                          <a:schemeClr val="tx2">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0"/>
                        </a:spcBef>
                        <a:spcAft>
                          <a:spcPts val="0"/>
                        </a:spcAft>
                      </a:pPr>
                      <a:r>
                        <a:rPr lang="en-US" sz="1600" b="1" dirty="0">
                          <a:solidFill>
                            <a:schemeClr val="tx2">
                              <a:lumMod val="95000"/>
                            </a:schemeClr>
                          </a:solidFill>
                          <a:effectLst/>
                        </a:rPr>
                        <a:t>Considerations</a:t>
                      </a:r>
                      <a:endParaRPr lang="en-US" sz="1200" dirty="0">
                        <a:solidFill>
                          <a:schemeClr val="tx2">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0"/>
                        </a:spcBef>
                        <a:spcAft>
                          <a:spcPts val="0"/>
                        </a:spcAft>
                      </a:pPr>
                      <a:r>
                        <a:rPr lang="en-US" sz="1600" b="1" dirty="0">
                          <a:solidFill>
                            <a:schemeClr val="tx2">
                              <a:lumMod val="95000"/>
                            </a:schemeClr>
                          </a:solidFill>
                          <a:effectLst/>
                        </a:rPr>
                        <a:t>Tier</a:t>
                      </a:r>
                      <a:endParaRPr lang="en-US" sz="1200" dirty="0">
                        <a:solidFill>
                          <a:schemeClr val="tx2">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843905739"/>
                  </a:ext>
                </a:extLst>
              </a:tr>
              <a:tr h="1802751">
                <a:tc>
                  <a:txBody>
                    <a:bodyPr/>
                    <a:lstStyle/>
                    <a:p>
                      <a:pPr marL="0" marR="0">
                        <a:spcBef>
                          <a:spcPts val="0"/>
                        </a:spcBef>
                        <a:spcAft>
                          <a:spcPts val="0"/>
                        </a:spcAft>
                      </a:pPr>
                      <a:r>
                        <a:rPr lang="en-US" sz="1800" b="1" dirty="0">
                          <a:effectLst/>
                        </a:rPr>
                        <a:t>Medically Tailored Meals</a:t>
                      </a: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rPr>
                        <a:t>(already prepared w/ nutritionist consult)</a:t>
                      </a:r>
                      <a:endParaRPr lang="en-US" sz="1800" dirty="0">
                        <a:effectLst/>
                      </a:endParaRPr>
                    </a:p>
                    <a:p>
                      <a:pPr marL="0" marR="0">
                        <a:spcBef>
                          <a:spcPts val="0"/>
                        </a:spcBef>
                        <a:spcAft>
                          <a:spcPts val="0"/>
                        </a:spcAft>
                      </a:pPr>
                      <a:endParaRPr lang="en-US" sz="1800" dirty="0">
                        <a:effectLst/>
                      </a:endParaRPr>
                    </a:p>
                    <a:p>
                      <a:pPr marL="0" marR="0">
                        <a:spcBef>
                          <a:spcPts val="0"/>
                        </a:spcBef>
                        <a:spcAft>
                          <a:spcPts val="0"/>
                        </a:spcAft>
                      </a:pPr>
                      <a:endParaRPr lang="en-US" sz="1800" dirty="0">
                        <a:effectLst/>
                      </a:endParaRPr>
                    </a:p>
                    <a:p>
                      <a:pPr marL="0" marR="0">
                        <a:spcBef>
                          <a:spcPts val="0"/>
                        </a:spcBef>
                        <a:spcAft>
                          <a:spcPts val="0"/>
                        </a:spcAft>
                      </a:pPr>
                      <a:r>
                        <a:rPr lang="en-US" sz="1800" dirty="0">
                          <a:effectLst/>
                        </a:rPr>
                        <a:t>Partner: Community Servings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800" dirty="0">
                          <a:effectLst/>
                        </a:rPr>
                        <a:t>Diabetes with </a:t>
                      </a:r>
                      <a:r>
                        <a:rPr lang="en-US" sz="1800" dirty="0" err="1">
                          <a:effectLst/>
                        </a:rPr>
                        <a:t>A1c</a:t>
                      </a:r>
                      <a:r>
                        <a:rPr lang="en-US" sz="1800" dirty="0">
                          <a:effectLst/>
                        </a:rPr>
                        <a:t> &gt; 9</a:t>
                      </a:r>
                    </a:p>
                    <a:p>
                      <a:pPr marL="0" marR="0">
                        <a:spcBef>
                          <a:spcPts val="0"/>
                        </a:spcBef>
                        <a:spcAft>
                          <a:spcPts val="0"/>
                        </a:spcAft>
                      </a:pPr>
                      <a:r>
                        <a:rPr lang="en-US" sz="1800" dirty="0">
                          <a:effectLst/>
                        </a:rPr>
                        <a:t>BMI &gt; 40</a:t>
                      </a:r>
                    </a:p>
                    <a:p>
                      <a:pPr marL="0" marR="0">
                        <a:spcBef>
                          <a:spcPts val="0"/>
                        </a:spcBef>
                        <a:spcAft>
                          <a:spcPts val="0"/>
                        </a:spcAft>
                      </a:pPr>
                      <a:r>
                        <a:rPr lang="en-US" sz="1800" dirty="0">
                          <a:effectLst/>
                        </a:rPr>
                        <a:t>CHF Class 4</a:t>
                      </a:r>
                    </a:p>
                    <a:p>
                      <a:pPr marL="0" marR="0">
                        <a:spcBef>
                          <a:spcPts val="0"/>
                        </a:spcBef>
                        <a:spcAft>
                          <a:spcPts val="0"/>
                        </a:spcAft>
                      </a:pPr>
                      <a:r>
                        <a:rPr lang="en-US" sz="1800" dirty="0">
                          <a:effectLst/>
                        </a:rPr>
                        <a:t>ESRD</a:t>
                      </a:r>
                    </a:p>
                    <a:p>
                      <a:pPr marL="0" marR="0">
                        <a:spcBef>
                          <a:spcPts val="0"/>
                        </a:spcBef>
                        <a:spcAft>
                          <a:spcPts val="0"/>
                        </a:spcAft>
                      </a:pPr>
                      <a:r>
                        <a:rPr lang="en-US" sz="1800" dirty="0">
                          <a:effectLst/>
                        </a:rPr>
                        <a:t>Pedi Obesity &gt; 99%</a:t>
                      </a:r>
                    </a:p>
                    <a:p>
                      <a:pPr marL="0" marR="0">
                        <a:spcBef>
                          <a:spcPts val="0"/>
                        </a:spcBef>
                        <a:spcAft>
                          <a:spcPts val="0"/>
                        </a:spcAft>
                      </a:pPr>
                      <a:r>
                        <a:rPr lang="en-US" sz="1800" dirty="0">
                          <a:effectLst/>
                        </a:rPr>
                        <a:t>Cancer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marL="0" marR="0">
                        <a:spcBef>
                          <a:spcPts val="0"/>
                        </a:spcBef>
                        <a:spcAft>
                          <a:spcPts val="0"/>
                        </a:spcAft>
                      </a:pPr>
                      <a:r>
                        <a:rPr lang="en-US" sz="1800" dirty="0">
                          <a:effectLst/>
                        </a:rPr>
                        <a:t>Consider for lower tiers if significant barriers to preparing own food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034648867"/>
                  </a:ext>
                </a:extLst>
              </a:tr>
              <a:tr h="1287680">
                <a:tc>
                  <a:txBody>
                    <a:bodyPr/>
                    <a:lstStyle/>
                    <a:p>
                      <a:pPr marL="0" marR="0">
                        <a:spcBef>
                          <a:spcPts val="0"/>
                        </a:spcBef>
                        <a:spcAft>
                          <a:spcPts val="0"/>
                        </a:spcAft>
                      </a:pPr>
                      <a:r>
                        <a:rPr lang="en-US" sz="1800" b="1" dirty="0">
                          <a:effectLst/>
                        </a:rPr>
                        <a:t>Medically Tailored Food Packages </a:t>
                      </a:r>
                      <a:r>
                        <a:rPr lang="en-US" sz="1800" b="0" dirty="0">
                          <a:effectLst/>
                        </a:rPr>
                        <a:t>(to prepare @ home)</a:t>
                      </a:r>
                      <a:endParaRPr lang="en-US" sz="1800" dirty="0">
                        <a:effectLst/>
                      </a:endParaRPr>
                    </a:p>
                    <a:p>
                      <a:pPr marL="0" marR="0">
                        <a:spcBef>
                          <a:spcPts val="0"/>
                        </a:spcBef>
                        <a:spcAft>
                          <a:spcPts val="0"/>
                        </a:spcAft>
                      </a:pPr>
                      <a:r>
                        <a:rPr lang="en-US" sz="1800" dirty="0">
                          <a:effectLst/>
                        </a:rPr>
                        <a:t> </a:t>
                      </a:r>
                    </a:p>
                    <a:p>
                      <a:pPr marL="0" marR="0">
                        <a:spcBef>
                          <a:spcPts val="0"/>
                        </a:spcBef>
                        <a:spcAft>
                          <a:spcPts val="0"/>
                        </a:spcAft>
                      </a:pPr>
                      <a:r>
                        <a:rPr lang="en-US" sz="1800" dirty="0">
                          <a:effectLst/>
                        </a:rPr>
                        <a:t>Partner: Fresh Food Generation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rowSpan="2">
                  <a:txBody>
                    <a:bodyPr/>
                    <a:lstStyle/>
                    <a:p>
                      <a:pPr marL="0" marR="0">
                        <a:spcBef>
                          <a:spcPts val="0"/>
                        </a:spcBef>
                        <a:spcAft>
                          <a:spcPts val="0"/>
                        </a:spcAft>
                      </a:pPr>
                      <a:r>
                        <a:rPr lang="en-US" sz="1800" dirty="0">
                          <a:effectLst/>
                        </a:rPr>
                        <a:t>Diabetes with </a:t>
                      </a:r>
                      <a:r>
                        <a:rPr lang="en-US" sz="1800" dirty="0" err="1">
                          <a:effectLst/>
                        </a:rPr>
                        <a:t>A1c</a:t>
                      </a:r>
                      <a:r>
                        <a:rPr lang="en-US" sz="1800" dirty="0">
                          <a:effectLst/>
                        </a:rPr>
                        <a:t> 8-9</a:t>
                      </a:r>
                    </a:p>
                    <a:p>
                      <a:pPr marL="0" marR="0">
                        <a:spcBef>
                          <a:spcPts val="0"/>
                        </a:spcBef>
                        <a:spcAft>
                          <a:spcPts val="0"/>
                        </a:spcAft>
                      </a:pPr>
                      <a:r>
                        <a:rPr lang="en-US" sz="1800" dirty="0">
                          <a:effectLst/>
                        </a:rPr>
                        <a:t>BMI 30-40</a:t>
                      </a:r>
                    </a:p>
                    <a:p>
                      <a:pPr marL="0" marR="0">
                        <a:spcBef>
                          <a:spcPts val="0"/>
                        </a:spcBef>
                        <a:spcAft>
                          <a:spcPts val="0"/>
                        </a:spcAft>
                      </a:pPr>
                      <a:r>
                        <a:rPr lang="en-US" sz="1800" dirty="0">
                          <a:effectLst/>
                        </a:rPr>
                        <a:t>SBP &gt; 160</a:t>
                      </a:r>
                    </a:p>
                    <a:p>
                      <a:pPr marL="0" marR="0">
                        <a:spcBef>
                          <a:spcPts val="0"/>
                        </a:spcBef>
                        <a:spcAft>
                          <a:spcPts val="0"/>
                        </a:spcAft>
                      </a:pPr>
                      <a:r>
                        <a:rPr lang="en-US" sz="1800" dirty="0">
                          <a:effectLst/>
                        </a:rPr>
                        <a:t>CKD</a:t>
                      </a:r>
                    </a:p>
                    <a:p>
                      <a:pPr marL="0" marR="0">
                        <a:spcBef>
                          <a:spcPts val="0"/>
                        </a:spcBef>
                        <a:spcAft>
                          <a:spcPts val="0"/>
                        </a:spcAft>
                      </a:pPr>
                      <a:r>
                        <a:rPr lang="en-US" sz="1800" dirty="0">
                          <a:effectLst/>
                        </a:rPr>
                        <a:t>Pedi Obesity 95-99%</a:t>
                      </a:r>
                    </a:p>
                    <a:p>
                      <a:pPr marL="0" marR="0">
                        <a:spcBef>
                          <a:spcPts val="0"/>
                        </a:spcBef>
                        <a:spcAft>
                          <a:spcPts val="0"/>
                        </a:spcAft>
                      </a:pPr>
                      <a:r>
                        <a:rPr lang="en-US" sz="1800" dirty="0">
                          <a:effectLst/>
                        </a:rPr>
                        <a:t>GI/Crohn’s</a:t>
                      </a:r>
                    </a:p>
                    <a:p>
                      <a:pPr marL="0" marR="0">
                        <a:spcBef>
                          <a:spcPts val="0"/>
                        </a:spcBef>
                        <a:spcAft>
                          <a:spcPts val="0"/>
                        </a:spcAft>
                      </a:pPr>
                      <a:r>
                        <a:rPr lang="en-US" sz="1800" dirty="0">
                          <a:effectLst/>
                        </a:rPr>
                        <a:t>High risk pregnancy </a:t>
                      </a:r>
                    </a:p>
                    <a:p>
                      <a:pPr marL="0" marR="0">
                        <a:spcBef>
                          <a:spcPts val="0"/>
                        </a:spcBef>
                        <a:spcAft>
                          <a:spcPts val="0"/>
                        </a:spcAft>
                      </a:pPr>
                      <a:r>
                        <a:rPr lang="en-US" sz="1800" dirty="0">
                          <a:effectLst/>
                        </a:rPr>
                        <a:t>Malnutrition</a:t>
                      </a:r>
                    </a:p>
                    <a:p>
                      <a:pPr marL="0" marR="0">
                        <a:spcBef>
                          <a:spcPts val="0"/>
                        </a:spcBef>
                        <a:spcAft>
                          <a:spcPts val="0"/>
                        </a:spcAft>
                      </a:pPr>
                      <a:r>
                        <a:rPr lang="en-US" sz="1800" dirty="0">
                          <a:effectLst/>
                        </a:rPr>
                        <a:t>Failure to Thrive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nchor="ctr"/>
                </a:tc>
                <a:tc>
                  <a:txBody>
                    <a:bodyPr/>
                    <a:lstStyle/>
                    <a:p>
                      <a:pPr marL="0" marR="0">
                        <a:spcBef>
                          <a:spcPts val="0"/>
                        </a:spcBef>
                        <a:spcAft>
                          <a:spcPts val="0"/>
                        </a:spcAft>
                      </a:pPr>
                      <a:r>
                        <a:rPr lang="en-US" sz="1800" dirty="0">
                          <a:effectLst/>
                        </a:rPr>
                        <a:t>Consider if difficulty leaving the house</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757764028"/>
                  </a:ext>
                </a:extLst>
              </a:tr>
              <a:tr h="1366703">
                <a:tc>
                  <a:txBody>
                    <a:bodyPr/>
                    <a:lstStyle/>
                    <a:p>
                      <a:pPr marL="0" marR="0">
                        <a:spcBef>
                          <a:spcPts val="0"/>
                        </a:spcBef>
                        <a:spcAft>
                          <a:spcPts val="0"/>
                        </a:spcAft>
                      </a:pPr>
                      <a:r>
                        <a:rPr lang="en-US" sz="1800" b="1" dirty="0">
                          <a:effectLst/>
                        </a:rPr>
                        <a:t>Debit card for Produce at Stop and Shop ($120 </a:t>
                      </a:r>
                      <a:r>
                        <a:rPr lang="en-US" sz="1800" b="1">
                          <a:effectLst/>
                        </a:rPr>
                        <a:t>renewed monthly)</a:t>
                      </a:r>
                      <a:endParaRPr lang="en-US" sz="1800" b="0" dirty="0">
                        <a:effectLst/>
                      </a:endParaRPr>
                    </a:p>
                    <a:p>
                      <a:pPr marL="0" marR="0">
                        <a:spcBef>
                          <a:spcPts val="0"/>
                        </a:spcBef>
                        <a:spcAft>
                          <a:spcPts val="0"/>
                        </a:spcAft>
                      </a:pPr>
                      <a:endParaRPr lang="en-US" sz="1800" dirty="0">
                        <a:effectLst/>
                      </a:endParaRPr>
                    </a:p>
                    <a:p>
                      <a:pPr marL="0" marR="0">
                        <a:spcBef>
                          <a:spcPts val="0"/>
                        </a:spcBef>
                        <a:spcAft>
                          <a:spcPts val="0"/>
                        </a:spcAft>
                      </a:pPr>
                      <a:endParaRPr lang="en-US" sz="1800" dirty="0">
                        <a:effectLst/>
                      </a:endParaRPr>
                    </a:p>
                    <a:p>
                      <a:pPr marL="0" marR="0">
                        <a:spcBef>
                          <a:spcPts val="0"/>
                        </a:spcBef>
                        <a:spcAft>
                          <a:spcPts val="0"/>
                        </a:spcAft>
                      </a:pPr>
                      <a:r>
                        <a:rPr lang="en-US" sz="1800" dirty="0">
                          <a:effectLst/>
                        </a:rPr>
                        <a:t>Partner: Fresh Connect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vMerge="1">
                  <a:txBody>
                    <a:bodyPr/>
                    <a:lstStyle/>
                    <a:p>
                      <a:endParaRPr lang="en-US"/>
                    </a:p>
                  </a:txBody>
                  <a:tcPr/>
                </a:tc>
                <a:tc>
                  <a:txBody>
                    <a:bodyPr/>
                    <a:lstStyle/>
                    <a:p>
                      <a:pPr marL="0" marR="0">
                        <a:spcBef>
                          <a:spcPts val="0"/>
                        </a:spcBef>
                        <a:spcAft>
                          <a:spcPts val="0"/>
                        </a:spcAft>
                      </a:pPr>
                      <a:r>
                        <a:rPr lang="en-US" sz="1800" dirty="0">
                          <a:effectLst/>
                        </a:rPr>
                        <a:t> Services household better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834526748"/>
                  </a:ext>
                </a:extLst>
              </a:tr>
            </a:tbl>
          </a:graphicData>
        </a:graphic>
      </p:graphicFrame>
    </p:spTree>
    <p:extLst>
      <p:ext uri="{BB962C8B-B14F-4D97-AF65-F5344CB8AC3E}">
        <p14:creationId xmlns:p14="http://schemas.microsoft.com/office/powerpoint/2010/main" val="309289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3479-65F1-4767-913B-2B234F9D03B7}"/>
              </a:ext>
            </a:extLst>
          </p:cNvPr>
          <p:cNvSpPr>
            <a:spLocks noGrp="1"/>
          </p:cNvSpPr>
          <p:nvPr>
            <p:ph type="title"/>
          </p:nvPr>
        </p:nvSpPr>
        <p:spPr>
          <a:xfrm>
            <a:off x="406400" y="228600"/>
            <a:ext cx="8026400" cy="1066800"/>
          </a:xfrm>
        </p:spPr>
        <p:txBody>
          <a:bodyPr/>
          <a:lstStyle/>
          <a:p>
            <a:r>
              <a:rPr lang="en-US" dirty="0"/>
              <a:t>Food: Flexible Services Patient Vignette</a:t>
            </a:r>
          </a:p>
        </p:txBody>
      </p:sp>
      <p:sp>
        <p:nvSpPr>
          <p:cNvPr id="3" name="Rectangle 2">
            <a:extLst>
              <a:ext uri="{FF2B5EF4-FFF2-40B4-BE49-F238E27FC236}">
                <a16:creationId xmlns:a16="http://schemas.microsoft.com/office/drawing/2014/main" id="{EC07E1AE-438C-4CAD-9DFE-461DC69F6B26}"/>
              </a:ext>
            </a:extLst>
          </p:cNvPr>
          <p:cNvSpPr/>
          <p:nvPr/>
        </p:nvSpPr>
        <p:spPr>
          <a:xfrm>
            <a:off x="923109" y="1443841"/>
            <a:ext cx="9753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mn-cs"/>
              </a:rPr>
              <a:t>.</a:t>
            </a:r>
            <a:endParaRPr kumimoji="0" lang="en-US" sz="1800" b="0" i="0" u="none" strike="noStrike" kern="1200" cap="none" spc="0" normalizeH="0" baseline="0" noProof="0" dirty="0">
              <a:ln>
                <a:noFill/>
              </a:ln>
              <a:solidFill>
                <a:srgbClr val="000000"/>
              </a:solidFill>
              <a:effectLst/>
              <a:uLnTx/>
              <a:uFillTx/>
              <a:latin typeface="Univers 47 CondensedLight"/>
              <a:ea typeface="ＭＳ Ｐゴシック"/>
              <a:cs typeface="+mn-cs"/>
            </a:endParaRPr>
          </a:p>
        </p:txBody>
      </p:sp>
      <p:sp>
        <p:nvSpPr>
          <p:cNvPr id="5" name="Rectangle 2">
            <a:extLst>
              <a:ext uri="{FF2B5EF4-FFF2-40B4-BE49-F238E27FC236}">
                <a16:creationId xmlns:a16="http://schemas.microsoft.com/office/drawing/2014/main" id="{CB9B891F-F7C6-449D-8B37-DE76C6E791BF}"/>
              </a:ext>
            </a:extLst>
          </p:cNvPr>
          <p:cNvSpPr>
            <a:spLocks noChangeArrowheads="1"/>
          </p:cNvSpPr>
          <p:nvPr/>
        </p:nvSpPr>
        <p:spPr bwMode="auto">
          <a:xfrm>
            <a:off x="264160" y="1012956"/>
            <a:ext cx="11663679"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DB 61 </a:t>
            </a:r>
            <a:r>
              <a:rPr kumimoji="0" lang="en-US" altLang="en-US" sz="2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yo</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male with SUDs, morbid obesity, asthma, COPD, DM II, and mood disorders.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Patient describes Community Servings food deliveries are AWESOME! </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Thrilled to be able to experience fresh foods and learning new items and how to prepare them. </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Program allows him to explore without talking himself out of it because he cannot afford to discard food if he does not like it. </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Prepares new dishes with the provided items that he has enjoyed and not wasted.</a:t>
            </a:r>
          </a:p>
          <a:p>
            <a:pPr marL="285750" marR="0" lvl="0"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Has been able to learn and prepare new recipes with his sister which help him manage his diabetes better than eating the overly processed, carb packed foods he knew and ate previously</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09562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Flexible Services</a:t>
            </a:r>
          </a:p>
        </p:txBody>
      </p:sp>
      <p:sp>
        <p:nvSpPr>
          <p:cNvPr id="3" name="Content Placeholder 2"/>
          <p:cNvSpPr>
            <a:spLocks noGrp="1"/>
          </p:cNvSpPr>
          <p:nvPr>
            <p:ph idx="1"/>
          </p:nvPr>
        </p:nvSpPr>
        <p:spPr>
          <a:xfrm>
            <a:off x="262022" y="1066800"/>
            <a:ext cx="11277600" cy="5029200"/>
          </a:xfrm>
        </p:spPr>
        <p:txBody>
          <a:bodyPr/>
          <a:lstStyle/>
          <a:p>
            <a:r>
              <a:rPr lang="en-US" sz="1800" dirty="0"/>
              <a:t>Through care management synergy skill building many role groups have been extensively trained in Massachusetts housing and Housing system navigation basics.</a:t>
            </a:r>
          </a:p>
          <a:p>
            <a:r>
              <a:rPr lang="en-US" sz="1800" dirty="0"/>
              <a:t>MGH enrolls eligible Flexible Services patients with Metro Housing Boston which offers case management and some more longitudinal support than our staff can offer.</a:t>
            </a:r>
          </a:p>
          <a:p>
            <a:r>
              <a:rPr lang="en-US" sz="1800" dirty="0"/>
              <a:t>Lessons Learned:</a:t>
            </a:r>
          </a:p>
          <a:p>
            <a:pPr lvl="1"/>
            <a:r>
              <a:rPr lang="en-US" sz="1800" dirty="0"/>
              <a:t>Healthcare needs to help provide longitudinal roles to help with ongoing housing application management.</a:t>
            </a:r>
          </a:p>
          <a:p>
            <a:pPr lvl="1"/>
            <a:r>
              <a:rPr lang="en-US" sz="1800" dirty="0"/>
              <a:t>While multiple care managers roles have general knowledge, the work needs subject matter experts with access to real-time housing databases and pathways to real time application to openings.</a:t>
            </a:r>
          </a:p>
          <a:p>
            <a:pPr lvl="1"/>
            <a:r>
              <a:rPr lang="en-US" sz="1800" dirty="0"/>
              <a:t>We need ongoing and consistent training for care management staff roles</a:t>
            </a:r>
          </a:p>
          <a:p>
            <a:pPr lvl="1"/>
            <a:r>
              <a:rPr lang="en-US" sz="1800" dirty="0"/>
              <a:t>Different parts of the hospital see different needs to knowledge needs to be broad (ED, Primary Care)</a:t>
            </a:r>
          </a:p>
          <a:p>
            <a:pPr lvl="1"/>
            <a:r>
              <a:rPr lang="en-US" sz="1800" dirty="0"/>
              <a:t>We have an opportunity to develop SMEs</a:t>
            </a:r>
          </a:p>
        </p:txBody>
      </p:sp>
    </p:spTree>
    <p:extLst>
      <p:ext uri="{BB962C8B-B14F-4D97-AF65-F5344CB8AC3E}">
        <p14:creationId xmlns:p14="http://schemas.microsoft.com/office/powerpoint/2010/main" val="76570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Flexible Services Patient Vignette</a:t>
            </a:r>
          </a:p>
        </p:txBody>
      </p:sp>
      <p:sp>
        <p:nvSpPr>
          <p:cNvPr id="3" name="Content Placeholder 2"/>
          <p:cNvSpPr>
            <a:spLocks noGrp="1"/>
          </p:cNvSpPr>
          <p:nvPr>
            <p:ph idx="1"/>
          </p:nvPr>
        </p:nvSpPr>
        <p:spPr/>
        <p:txBody>
          <a:bodyPr/>
          <a:lstStyle/>
          <a:p>
            <a:r>
              <a:rPr lang="en-US" dirty="0"/>
              <a:t>FL is a 51 </a:t>
            </a:r>
            <a:r>
              <a:rPr lang="en-US" dirty="0" err="1"/>
              <a:t>yo</a:t>
            </a:r>
            <a:r>
              <a:rPr lang="en-US" dirty="0"/>
              <a:t> male with DM, HIV, and complex social issues.  FL has three teenage daughters who he has custody of living in a one room apartment. One of the teenagers was getting sexually harassed by neighbors and one was experiencing frequent SI. </a:t>
            </a:r>
          </a:p>
          <a:p>
            <a:r>
              <a:rPr lang="en-US" dirty="0"/>
              <a:t>With FL’s medical issues and the teenagers’ school schedules FL had difficulty figuring out how to move forward with a better housing plan.</a:t>
            </a:r>
          </a:p>
          <a:p>
            <a:r>
              <a:rPr lang="en-US" dirty="0"/>
              <a:t>FL worked with ED Navigator Kendra who connected to the Infectious Disease SW who had been working with FL on housing.  An prioirity referral was placed via Flexible Services to Metro Housing Boston who connected with Kendra and the SW and then FL.</a:t>
            </a:r>
          </a:p>
          <a:p>
            <a:r>
              <a:rPr lang="en-US" dirty="0"/>
              <a:t>With quick work from Metro’s partner agencies, The Department for Community Housing and Development and Greater Boston Legal Services, within 5 days Fred and his children were place in a scattered site 3-bedroom apartment in Lowell.</a:t>
            </a:r>
          </a:p>
        </p:txBody>
      </p:sp>
    </p:spTree>
    <p:extLst>
      <p:ext uri="{BB962C8B-B14F-4D97-AF65-F5344CB8AC3E}">
        <p14:creationId xmlns:p14="http://schemas.microsoft.com/office/powerpoint/2010/main" val="73337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6C4E32-A323-489A-9724-FB6D9FE4535E}"/>
              </a:ext>
            </a:extLst>
          </p:cNvPr>
          <p:cNvSpPr>
            <a:spLocks noGrp="1"/>
          </p:cNvSpPr>
          <p:nvPr>
            <p:ph sz="quarter" idx="14"/>
          </p:nvPr>
        </p:nvSpPr>
        <p:spPr>
          <a:xfrm>
            <a:off x="633822" y="1338236"/>
            <a:ext cx="10248174" cy="4631331"/>
          </a:xfrm>
        </p:spPr>
        <p:txBody>
          <a:bodyPr/>
          <a:lstStyle/>
          <a:p>
            <a:r>
              <a:rPr lang="en-US" dirty="0">
                <a:latin typeface="Arial" panose="020B0604020202020204" pitchFamily="34" charset="0"/>
              </a:rPr>
              <a:t>What is an ACO? </a:t>
            </a:r>
          </a:p>
          <a:p>
            <a:pPr lvl="1"/>
            <a:r>
              <a:rPr lang="en-US" dirty="0">
                <a:latin typeface="Arial" panose="020B0604020202020204" pitchFamily="34" charset="0"/>
              </a:rPr>
              <a:t>Accountable Care Organization—health service delivery model that aims to achieve the triple aim of health service delivery to </a:t>
            </a:r>
            <a:r>
              <a:rPr lang="en-US" i="1" dirty="0">
                <a:latin typeface="Arial" panose="020B0604020202020204" pitchFamily="34" charset="0"/>
              </a:rPr>
              <a:t>improve health outcomes</a:t>
            </a:r>
            <a:r>
              <a:rPr lang="en-US" dirty="0">
                <a:latin typeface="Arial" panose="020B0604020202020204" pitchFamily="34" charset="0"/>
              </a:rPr>
              <a:t>, </a:t>
            </a:r>
            <a:r>
              <a:rPr lang="en-US" i="1" dirty="0">
                <a:latin typeface="Arial" panose="020B0604020202020204" pitchFamily="34" charset="0"/>
              </a:rPr>
              <a:t>reduce costs </a:t>
            </a:r>
            <a:r>
              <a:rPr lang="en-US" dirty="0">
                <a:latin typeface="Arial" panose="020B0604020202020204" pitchFamily="34" charset="0"/>
              </a:rPr>
              <a:t>and </a:t>
            </a:r>
            <a:r>
              <a:rPr lang="en-US" i="1" dirty="0">
                <a:latin typeface="Arial" panose="020B0604020202020204" pitchFamily="34" charset="0"/>
              </a:rPr>
              <a:t>enhance patient care experience </a:t>
            </a:r>
            <a:r>
              <a:rPr lang="en-US" dirty="0">
                <a:latin typeface="Arial" panose="020B0604020202020204" pitchFamily="34" charset="0"/>
              </a:rPr>
              <a:t>through </a:t>
            </a:r>
            <a:r>
              <a:rPr lang="en-US" b="1" dirty="0">
                <a:latin typeface="Arial" panose="020B0604020202020204" pitchFamily="34" charset="0"/>
              </a:rPr>
              <a:t>value-based care coordination strategies</a:t>
            </a:r>
            <a:r>
              <a:rPr lang="en-US" dirty="0">
                <a:latin typeface="Arial" panose="020B0604020202020204" pitchFamily="34" charset="0"/>
              </a:rPr>
              <a:t>.</a:t>
            </a:r>
          </a:p>
          <a:p>
            <a:pPr>
              <a:spcBef>
                <a:spcPts val="0"/>
              </a:spcBef>
              <a:spcAft>
                <a:spcPts val="0"/>
              </a:spcAft>
            </a:pPr>
            <a:r>
              <a:rPr lang="en-US" dirty="0">
                <a:latin typeface="Arial" panose="020B0604020202020204" pitchFamily="34" charset="0"/>
              </a:rPr>
              <a:t>Massachusetts is now 1 of 12 states implementing the Medicaid ACO</a:t>
            </a:r>
          </a:p>
          <a:p>
            <a:pPr lvl="1">
              <a:spcBef>
                <a:spcPts val="0"/>
              </a:spcBef>
              <a:spcAft>
                <a:spcPts val="0"/>
              </a:spcAft>
            </a:pPr>
            <a:r>
              <a:rPr lang="en-US" dirty="0">
                <a:latin typeface="Arial" panose="020B0604020202020204" pitchFamily="34" charset="0"/>
              </a:rPr>
              <a:t>Contract with MGB</a:t>
            </a:r>
            <a:r>
              <a:rPr lang="en-US" dirty="0">
                <a:latin typeface="Arial" panose="020B0604020202020204" pitchFamily="34" charset="0"/>
                <a:sym typeface="Wingdings" panose="05000000000000000000" pitchFamily="2" charset="2"/>
              </a:rPr>
              <a:t> MGB ACO  (Model B)</a:t>
            </a:r>
          </a:p>
          <a:p>
            <a:pPr lvl="3">
              <a:spcBef>
                <a:spcPts val="0"/>
              </a:spcBef>
              <a:spcAft>
                <a:spcPts val="0"/>
              </a:spcAft>
            </a:pPr>
            <a:r>
              <a:rPr lang="en-US" dirty="0">
                <a:latin typeface="Arial" panose="020B0604020202020204" pitchFamily="34" charset="0"/>
                <a:sym typeface="Wingdings" panose="05000000000000000000" pitchFamily="2" charset="2"/>
              </a:rPr>
              <a:t>All our primary care Medicaid patients are ACO</a:t>
            </a:r>
          </a:p>
          <a:p>
            <a:pPr marL="746125" lvl="3" indent="0">
              <a:spcBef>
                <a:spcPts val="0"/>
              </a:spcBef>
              <a:spcAft>
                <a:spcPts val="0"/>
              </a:spcAft>
              <a:buNone/>
            </a:pPr>
            <a:endParaRPr lang="en-US" dirty="0">
              <a:latin typeface="Arial" panose="020B0604020202020204" pitchFamily="34" charset="0"/>
              <a:sym typeface="Wingdings" panose="05000000000000000000" pitchFamily="2" charset="2"/>
            </a:endParaRPr>
          </a:p>
          <a:p>
            <a:pPr lvl="1">
              <a:spcBef>
                <a:spcPts val="0"/>
              </a:spcBef>
              <a:spcAft>
                <a:spcPts val="0"/>
              </a:spcAft>
            </a:pPr>
            <a:r>
              <a:rPr lang="en-US" dirty="0">
                <a:latin typeface="Arial" panose="020B0604020202020204" pitchFamily="34" charset="0"/>
              </a:rPr>
              <a:t>MGPO has &gt; 37,000 beneficiaries, not including Nantucket and Martha’s Vineyard  (~ 100K PHS-wide)</a:t>
            </a:r>
          </a:p>
          <a:p>
            <a:pPr lvl="2">
              <a:spcBef>
                <a:spcPts val="0"/>
              </a:spcBef>
              <a:spcAft>
                <a:spcPts val="0"/>
              </a:spcAft>
            </a:pPr>
            <a:r>
              <a:rPr lang="en-US" dirty="0">
                <a:latin typeface="Arial" panose="020B0604020202020204" pitchFamily="34" charset="0"/>
              </a:rPr>
              <a:t>&gt;51% pediatric </a:t>
            </a:r>
          </a:p>
          <a:p>
            <a:pPr lvl="2">
              <a:spcBef>
                <a:spcPts val="0"/>
              </a:spcBef>
              <a:spcAft>
                <a:spcPts val="0"/>
              </a:spcAft>
            </a:pPr>
            <a:r>
              <a:rPr lang="en-US" dirty="0">
                <a:latin typeface="Arial" panose="020B0604020202020204" pitchFamily="34" charset="0"/>
              </a:rPr>
              <a:t>Practices with the largest membership: </a:t>
            </a:r>
          </a:p>
          <a:p>
            <a:pPr lvl="3">
              <a:spcBef>
                <a:spcPts val="0"/>
              </a:spcBef>
              <a:spcAft>
                <a:spcPts val="0"/>
              </a:spcAft>
            </a:pPr>
            <a:r>
              <a:rPr lang="en-US" dirty="0">
                <a:latin typeface="Arial" panose="020B0604020202020204" pitchFamily="34" charset="0"/>
              </a:rPr>
              <a:t>Chelsea: 36% </a:t>
            </a:r>
          </a:p>
          <a:p>
            <a:pPr lvl="3">
              <a:spcBef>
                <a:spcPts val="0"/>
              </a:spcBef>
              <a:spcAft>
                <a:spcPts val="0"/>
              </a:spcAft>
            </a:pPr>
            <a:r>
              <a:rPr lang="en-US" dirty="0">
                <a:latin typeface="Arial" panose="020B0604020202020204" pitchFamily="34" charset="0"/>
              </a:rPr>
              <a:t>Revere: 18%</a:t>
            </a:r>
          </a:p>
          <a:p>
            <a:pPr lvl="3">
              <a:spcBef>
                <a:spcPts val="0"/>
              </a:spcBef>
              <a:spcAft>
                <a:spcPts val="0"/>
              </a:spcAft>
            </a:pPr>
            <a:r>
              <a:rPr lang="en-US" dirty="0">
                <a:latin typeface="Arial" panose="020B0604020202020204" pitchFamily="34" charset="0"/>
              </a:rPr>
              <a:t>Everett: 7% </a:t>
            </a:r>
          </a:p>
        </p:txBody>
      </p:sp>
      <p:sp>
        <p:nvSpPr>
          <p:cNvPr id="4" name="Text Placeholder 3">
            <a:extLst>
              <a:ext uri="{FF2B5EF4-FFF2-40B4-BE49-F238E27FC236}">
                <a16:creationId xmlns:a16="http://schemas.microsoft.com/office/drawing/2014/main" id="{03DE6B34-E1AE-4315-82C8-C4CCDC6F8742}"/>
              </a:ext>
            </a:extLst>
          </p:cNvPr>
          <p:cNvSpPr>
            <a:spLocks noGrp="1"/>
          </p:cNvSpPr>
          <p:nvPr>
            <p:ph type="body" sz="quarter" idx="17"/>
          </p:nvPr>
        </p:nvSpPr>
        <p:spPr>
          <a:xfrm>
            <a:off x="3547316" y="6409123"/>
            <a:ext cx="4421187" cy="320040"/>
          </a:xfrm>
        </p:spPr>
        <p:txBody>
          <a:bodyPr/>
          <a:lstStyle/>
          <a:p>
            <a:r>
              <a:rPr lang="en-US" dirty="0"/>
              <a:t>Source: </a:t>
            </a:r>
            <a:r>
              <a:rPr lang="en-US" baseline="30000" dirty="0"/>
              <a:t>1 </a:t>
            </a:r>
            <a:r>
              <a:rPr lang="en-US" dirty="0"/>
              <a:t>Matulis, R. and Lloyd J.; Center for Health Care Strategies. “The History, Evolution, and Future of Medicaid Accountable Care Organizations”, CHSC Brief, February 2018. </a:t>
            </a:r>
          </a:p>
        </p:txBody>
      </p:sp>
      <p:sp>
        <p:nvSpPr>
          <p:cNvPr id="5" name="Title 4">
            <a:extLst>
              <a:ext uri="{FF2B5EF4-FFF2-40B4-BE49-F238E27FC236}">
                <a16:creationId xmlns:a16="http://schemas.microsoft.com/office/drawing/2014/main" id="{B484EB3C-A8DC-493C-9167-C33B70B8C6DB}"/>
              </a:ext>
            </a:extLst>
          </p:cNvPr>
          <p:cNvSpPr>
            <a:spLocks noGrp="1"/>
          </p:cNvSpPr>
          <p:nvPr>
            <p:ph type="title"/>
          </p:nvPr>
        </p:nvSpPr>
        <p:spPr/>
        <p:txBody>
          <a:bodyPr/>
          <a:lstStyle/>
          <a:p>
            <a:pPr algn="l"/>
            <a:r>
              <a:rPr lang="en-US" sz="2800" dirty="0">
                <a:solidFill>
                  <a:srgbClr val="A20000"/>
                </a:solidFill>
              </a:rPr>
              <a:t>Medicaid ACO Overview</a:t>
            </a:r>
          </a:p>
        </p:txBody>
      </p:sp>
      <p:sp>
        <p:nvSpPr>
          <p:cNvPr id="6" name="Text Placeholder 5">
            <a:extLst>
              <a:ext uri="{FF2B5EF4-FFF2-40B4-BE49-F238E27FC236}">
                <a16:creationId xmlns:a16="http://schemas.microsoft.com/office/drawing/2014/main" id="{DDE09316-200D-4B13-A199-5B79E6116BFB}"/>
              </a:ext>
            </a:extLst>
          </p:cNvPr>
          <p:cNvSpPr>
            <a:spLocks noGrp="1"/>
          </p:cNvSpPr>
          <p:nvPr>
            <p:ph type="body" sz="quarter" idx="22"/>
          </p:nvPr>
        </p:nvSpPr>
        <p:spPr/>
        <p:txBody>
          <a:bodyPr/>
          <a:lstStyle/>
          <a:p>
            <a:r>
              <a:rPr lang="en-US" dirty="0"/>
              <a:t>Background</a:t>
            </a:r>
          </a:p>
        </p:txBody>
      </p:sp>
    </p:spTree>
    <p:extLst>
      <p:ext uri="{BB962C8B-B14F-4D97-AF65-F5344CB8AC3E}">
        <p14:creationId xmlns:p14="http://schemas.microsoft.com/office/powerpoint/2010/main" val="41962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4D6A2-3633-41BE-8B92-5EA3C3534364}"/>
              </a:ext>
            </a:extLst>
          </p:cNvPr>
          <p:cNvSpPr>
            <a:spLocks noGrp="1"/>
          </p:cNvSpPr>
          <p:nvPr>
            <p:ph sz="quarter" idx="14"/>
          </p:nvPr>
        </p:nvSpPr>
        <p:spPr>
          <a:xfrm>
            <a:off x="3910974" y="1794594"/>
            <a:ext cx="7906844" cy="4871642"/>
          </a:xfrm>
        </p:spPr>
        <p:txBody>
          <a:bodyPr/>
          <a:lstStyle/>
          <a:p>
            <a:pPr marL="285750" indent="-285750">
              <a:spcBef>
                <a:spcPts val="400"/>
              </a:spcBef>
              <a:spcAft>
                <a:spcPts val="400"/>
              </a:spcAft>
              <a:buFont typeface="Arial" panose="020B0604020202020204" pitchFamily="34" charset="0"/>
              <a:buChar char="•"/>
            </a:pPr>
            <a:r>
              <a:rPr lang="en-US" sz="1800" b="1" u="sng" dirty="0">
                <a:latin typeface="+mn-lt"/>
              </a:rPr>
              <a:t>Primary Goal</a:t>
            </a:r>
            <a:r>
              <a:rPr lang="en-US" sz="1800" dirty="0">
                <a:latin typeface="+mn-lt"/>
              </a:rPr>
              <a:t>: Address housing and food insecurity in high-risk patients who would benefit clinically and reduce TME</a:t>
            </a:r>
          </a:p>
          <a:p>
            <a:pPr marL="685800" lvl="1" indent="-285750">
              <a:spcBef>
                <a:spcPts val="400"/>
              </a:spcBef>
              <a:spcAft>
                <a:spcPts val="400"/>
              </a:spcAft>
              <a:buFont typeface="Arial" panose="020B0604020202020204" pitchFamily="34" charset="0"/>
              <a:buChar char="•"/>
            </a:pPr>
            <a:r>
              <a:rPr lang="en-US" u="sng" dirty="0">
                <a:latin typeface="+mn-lt"/>
              </a:rPr>
              <a:t>Secondary Goal</a:t>
            </a:r>
            <a:r>
              <a:rPr lang="en-US" dirty="0">
                <a:latin typeface="+mn-lt"/>
              </a:rPr>
              <a:t>: Encourage ACOs to partner with community service organizations to optimize addressing health related social needs. </a:t>
            </a:r>
          </a:p>
          <a:p>
            <a:endParaRPr lang="en-US" dirty="0"/>
          </a:p>
        </p:txBody>
      </p:sp>
      <p:sp>
        <p:nvSpPr>
          <p:cNvPr id="19" name="TextBox 18">
            <a:extLst>
              <a:ext uri="{FF2B5EF4-FFF2-40B4-BE49-F238E27FC236}">
                <a16:creationId xmlns:a16="http://schemas.microsoft.com/office/drawing/2014/main" id="{5C285F3B-A566-4EFC-9F07-7F426E574CE8}"/>
              </a:ext>
            </a:extLst>
          </p:cNvPr>
          <p:cNvSpPr txBox="1"/>
          <p:nvPr/>
        </p:nvSpPr>
        <p:spPr bwMode="gray">
          <a:xfrm>
            <a:off x="1029868" y="5071453"/>
            <a:ext cx="2061150" cy="1195186"/>
          </a:xfrm>
          <a:prstGeom prst="rect">
            <a:avLst/>
          </a:prstGeom>
          <a:noFill/>
        </p:spPr>
        <p:txBody>
          <a:bodyPr wrap="square" lIns="45720" rIns="45720" spcCol="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Univers 47 CondensedLight"/>
                <a:ea typeface="ＭＳ Ｐゴシック"/>
                <a:cs typeface="+mn-cs"/>
              </a:rPr>
              <a:t>Supports Medicaid ACO patients</a:t>
            </a:r>
          </a:p>
        </p:txBody>
      </p:sp>
      <p:grpSp>
        <p:nvGrpSpPr>
          <p:cNvPr id="23" name="Group 22">
            <a:extLst>
              <a:ext uri="{FF2B5EF4-FFF2-40B4-BE49-F238E27FC236}">
                <a16:creationId xmlns:a16="http://schemas.microsoft.com/office/drawing/2014/main" id="{001CA537-B529-47C7-BFB9-D3D1F54365D9}"/>
              </a:ext>
            </a:extLst>
          </p:cNvPr>
          <p:cNvGrpSpPr/>
          <p:nvPr/>
        </p:nvGrpSpPr>
        <p:grpSpPr>
          <a:xfrm>
            <a:off x="709162" y="1217603"/>
            <a:ext cx="2834478" cy="4872816"/>
            <a:chOff x="360008" y="1201158"/>
            <a:chExt cx="2557920" cy="4886776"/>
          </a:xfrm>
        </p:grpSpPr>
        <p:sp>
          <p:nvSpPr>
            <p:cNvPr id="5" name="TextBox 4">
              <a:extLst>
                <a:ext uri="{FF2B5EF4-FFF2-40B4-BE49-F238E27FC236}">
                  <a16:creationId xmlns:a16="http://schemas.microsoft.com/office/drawing/2014/main" id="{91110811-9A7D-4BFC-8E43-F0408DCEA124}"/>
                </a:ext>
              </a:extLst>
            </p:cNvPr>
            <p:cNvSpPr txBox="1"/>
            <p:nvPr/>
          </p:nvSpPr>
          <p:spPr bwMode="gray">
            <a:xfrm>
              <a:off x="408479" y="2612095"/>
              <a:ext cx="2404883" cy="1018880"/>
            </a:xfrm>
            <a:prstGeom prst="rect">
              <a:avLst/>
            </a:prstGeom>
            <a:noFill/>
            <a:ln w="28575">
              <a:solidFill>
                <a:schemeClr val="accent2"/>
              </a:solidFill>
            </a:ln>
          </p:spPr>
          <p:txBody>
            <a:bodyPr wrap="square" lIns="45720" rIns="45720" spcCol="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Palatino Linotype"/>
                <a:ea typeface="ＭＳ Ｐゴシック"/>
                <a:cs typeface="+mn-cs"/>
              </a:endParaRPr>
            </a:p>
          </p:txBody>
        </p:sp>
        <p:sp>
          <p:nvSpPr>
            <p:cNvPr id="11" name="TextBox 10">
              <a:extLst>
                <a:ext uri="{FF2B5EF4-FFF2-40B4-BE49-F238E27FC236}">
                  <a16:creationId xmlns:a16="http://schemas.microsoft.com/office/drawing/2014/main" id="{F0DDDD49-87AD-4AA5-83CD-54011B57D160}"/>
                </a:ext>
              </a:extLst>
            </p:cNvPr>
            <p:cNvSpPr txBox="1"/>
            <p:nvPr/>
          </p:nvSpPr>
          <p:spPr bwMode="gray">
            <a:xfrm>
              <a:off x="400454" y="4225494"/>
              <a:ext cx="1100316" cy="533003"/>
            </a:xfrm>
            <a:prstGeom prst="rect">
              <a:avLst/>
            </a:prstGeom>
            <a:noFill/>
            <a:ln w="28575">
              <a:solidFill>
                <a:srgbClr val="FFC000"/>
              </a:solidFill>
            </a:ln>
          </p:spPr>
          <p:txBody>
            <a:bodyPr wrap="square" lIns="45720" rIns="45720" spcCol="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Palatino Linotype"/>
                <a:ea typeface="ＭＳ Ｐゴシック"/>
                <a:cs typeface="+mn-cs"/>
              </a:endParaRPr>
            </a:p>
          </p:txBody>
        </p:sp>
        <p:grpSp>
          <p:nvGrpSpPr>
            <p:cNvPr id="22" name="Group 21"/>
            <p:cNvGrpSpPr/>
            <p:nvPr/>
          </p:nvGrpSpPr>
          <p:grpSpPr>
            <a:xfrm>
              <a:off x="360008" y="1201158"/>
              <a:ext cx="2557920" cy="4886776"/>
              <a:chOff x="375037" y="1235736"/>
              <a:chExt cx="2557920" cy="4886776"/>
            </a:xfrm>
          </p:grpSpPr>
          <p:sp>
            <p:nvSpPr>
              <p:cNvPr id="6" name="TextBox 5">
                <a:extLst>
                  <a:ext uri="{FF2B5EF4-FFF2-40B4-BE49-F238E27FC236}">
                    <a16:creationId xmlns:a16="http://schemas.microsoft.com/office/drawing/2014/main" id="{B3835169-0B01-4687-BFAA-DF3A31C43830}"/>
                  </a:ext>
                </a:extLst>
              </p:cNvPr>
              <p:cNvSpPr txBox="1"/>
              <p:nvPr/>
            </p:nvSpPr>
            <p:spPr bwMode="gray">
              <a:xfrm>
                <a:off x="477342" y="5183623"/>
                <a:ext cx="2455615" cy="938889"/>
              </a:xfrm>
              <a:prstGeom prst="rect">
                <a:avLst/>
              </a:prstGeom>
              <a:noFill/>
              <a:ln w="28575">
                <a:solidFill>
                  <a:schemeClr val="accent2"/>
                </a:solidFill>
              </a:ln>
            </p:spPr>
            <p:txBody>
              <a:bodyPr wrap="square" lIns="45720" rIns="45720" spcCol="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Palatino Linotype"/>
                  <a:ea typeface="ＭＳ Ｐゴシック"/>
                  <a:cs typeface="+mn-cs"/>
                </a:endParaRPr>
              </a:p>
            </p:txBody>
          </p:sp>
          <p:grpSp>
            <p:nvGrpSpPr>
              <p:cNvPr id="7" name="Group 6">
                <a:extLst>
                  <a:ext uri="{FF2B5EF4-FFF2-40B4-BE49-F238E27FC236}">
                    <a16:creationId xmlns:a16="http://schemas.microsoft.com/office/drawing/2014/main" id="{1EDA7E49-6C2C-4F75-BF9B-A7E52E9BCEDB}"/>
                  </a:ext>
                </a:extLst>
              </p:cNvPr>
              <p:cNvGrpSpPr/>
              <p:nvPr/>
            </p:nvGrpSpPr>
            <p:grpSpPr>
              <a:xfrm>
                <a:off x="400455" y="1235736"/>
                <a:ext cx="2404883" cy="1037321"/>
                <a:chOff x="380227" y="3671431"/>
                <a:chExt cx="3042370" cy="1037321"/>
              </a:xfrm>
            </p:grpSpPr>
            <p:sp>
              <p:nvSpPr>
                <p:cNvPr id="8" name="TextBox 7">
                  <a:extLst>
                    <a:ext uri="{FF2B5EF4-FFF2-40B4-BE49-F238E27FC236}">
                      <a16:creationId xmlns:a16="http://schemas.microsoft.com/office/drawing/2014/main" id="{DF2779E2-DE67-460B-8CBE-26D27455B04C}"/>
                    </a:ext>
                  </a:extLst>
                </p:cNvPr>
                <p:cNvSpPr txBox="1"/>
                <p:nvPr/>
              </p:nvSpPr>
              <p:spPr bwMode="gray">
                <a:xfrm>
                  <a:off x="380227" y="3689872"/>
                  <a:ext cx="3042370" cy="1018880"/>
                </a:xfrm>
                <a:prstGeom prst="rect">
                  <a:avLst/>
                </a:prstGeom>
                <a:noFill/>
                <a:ln w="28575">
                  <a:solidFill>
                    <a:schemeClr val="accent1">
                      <a:lumMod val="50000"/>
                    </a:schemeClr>
                  </a:solidFill>
                </a:ln>
              </p:spPr>
              <p:txBody>
                <a:bodyPr wrap="square" lIns="45720" rIns="45720" spcCol="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Palatino Linotype"/>
                    <a:ea typeface="ＭＳ Ｐゴシック"/>
                    <a:cs typeface="+mn-cs"/>
                  </a:endParaRPr>
                </a:p>
              </p:txBody>
            </p:sp>
            <p:sp>
              <p:nvSpPr>
                <p:cNvPr id="9" name="TextBox 8">
                  <a:extLst>
                    <a:ext uri="{FF2B5EF4-FFF2-40B4-BE49-F238E27FC236}">
                      <a16:creationId xmlns:a16="http://schemas.microsoft.com/office/drawing/2014/main" id="{A6015CF4-B3F5-481F-995D-D39AA6B344C3}"/>
                    </a:ext>
                  </a:extLst>
                </p:cNvPr>
                <p:cNvSpPr txBox="1"/>
                <p:nvPr/>
              </p:nvSpPr>
              <p:spPr bwMode="gray">
                <a:xfrm>
                  <a:off x="672705" y="3671431"/>
                  <a:ext cx="2612724" cy="944937"/>
                </a:xfrm>
                <a:prstGeom prst="rect">
                  <a:avLst/>
                </a:prstGeom>
                <a:noFill/>
              </p:spPr>
              <p:txBody>
                <a:bodyPr wrap="square" lIns="45720" rIns="45720" spcCol="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Univers 47 CondensedLight"/>
                      <a:ea typeface="ＭＳ Ｐゴシック"/>
                      <a:cs typeface="+mn-cs"/>
                    </a:rPr>
                    <a:t>MassHealth protocol approved for </a:t>
                  </a:r>
                  <a:r>
                    <a:rPr kumimoji="0" lang="en-US" sz="1800" b="1" i="0" u="none" strike="noStrike" kern="1200" cap="none" spc="0" normalizeH="0" baseline="0" noProof="0" dirty="0">
                      <a:ln>
                        <a:noFill/>
                      </a:ln>
                      <a:solidFill>
                        <a:srgbClr val="007DA3"/>
                      </a:solidFill>
                      <a:effectLst/>
                      <a:uLnTx/>
                      <a:uFillTx/>
                      <a:latin typeface="Univers 47 CondensedLight"/>
                      <a:ea typeface="ＭＳ Ｐゴシック"/>
                      <a:cs typeface="+mn-cs"/>
                    </a:rPr>
                    <a:t>$149 million</a:t>
                  </a:r>
                  <a:endParaRPr kumimoji="0" lang="en-US" sz="1400" b="0" i="0" u="none" strike="noStrike" kern="1200" cap="none" spc="0" normalizeH="0" baseline="0" noProof="0" dirty="0">
                    <a:ln>
                      <a:noFill/>
                    </a:ln>
                    <a:solidFill>
                      <a:srgbClr val="007DA3"/>
                    </a:solidFill>
                    <a:effectLst/>
                    <a:uLnTx/>
                    <a:uFillTx/>
                    <a:latin typeface="Univers 47 CondensedLight"/>
                    <a:ea typeface="ＭＳ Ｐゴシック"/>
                    <a:cs typeface="+mn-cs"/>
                  </a:endParaRPr>
                </a:p>
              </p:txBody>
            </p:sp>
          </p:grpSp>
          <p:sp>
            <p:nvSpPr>
              <p:cNvPr id="10" name="TextBox 9">
                <a:extLst>
                  <a:ext uri="{FF2B5EF4-FFF2-40B4-BE49-F238E27FC236}">
                    <a16:creationId xmlns:a16="http://schemas.microsoft.com/office/drawing/2014/main" id="{FE7D4C0B-8D5D-4094-B16E-6629DCBAD078}"/>
                  </a:ext>
                </a:extLst>
              </p:cNvPr>
              <p:cNvSpPr txBox="1"/>
              <p:nvPr/>
            </p:nvSpPr>
            <p:spPr bwMode="gray">
              <a:xfrm>
                <a:off x="423508" y="2589864"/>
                <a:ext cx="2412904" cy="1195186"/>
              </a:xfrm>
              <a:prstGeom prst="rect">
                <a:avLst/>
              </a:prstGeom>
              <a:noFill/>
              <a:ln>
                <a:noFill/>
              </a:ln>
            </p:spPr>
            <p:txBody>
              <a:bodyPr wrap="square" lIns="45720" rIns="45720" spcCol="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Univers 47 CondensedLight"/>
                    <a:ea typeface="ＭＳ Ｐゴシック"/>
                    <a:cs typeface="+mn-cs"/>
                  </a:rPr>
                  <a:t>Partners Health Choice ACO amount est. </a:t>
                </a:r>
                <a:r>
                  <a:rPr kumimoji="0" lang="en-US" sz="1800" b="1" i="0" u="none" strike="noStrike" kern="1200" cap="none" spc="0" normalizeH="0" baseline="0" noProof="0" dirty="0">
                    <a:ln>
                      <a:noFill/>
                    </a:ln>
                    <a:solidFill>
                      <a:srgbClr val="007DA3"/>
                    </a:solidFill>
                    <a:effectLst/>
                    <a:uLnTx/>
                    <a:uFillTx/>
                    <a:latin typeface="Univers 47 CondensedLight"/>
                    <a:ea typeface="ＭＳ Ｐゴシック"/>
                    <a:cs typeface="+mn-cs"/>
                  </a:rPr>
                  <a:t>$5 million/</a:t>
                </a:r>
                <a:r>
                  <a:rPr kumimoji="0" lang="en-US" sz="1800" b="1" i="0" u="none" strike="noStrike" kern="1200" cap="none" spc="0" normalizeH="0" baseline="0" noProof="0" dirty="0" err="1">
                    <a:ln>
                      <a:noFill/>
                    </a:ln>
                    <a:solidFill>
                      <a:srgbClr val="007DA3"/>
                    </a:solidFill>
                    <a:effectLst/>
                    <a:uLnTx/>
                    <a:uFillTx/>
                    <a:latin typeface="Univers 47 CondensedLight"/>
                    <a:ea typeface="ＭＳ Ｐゴシック"/>
                    <a:cs typeface="+mn-cs"/>
                  </a:rPr>
                  <a:t>yr</a:t>
                </a:r>
                <a:endParaRPr kumimoji="0" lang="en-US" sz="1800" b="1" i="0" u="none" strike="noStrike" kern="1200" cap="none" spc="0" normalizeH="0" baseline="0" noProof="0" dirty="0">
                  <a:ln>
                    <a:noFill/>
                  </a:ln>
                  <a:solidFill>
                    <a:srgbClr val="007DA3"/>
                  </a:solidFill>
                  <a:effectLst/>
                  <a:uLnTx/>
                  <a:uFillTx/>
                  <a:latin typeface="Univers 47 CondensedLight"/>
                  <a:ea typeface="ＭＳ Ｐゴシック"/>
                  <a:cs typeface="+mn-cs"/>
                </a:endParaRPr>
              </a:p>
            </p:txBody>
          </p:sp>
          <p:sp>
            <p:nvSpPr>
              <p:cNvPr id="12" name="TextBox 11">
                <a:extLst>
                  <a:ext uri="{FF2B5EF4-FFF2-40B4-BE49-F238E27FC236}">
                    <a16:creationId xmlns:a16="http://schemas.microsoft.com/office/drawing/2014/main" id="{86592FD7-3CF4-4DC9-A2A3-E0C405F6AB33}"/>
                  </a:ext>
                </a:extLst>
              </p:cNvPr>
              <p:cNvSpPr txBox="1"/>
              <p:nvPr/>
            </p:nvSpPr>
            <p:spPr bwMode="gray">
              <a:xfrm>
                <a:off x="1713164" y="4225491"/>
                <a:ext cx="1100316" cy="533002"/>
              </a:xfrm>
              <a:prstGeom prst="rect">
                <a:avLst/>
              </a:prstGeom>
              <a:noFill/>
              <a:ln w="28575">
                <a:solidFill>
                  <a:schemeClr val="accent2"/>
                </a:solidFill>
              </a:ln>
            </p:spPr>
            <p:txBody>
              <a:bodyPr wrap="square" lIns="45720" rIns="45720" spcCol="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Univers 47 CondensedLight"/>
                    <a:ea typeface="ＭＳ Ｐゴシック"/>
                    <a:cs typeface="+mn-cs"/>
                  </a:rPr>
                  <a:t>Health System</a:t>
                </a:r>
              </a:p>
            </p:txBody>
          </p:sp>
          <p:cxnSp>
            <p:nvCxnSpPr>
              <p:cNvPr id="13" name="Straight Arrow Connector 12">
                <a:extLst>
                  <a:ext uri="{FF2B5EF4-FFF2-40B4-BE49-F238E27FC236}">
                    <a16:creationId xmlns:a16="http://schemas.microsoft.com/office/drawing/2014/main" id="{9104785A-37B5-4659-A934-367DADD238CF}"/>
                  </a:ext>
                </a:extLst>
              </p:cNvPr>
              <p:cNvCxnSpPr>
                <a:cxnSpLocks/>
              </p:cNvCxnSpPr>
              <p:nvPr/>
            </p:nvCxnSpPr>
            <p:spPr bwMode="gray">
              <a:xfrm flipH="1">
                <a:off x="893597" y="3643941"/>
                <a:ext cx="565758" cy="597592"/>
              </a:xfrm>
              <a:prstGeom prst="straightConnector1">
                <a:avLst/>
              </a:prstGeom>
              <a:solidFill>
                <a:schemeClr val="accent1"/>
              </a:solidFill>
              <a:ln w="28575" cap="flat" cmpd="sng" algn="ctr">
                <a:solidFill>
                  <a:srgbClr val="FFC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598086E2-FC23-4BD3-B728-012F5B51B9B7}"/>
                  </a:ext>
                </a:extLst>
              </p:cNvPr>
              <p:cNvCxnSpPr>
                <a:cxnSpLocks/>
              </p:cNvCxnSpPr>
              <p:nvPr/>
            </p:nvCxnSpPr>
            <p:spPr bwMode="gray">
              <a:xfrm>
                <a:off x="1713164" y="3637403"/>
                <a:ext cx="542016" cy="588091"/>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15" name="TextBox 14">
                <a:extLst>
                  <a:ext uri="{FF2B5EF4-FFF2-40B4-BE49-F238E27FC236}">
                    <a16:creationId xmlns:a16="http://schemas.microsoft.com/office/drawing/2014/main" id="{629412D4-CD95-4A6E-AC44-4E3D49DE16F4}"/>
                  </a:ext>
                </a:extLst>
              </p:cNvPr>
              <p:cNvSpPr txBox="1"/>
              <p:nvPr/>
            </p:nvSpPr>
            <p:spPr bwMode="gray">
              <a:xfrm>
                <a:off x="400457" y="4270237"/>
                <a:ext cx="1058901" cy="867605"/>
              </a:xfrm>
              <a:prstGeom prst="rect">
                <a:avLst/>
              </a:prstGeom>
              <a:noFill/>
              <a:ln>
                <a:noFill/>
              </a:ln>
            </p:spPr>
            <p:txBody>
              <a:bodyPr wrap="square" lIns="45720" rIns="45720" spcCol="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Univers 47 CondensedLight"/>
                    <a:ea typeface="ＭＳ Ｐゴシック"/>
                    <a:cs typeface="+mn-cs"/>
                  </a:rPr>
                  <a:t>Social Service Org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Palatino Linotype"/>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Palatino Linotype"/>
                  <a:ea typeface="ＭＳ Ｐゴシック"/>
                  <a:cs typeface="+mn-cs"/>
                </a:endParaRPr>
              </a:p>
            </p:txBody>
          </p:sp>
          <p:cxnSp>
            <p:nvCxnSpPr>
              <p:cNvPr id="16" name="Straight Arrow Connector 15">
                <a:extLst>
                  <a:ext uri="{FF2B5EF4-FFF2-40B4-BE49-F238E27FC236}">
                    <a16:creationId xmlns:a16="http://schemas.microsoft.com/office/drawing/2014/main" id="{D5EC139B-E44C-46A1-8FAB-97A6D7D279F7}"/>
                  </a:ext>
                </a:extLst>
              </p:cNvPr>
              <p:cNvCxnSpPr>
                <a:cxnSpLocks/>
              </p:cNvCxnSpPr>
              <p:nvPr/>
            </p:nvCxnSpPr>
            <p:spPr bwMode="gray">
              <a:xfrm>
                <a:off x="1589172" y="2281488"/>
                <a:ext cx="4028" cy="408887"/>
              </a:xfrm>
              <a:prstGeom prst="straightConnector1">
                <a:avLst/>
              </a:prstGeom>
              <a:solidFill>
                <a:schemeClr val="accent1"/>
              </a:solidFill>
              <a:ln w="28575" cap="flat" cmpd="sng" algn="ctr">
                <a:solidFill>
                  <a:schemeClr val="accent1">
                    <a:lumMod val="50000"/>
                  </a:schemeClr>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94E8E997-FCFF-4EE6-9EBC-6F2B9026E357}"/>
                  </a:ext>
                </a:extLst>
              </p:cNvPr>
              <p:cNvCxnSpPr>
                <a:cxnSpLocks/>
              </p:cNvCxnSpPr>
              <p:nvPr/>
            </p:nvCxnSpPr>
            <p:spPr bwMode="gray">
              <a:xfrm>
                <a:off x="882209" y="4773698"/>
                <a:ext cx="4028" cy="408887"/>
              </a:xfrm>
              <a:prstGeom prst="straightConnector1">
                <a:avLst/>
              </a:prstGeom>
              <a:solidFill>
                <a:schemeClr val="accent1"/>
              </a:solidFill>
              <a:ln w="28575" cap="flat" cmpd="sng" algn="ctr">
                <a:solidFill>
                  <a:srgbClr val="FFC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0A58659-A852-4CEF-AB77-A946FE0D35D9}"/>
                  </a:ext>
                </a:extLst>
              </p:cNvPr>
              <p:cNvCxnSpPr>
                <a:cxnSpLocks/>
              </p:cNvCxnSpPr>
              <p:nvPr/>
            </p:nvCxnSpPr>
            <p:spPr bwMode="gray">
              <a:xfrm>
                <a:off x="2302448" y="4778078"/>
                <a:ext cx="4028" cy="408887"/>
              </a:xfrm>
              <a:prstGeom prst="straightConnector1">
                <a:avLst/>
              </a:prstGeom>
              <a:solidFill>
                <a:schemeClr val="accent1"/>
              </a:solidFill>
              <a:ln w="28575" cap="flat" cmpd="sng" algn="ctr">
                <a:solidFill>
                  <a:schemeClr val="accent2"/>
                </a:solidFill>
                <a:prstDash val="solid"/>
                <a:round/>
                <a:headEnd type="none" w="med" len="med"/>
                <a:tailEnd type="triangle"/>
              </a:ln>
              <a:effectLst/>
            </p:spPr>
          </p:cxnSp>
          <p:sp>
            <p:nvSpPr>
              <p:cNvPr id="20" name="TextBox 19">
                <a:extLst>
                  <a:ext uri="{FF2B5EF4-FFF2-40B4-BE49-F238E27FC236}">
                    <a16:creationId xmlns:a16="http://schemas.microsoft.com/office/drawing/2014/main" id="{390A16A0-2CEF-47DA-9E5A-03CCA6BDE59A}"/>
                  </a:ext>
                </a:extLst>
              </p:cNvPr>
              <p:cNvSpPr txBox="1"/>
              <p:nvPr/>
            </p:nvSpPr>
            <p:spPr bwMode="gray">
              <a:xfrm>
                <a:off x="375037" y="3726066"/>
                <a:ext cx="891014" cy="291222"/>
              </a:xfrm>
              <a:prstGeom prst="rect">
                <a:avLst/>
              </a:prstGeom>
              <a:noFill/>
            </p:spPr>
            <p:txBody>
              <a:bodyPr wrap="square" lIns="45720" rIns="45720" spcCol="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a:ea typeface="ＭＳ Ｐゴシック"/>
                    <a:cs typeface="+mn-cs"/>
                  </a:rPr>
                  <a:t>80%*</a:t>
                </a:r>
              </a:p>
            </p:txBody>
          </p:sp>
          <p:sp>
            <p:nvSpPr>
              <p:cNvPr id="21" name="TextBox 20">
                <a:extLst>
                  <a:ext uri="{FF2B5EF4-FFF2-40B4-BE49-F238E27FC236}">
                    <a16:creationId xmlns:a16="http://schemas.microsoft.com/office/drawing/2014/main" id="{35A796A3-DEF0-49C5-8F4E-16CBC9664831}"/>
                  </a:ext>
                </a:extLst>
              </p:cNvPr>
              <p:cNvSpPr txBox="1"/>
              <p:nvPr/>
            </p:nvSpPr>
            <p:spPr bwMode="gray">
              <a:xfrm>
                <a:off x="1974558" y="3717065"/>
                <a:ext cx="891014" cy="291222"/>
              </a:xfrm>
              <a:prstGeom prst="rect">
                <a:avLst/>
              </a:prstGeom>
              <a:noFill/>
            </p:spPr>
            <p:txBody>
              <a:bodyPr wrap="square" lIns="45720" rIns="45720" spcCol="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alatino Linotype"/>
                    <a:ea typeface="ＭＳ Ｐゴシック"/>
                    <a:cs typeface="+mn-cs"/>
                  </a:rPr>
                  <a:t>20%*</a:t>
                </a:r>
              </a:p>
            </p:txBody>
          </p:sp>
        </p:grpSp>
      </p:grpSp>
      <p:grpSp>
        <p:nvGrpSpPr>
          <p:cNvPr id="4" name="Group 3"/>
          <p:cNvGrpSpPr/>
          <p:nvPr/>
        </p:nvGrpSpPr>
        <p:grpSpPr>
          <a:xfrm>
            <a:off x="4676592" y="3341868"/>
            <a:ext cx="6471485" cy="2784764"/>
            <a:chOff x="3602420" y="4188835"/>
            <a:chExt cx="6397556" cy="2517753"/>
          </a:xfrm>
        </p:grpSpPr>
        <p:sp>
          <p:nvSpPr>
            <p:cNvPr id="27" name="Content Placeholder 3">
              <a:extLst>
                <a:ext uri="{FF2B5EF4-FFF2-40B4-BE49-F238E27FC236}">
                  <a16:creationId xmlns:a16="http://schemas.microsoft.com/office/drawing/2014/main" id="{1D070A59-757F-4777-A773-EF2625711415}"/>
                </a:ext>
              </a:extLst>
            </p:cNvPr>
            <p:cNvSpPr txBox="1">
              <a:spLocks/>
            </p:cNvSpPr>
            <p:nvPr/>
          </p:nvSpPr>
          <p:spPr bwMode="auto">
            <a:xfrm>
              <a:off x="3602420" y="4605670"/>
              <a:ext cx="2737211" cy="2097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rgbClr val="003366"/>
                </a:buClr>
                <a:buSzPct val="85000"/>
                <a:buFont typeface="Times" pitchFamily="18" charset="0"/>
                <a:buChar char="•"/>
                <a:defRPr sz="28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ts val="1200"/>
                </a:spcAft>
                <a:buClr>
                  <a:srgbClr val="003366"/>
                </a:buClr>
                <a:buSzPct val="85000"/>
                <a:buChar char="–"/>
                <a:defRPr sz="24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ts val="1200"/>
                </a:spcAft>
                <a:buClr>
                  <a:srgbClr val="003366"/>
                </a:buClr>
                <a:buSzPct val="85000"/>
                <a:buFont typeface="Times" pitchFamily="18" charset="0"/>
                <a:buChar char="•"/>
                <a:defRPr sz="20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ts val="1200"/>
                </a:spcAft>
                <a:buClr>
                  <a:srgbClr val="003366"/>
                </a:buClr>
                <a:buChar char="–"/>
                <a:defRPr sz="18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ts val="1200"/>
                </a:spcAft>
                <a:buClr>
                  <a:srgbClr val="003366"/>
                </a:buClr>
                <a:buChar char="»"/>
                <a:defRPr sz="1800">
                  <a:solidFill>
                    <a:schemeClr val="tx1"/>
                  </a:solidFill>
                  <a:latin typeface="Arial" pitchFamily="34" charset="0"/>
                  <a:ea typeface="MS PGothic" pitchFamily="34" charset="-128"/>
                  <a:cs typeface="Arial" pitchFamily="34" charset="0"/>
                </a:defRPr>
              </a:lvl5pPr>
              <a:lvl6pPr marL="2514600" indent="-228600" algn="l" rtl="0" eaLnBrk="1" fontAlgn="base" hangingPunct="1">
                <a:spcBef>
                  <a:spcPct val="0"/>
                </a:spcBef>
                <a:spcAft>
                  <a:spcPct val="20000"/>
                </a:spcAft>
                <a:defRPr sz="1800">
                  <a:solidFill>
                    <a:schemeClr val="tx1"/>
                  </a:solidFill>
                  <a:latin typeface="+mn-lt"/>
                  <a:ea typeface="+mn-ea"/>
                </a:defRPr>
              </a:lvl6pPr>
              <a:lvl7pPr marL="2971800" indent="-228600" algn="l" rtl="0" eaLnBrk="1" fontAlgn="base" hangingPunct="1">
                <a:spcBef>
                  <a:spcPct val="0"/>
                </a:spcBef>
                <a:spcAft>
                  <a:spcPct val="20000"/>
                </a:spcAft>
                <a:defRPr sz="1800">
                  <a:solidFill>
                    <a:schemeClr val="tx1"/>
                  </a:solidFill>
                  <a:latin typeface="+mn-lt"/>
                  <a:ea typeface="+mn-ea"/>
                </a:defRPr>
              </a:lvl7pPr>
              <a:lvl8pPr marL="3429000" indent="-228600" algn="l" rtl="0" eaLnBrk="1" fontAlgn="base" hangingPunct="1">
                <a:spcBef>
                  <a:spcPct val="0"/>
                </a:spcBef>
                <a:spcAft>
                  <a:spcPct val="20000"/>
                </a:spcAft>
                <a:defRPr sz="1800">
                  <a:solidFill>
                    <a:schemeClr val="tx1"/>
                  </a:solidFill>
                  <a:latin typeface="+mn-lt"/>
                  <a:ea typeface="+mn-ea"/>
                </a:defRPr>
              </a:lvl8pPr>
              <a:lvl9pPr marL="3886200" indent="-228600" algn="l" rtl="0" eaLnBrk="1" fontAlgn="base" hangingPunct="1">
                <a:spcBef>
                  <a:spcPct val="0"/>
                </a:spcBef>
                <a:spcAft>
                  <a:spcPct val="20000"/>
                </a:spcAft>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0"/>
                </a:spcBef>
                <a:spcAft>
                  <a:spcPts val="1200"/>
                </a:spcAft>
                <a:buClr>
                  <a:srgbClr val="003366"/>
                </a:buClr>
                <a:buSzPct val="85000"/>
                <a:buFont typeface="Wingdings" panose="05000000000000000000" pitchFamily="2" charset="2"/>
                <a:buChar char="v"/>
                <a:tabLst/>
                <a:defRPr/>
              </a:pPr>
              <a:r>
                <a:rPr kumimoji="0" lang="en-US" sz="1600" b="0" i="0" u="none" strike="noStrike" kern="0" cap="none" spc="0" normalizeH="0" baseline="0" noProof="0" dirty="0">
                  <a:ln>
                    <a:noFill/>
                  </a:ln>
                  <a:solidFill>
                    <a:srgbClr val="000000"/>
                  </a:solidFill>
                  <a:effectLst/>
                  <a:uLnTx/>
                  <a:uFillTx/>
                  <a:latin typeface="Univers 47 CondensedLight"/>
                  <a:ea typeface="MS PGothic" pitchFamily="34" charset="-128"/>
                  <a:cs typeface="Arial" pitchFamily="34" charset="0"/>
                </a:rPr>
                <a:t>Pre-tenancy: Individual</a:t>
              </a:r>
            </a:p>
            <a:p>
              <a:pPr marL="342900" marR="0" lvl="0" indent="-342900" algn="l" defTabSz="914400" rtl="0" eaLnBrk="0" fontAlgn="base" latinLnBrk="0" hangingPunct="0">
                <a:lnSpc>
                  <a:spcPct val="100000"/>
                </a:lnSpc>
                <a:spcBef>
                  <a:spcPct val="0"/>
                </a:spcBef>
                <a:spcAft>
                  <a:spcPts val="1200"/>
                </a:spcAft>
                <a:buClr>
                  <a:srgbClr val="003366"/>
                </a:buClr>
                <a:buSzPct val="85000"/>
                <a:buFont typeface="Wingdings" panose="05000000000000000000" pitchFamily="2" charset="2"/>
                <a:buChar char="v"/>
                <a:tabLst/>
                <a:defRPr/>
              </a:pPr>
              <a:r>
                <a:rPr kumimoji="0" lang="en-US" sz="1600" b="0" i="0" u="none" strike="noStrike" kern="0" cap="none" spc="0" normalizeH="0" baseline="0" noProof="0" dirty="0">
                  <a:ln>
                    <a:noFill/>
                  </a:ln>
                  <a:solidFill>
                    <a:srgbClr val="000000"/>
                  </a:solidFill>
                  <a:effectLst/>
                  <a:uLnTx/>
                  <a:uFillTx/>
                  <a:latin typeface="Univers 47 CondensedLight"/>
                  <a:ea typeface="MS PGothic" pitchFamily="34" charset="-128"/>
                  <a:cs typeface="Arial" pitchFamily="34" charset="0"/>
                </a:rPr>
                <a:t>Pre-tenancy: Transitional assistance</a:t>
              </a:r>
            </a:p>
            <a:p>
              <a:pPr marL="342900" marR="0" lvl="0" indent="-342900" algn="l" defTabSz="914400" rtl="0" eaLnBrk="0" fontAlgn="base" latinLnBrk="0" hangingPunct="0">
                <a:lnSpc>
                  <a:spcPct val="100000"/>
                </a:lnSpc>
                <a:spcBef>
                  <a:spcPct val="0"/>
                </a:spcBef>
                <a:spcAft>
                  <a:spcPts val="1200"/>
                </a:spcAft>
                <a:buClr>
                  <a:srgbClr val="003366"/>
                </a:buClr>
                <a:buSzPct val="85000"/>
                <a:buFont typeface="Wingdings" panose="05000000000000000000" pitchFamily="2" charset="2"/>
                <a:buChar char="v"/>
                <a:tabLst/>
                <a:defRPr/>
              </a:pPr>
              <a:r>
                <a:rPr kumimoji="0" lang="en-US" sz="1600" b="0" i="0" u="none" strike="noStrike" kern="0" cap="none" spc="0" normalizeH="0" baseline="0" noProof="0" dirty="0">
                  <a:ln>
                    <a:noFill/>
                  </a:ln>
                  <a:solidFill>
                    <a:srgbClr val="000000"/>
                  </a:solidFill>
                  <a:effectLst/>
                  <a:uLnTx/>
                  <a:uFillTx/>
                  <a:latin typeface="Univers 47 CondensedLight"/>
                  <a:ea typeface="MS PGothic" pitchFamily="34" charset="-128"/>
                  <a:cs typeface="Arial" pitchFamily="34" charset="0"/>
                </a:rPr>
                <a:t>Tenancy sustaining</a:t>
              </a:r>
            </a:p>
            <a:p>
              <a:pPr marL="342900" marR="0" lvl="0" indent="-342900" algn="l" defTabSz="914400" rtl="0" eaLnBrk="0" fontAlgn="base" latinLnBrk="0" hangingPunct="0">
                <a:lnSpc>
                  <a:spcPct val="100000"/>
                </a:lnSpc>
                <a:spcBef>
                  <a:spcPct val="0"/>
                </a:spcBef>
                <a:spcAft>
                  <a:spcPts val="1200"/>
                </a:spcAft>
                <a:buClr>
                  <a:srgbClr val="003366"/>
                </a:buClr>
                <a:buSzPct val="85000"/>
                <a:buFont typeface="Wingdings" panose="05000000000000000000" pitchFamily="2" charset="2"/>
                <a:buChar char="v"/>
                <a:tabLst/>
                <a:defRPr/>
              </a:pPr>
              <a:r>
                <a:rPr kumimoji="0" lang="en-US" sz="1600" b="0" i="0" u="none" strike="noStrike" kern="0" cap="none" spc="0" normalizeH="0" baseline="0" noProof="0" dirty="0">
                  <a:ln>
                    <a:noFill/>
                  </a:ln>
                  <a:solidFill>
                    <a:srgbClr val="000000"/>
                  </a:solidFill>
                  <a:effectLst/>
                  <a:uLnTx/>
                  <a:uFillTx/>
                  <a:latin typeface="Univers 47 CondensedLight"/>
                  <a:ea typeface="MS PGothic" pitchFamily="34" charset="-128"/>
                  <a:cs typeface="Arial" pitchFamily="34" charset="0"/>
                </a:rPr>
                <a:t>Home modifications</a:t>
              </a:r>
            </a:p>
          </p:txBody>
        </p:sp>
        <p:sp>
          <p:nvSpPr>
            <p:cNvPr id="28" name="Rectangle 27">
              <a:extLst>
                <a:ext uri="{FF2B5EF4-FFF2-40B4-BE49-F238E27FC236}">
                  <a16:creationId xmlns:a16="http://schemas.microsoft.com/office/drawing/2014/main" id="{C0275003-024B-4BFA-B21A-CE50318B8A49}"/>
                </a:ext>
              </a:extLst>
            </p:cNvPr>
            <p:cNvSpPr/>
            <p:nvPr/>
          </p:nvSpPr>
          <p:spPr>
            <a:xfrm>
              <a:off x="3602420" y="4188835"/>
              <a:ext cx="2737211" cy="380277"/>
            </a:xfrm>
            <a:prstGeom prst="rect">
              <a:avLst/>
            </a:prstGeom>
            <a:solidFill>
              <a:srgbClr val="007DA3">
                <a:hueOff val="0"/>
                <a:satOff val="0"/>
                <a:lumOff val="0"/>
                <a:alphaOff val="0"/>
              </a:srgbClr>
            </a:solidFill>
            <a:ln w="25400" cap="flat" cmpd="sng" algn="ctr">
              <a:solidFill>
                <a:srgbClr val="007DA3">
                  <a:hueOff val="0"/>
                  <a:satOff val="0"/>
                  <a:lumOff val="0"/>
                  <a:alphaOff val="0"/>
                </a:srgbClr>
              </a:solidFill>
              <a:prstDash val="soli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10160">
                    <a:solidFill>
                      <a:srgbClr val="AAB7AA"/>
                    </a:solidFill>
                    <a:prstDash val="solid"/>
                  </a:ln>
                  <a:solidFill>
                    <a:srgbClr val="FFFFFF"/>
                  </a:solidFill>
                  <a:effectLst>
                    <a:outerShdw blurRad="38100" dist="22860" dir="5400000" algn="tl" rotWithShape="0">
                      <a:srgbClr val="000000">
                        <a:alpha val="30000"/>
                      </a:srgbClr>
                    </a:outerShdw>
                  </a:effectLst>
                  <a:uLnTx/>
                  <a:uFillTx/>
                  <a:latin typeface="Univers 47 CondensedLight"/>
                  <a:ea typeface="ＭＳ Ｐゴシック"/>
                  <a:cs typeface="+mn-cs"/>
                </a:rPr>
                <a:t>Tenancy Support</a:t>
              </a:r>
            </a:p>
          </p:txBody>
        </p:sp>
        <p:sp>
          <p:nvSpPr>
            <p:cNvPr id="29" name="Rectangle 28">
              <a:extLst>
                <a:ext uri="{FF2B5EF4-FFF2-40B4-BE49-F238E27FC236}">
                  <a16:creationId xmlns:a16="http://schemas.microsoft.com/office/drawing/2014/main" id="{47DD6A20-E7EC-4971-8F2B-FDC8EF99DA49}"/>
                </a:ext>
              </a:extLst>
            </p:cNvPr>
            <p:cNvSpPr/>
            <p:nvPr/>
          </p:nvSpPr>
          <p:spPr>
            <a:xfrm>
              <a:off x="7332976" y="4188835"/>
              <a:ext cx="2667000" cy="380277"/>
            </a:xfrm>
            <a:prstGeom prst="rect">
              <a:avLst/>
            </a:prstGeom>
            <a:solidFill>
              <a:srgbClr val="007DA3">
                <a:hueOff val="0"/>
                <a:satOff val="0"/>
                <a:lumOff val="0"/>
                <a:alphaOff val="0"/>
              </a:srgbClr>
            </a:solidFill>
            <a:ln w="25400" cap="flat" cmpd="sng" algn="ctr">
              <a:solidFill>
                <a:srgbClr val="007DA3">
                  <a:hueOff val="0"/>
                  <a:satOff val="0"/>
                  <a:lumOff val="0"/>
                  <a:alphaOff val="0"/>
                </a:srgbClr>
              </a:solidFill>
              <a:prstDash val="soli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10160">
                    <a:solidFill>
                      <a:srgbClr val="AAB7AA"/>
                    </a:solidFill>
                    <a:prstDash val="solid"/>
                  </a:ln>
                  <a:solidFill>
                    <a:srgbClr val="FFFFFF"/>
                  </a:solidFill>
                  <a:effectLst>
                    <a:outerShdw blurRad="38100" dist="22860" dir="5400000" algn="tl" rotWithShape="0">
                      <a:srgbClr val="000000">
                        <a:alpha val="30000"/>
                      </a:srgbClr>
                    </a:outerShdw>
                  </a:effectLst>
                  <a:uLnTx/>
                  <a:uFillTx/>
                  <a:latin typeface="Univers 47 CondensedLight"/>
                  <a:ea typeface="ＭＳ Ｐゴシック"/>
                  <a:cs typeface="+mn-cs"/>
                </a:rPr>
                <a:t>Nutrition Sustaining </a:t>
              </a:r>
            </a:p>
          </p:txBody>
        </p:sp>
        <p:sp>
          <p:nvSpPr>
            <p:cNvPr id="30" name="Content Placeholder 3">
              <a:extLst>
                <a:ext uri="{FF2B5EF4-FFF2-40B4-BE49-F238E27FC236}">
                  <a16:creationId xmlns:a16="http://schemas.microsoft.com/office/drawing/2014/main" id="{116A2FF4-AB6F-404C-BA79-5BBE5BA5AD01}"/>
                </a:ext>
              </a:extLst>
            </p:cNvPr>
            <p:cNvSpPr txBox="1">
              <a:spLocks/>
            </p:cNvSpPr>
            <p:nvPr/>
          </p:nvSpPr>
          <p:spPr bwMode="auto">
            <a:xfrm>
              <a:off x="7315147" y="4609083"/>
              <a:ext cx="2684829" cy="2097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rgbClr val="003366"/>
                </a:buClr>
                <a:buSzPct val="85000"/>
                <a:buFont typeface="Times" pitchFamily="18" charset="0"/>
                <a:buChar char="•"/>
                <a:defRPr sz="28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ts val="1200"/>
                </a:spcAft>
                <a:buClr>
                  <a:srgbClr val="003366"/>
                </a:buClr>
                <a:buSzPct val="85000"/>
                <a:buChar char="–"/>
                <a:defRPr sz="24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ts val="1200"/>
                </a:spcAft>
                <a:buClr>
                  <a:srgbClr val="003366"/>
                </a:buClr>
                <a:buSzPct val="85000"/>
                <a:buFont typeface="Times" pitchFamily="18" charset="0"/>
                <a:buChar char="•"/>
                <a:defRPr sz="20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ts val="1200"/>
                </a:spcAft>
                <a:buClr>
                  <a:srgbClr val="003366"/>
                </a:buClr>
                <a:buChar char="–"/>
                <a:defRPr sz="18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ts val="1200"/>
                </a:spcAft>
                <a:buClr>
                  <a:srgbClr val="003366"/>
                </a:buClr>
                <a:buChar char="»"/>
                <a:defRPr sz="1800">
                  <a:solidFill>
                    <a:schemeClr val="tx1"/>
                  </a:solidFill>
                  <a:latin typeface="Arial" pitchFamily="34" charset="0"/>
                  <a:ea typeface="MS PGothic" pitchFamily="34" charset="-128"/>
                  <a:cs typeface="Arial" pitchFamily="34" charset="0"/>
                </a:defRPr>
              </a:lvl5pPr>
              <a:lvl6pPr marL="2514600" indent="-228600" algn="l" rtl="0" eaLnBrk="1" fontAlgn="base" hangingPunct="1">
                <a:spcBef>
                  <a:spcPct val="0"/>
                </a:spcBef>
                <a:spcAft>
                  <a:spcPct val="20000"/>
                </a:spcAft>
                <a:defRPr sz="1800">
                  <a:solidFill>
                    <a:schemeClr val="tx1"/>
                  </a:solidFill>
                  <a:latin typeface="+mn-lt"/>
                  <a:ea typeface="+mn-ea"/>
                </a:defRPr>
              </a:lvl6pPr>
              <a:lvl7pPr marL="2971800" indent="-228600" algn="l" rtl="0" eaLnBrk="1" fontAlgn="base" hangingPunct="1">
                <a:spcBef>
                  <a:spcPct val="0"/>
                </a:spcBef>
                <a:spcAft>
                  <a:spcPct val="20000"/>
                </a:spcAft>
                <a:defRPr sz="1800">
                  <a:solidFill>
                    <a:schemeClr val="tx1"/>
                  </a:solidFill>
                  <a:latin typeface="+mn-lt"/>
                  <a:ea typeface="+mn-ea"/>
                </a:defRPr>
              </a:lvl7pPr>
              <a:lvl8pPr marL="3429000" indent="-228600" algn="l" rtl="0" eaLnBrk="1" fontAlgn="base" hangingPunct="1">
                <a:spcBef>
                  <a:spcPct val="0"/>
                </a:spcBef>
                <a:spcAft>
                  <a:spcPct val="20000"/>
                </a:spcAft>
                <a:defRPr sz="1800">
                  <a:solidFill>
                    <a:schemeClr val="tx1"/>
                  </a:solidFill>
                  <a:latin typeface="+mn-lt"/>
                  <a:ea typeface="+mn-ea"/>
                </a:defRPr>
              </a:lvl8pPr>
              <a:lvl9pPr marL="3886200" indent="-228600" algn="l" rtl="0" eaLnBrk="1" fontAlgn="base" hangingPunct="1">
                <a:spcBef>
                  <a:spcPct val="0"/>
                </a:spcBef>
                <a:spcAft>
                  <a:spcPct val="20000"/>
                </a:spcAft>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0"/>
                </a:spcBef>
                <a:spcAft>
                  <a:spcPts val="1200"/>
                </a:spcAft>
                <a:buClr>
                  <a:srgbClr val="003366"/>
                </a:buClr>
                <a:buSzPct val="85000"/>
                <a:buFont typeface="Wingdings" panose="05000000000000000000" pitchFamily="2" charset="2"/>
                <a:buChar char="v"/>
                <a:tabLst/>
                <a:defRPr/>
              </a:pPr>
              <a:r>
                <a:rPr kumimoji="0" lang="en-US" sz="1600" b="0" i="0" u="none" strike="noStrike" kern="0" cap="none" spc="0" normalizeH="0" baseline="0" noProof="0" dirty="0">
                  <a:ln>
                    <a:noFill/>
                  </a:ln>
                  <a:solidFill>
                    <a:srgbClr val="000000"/>
                  </a:solidFill>
                  <a:effectLst/>
                  <a:uLnTx/>
                  <a:uFillTx/>
                  <a:latin typeface="Univers 47 CondensedLight"/>
                  <a:ea typeface="MS PGothic" pitchFamily="34" charset="-128"/>
                  <a:cs typeface="Arial" pitchFamily="34" charset="0"/>
                </a:rPr>
                <a:t>Nutrition education</a:t>
              </a:r>
            </a:p>
            <a:p>
              <a:pPr marL="342900" marR="0" lvl="0" indent="-342900" algn="l" defTabSz="914400" rtl="0" eaLnBrk="0" fontAlgn="base" latinLnBrk="0" hangingPunct="0">
                <a:lnSpc>
                  <a:spcPct val="100000"/>
                </a:lnSpc>
                <a:spcBef>
                  <a:spcPct val="0"/>
                </a:spcBef>
                <a:spcAft>
                  <a:spcPts val="1200"/>
                </a:spcAft>
                <a:buClr>
                  <a:srgbClr val="003366"/>
                </a:buClr>
                <a:buSzPct val="85000"/>
                <a:buFont typeface="Wingdings" panose="05000000000000000000" pitchFamily="2" charset="2"/>
                <a:buChar char="v"/>
                <a:tabLst/>
                <a:defRPr/>
              </a:pPr>
              <a:r>
                <a:rPr kumimoji="0" lang="en-US" sz="1600" b="0" i="0" u="none" strike="noStrike" kern="0" cap="none" spc="0" normalizeH="0" baseline="0" noProof="0" dirty="0">
                  <a:ln>
                    <a:noFill/>
                  </a:ln>
                  <a:solidFill>
                    <a:srgbClr val="000000"/>
                  </a:solidFill>
                  <a:effectLst/>
                  <a:uLnTx/>
                  <a:uFillTx/>
                  <a:latin typeface="Univers 47 CondensedLight"/>
                  <a:ea typeface="MS PGothic" pitchFamily="34" charset="-128"/>
                  <a:cs typeface="Arial" pitchFamily="34" charset="0"/>
                </a:rPr>
                <a:t>Food</a:t>
              </a:r>
            </a:p>
            <a:p>
              <a:pPr marL="342900" marR="0" lvl="0" indent="-342900" algn="l" defTabSz="914400" rtl="0" eaLnBrk="0" fontAlgn="base" latinLnBrk="0" hangingPunct="0">
                <a:lnSpc>
                  <a:spcPct val="100000"/>
                </a:lnSpc>
                <a:spcBef>
                  <a:spcPct val="0"/>
                </a:spcBef>
                <a:spcAft>
                  <a:spcPts val="1200"/>
                </a:spcAft>
                <a:buClr>
                  <a:srgbClr val="003366"/>
                </a:buClr>
                <a:buSzPct val="85000"/>
                <a:buFont typeface="Wingdings" panose="05000000000000000000" pitchFamily="2" charset="2"/>
                <a:buChar char="v"/>
                <a:tabLst/>
                <a:defRPr/>
              </a:pPr>
              <a:r>
                <a:rPr kumimoji="0" lang="en-US" sz="1600" b="0" i="0" u="none" strike="noStrike" kern="0" cap="none" spc="0" normalizeH="0" baseline="0" noProof="0" dirty="0">
                  <a:ln>
                    <a:noFill/>
                  </a:ln>
                  <a:solidFill>
                    <a:srgbClr val="000000"/>
                  </a:solidFill>
                  <a:effectLst/>
                  <a:uLnTx/>
                  <a:uFillTx/>
                  <a:latin typeface="Univers 47 CondensedLight"/>
                  <a:ea typeface="MS PGothic" pitchFamily="34" charset="-128"/>
                  <a:cs typeface="Arial" pitchFamily="34" charset="0"/>
                </a:rPr>
                <a:t>Services (e.g., meal delivery, medically-tailored meals)</a:t>
              </a:r>
            </a:p>
          </p:txBody>
        </p:sp>
      </p:grpSp>
      <p:sp>
        <p:nvSpPr>
          <p:cNvPr id="31" name="Text Placeholder 4">
            <a:extLst>
              <a:ext uri="{FF2B5EF4-FFF2-40B4-BE49-F238E27FC236}">
                <a16:creationId xmlns:a16="http://schemas.microsoft.com/office/drawing/2014/main" id="{F817867A-8EB1-4862-B953-875E6DDC5362}"/>
              </a:ext>
            </a:extLst>
          </p:cNvPr>
          <p:cNvSpPr txBox="1">
            <a:spLocks/>
          </p:cNvSpPr>
          <p:nvPr/>
        </p:nvSpPr>
        <p:spPr bwMode="auto">
          <a:xfrm>
            <a:off x="652573" y="123462"/>
            <a:ext cx="11237980" cy="99062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0"/>
              </a:spcBef>
              <a:spcAft>
                <a:spcPts val="1200"/>
              </a:spcAft>
              <a:buClr>
                <a:srgbClr val="003366"/>
              </a:buClr>
              <a:buSzPct val="85000"/>
              <a:buFont typeface="Times" pitchFamily="18" charset="0"/>
              <a:buChar char="•"/>
              <a:defRPr sz="20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ts val="1200"/>
              </a:spcAft>
              <a:buClr>
                <a:srgbClr val="003366"/>
              </a:buClr>
              <a:buSzPct val="85000"/>
              <a:buChar char="–"/>
              <a:defRPr sz="20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ts val="1200"/>
              </a:spcAft>
              <a:buClr>
                <a:srgbClr val="003366"/>
              </a:buClr>
              <a:buSzPct val="85000"/>
              <a:buFont typeface="Times" pitchFamily="18" charset="0"/>
              <a:buChar char="•"/>
              <a:defRPr sz="20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5pPr>
            <a:lvl6pPr marL="2514600" indent="-228600" algn="l" rtl="0" eaLnBrk="1" fontAlgn="base" hangingPunct="1">
              <a:spcBef>
                <a:spcPct val="0"/>
              </a:spcBef>
              <a:spcAft>
                <a:spcPct val="20000"/>
              </a:spcAft>
              <a:defRPr sz="2800">
                <a:solidFill>
                  <a:schemeClr val="tx1"/>
                </a:solidFill>
                <a:latin typeface="+mn-lt"/>
                <a:ea typeface="+mn-ea"/>
              </a:defRPr>
            </a:lvl6pPr>
            <a:lvl7pPr marL="2971800" indent="-228600" algn="l" rtl="0" eaLnBrk="1" fontAlgn="base" hangingPunct="1">
              <a:spcBef>
                <a:spcPct val="0"/>
              </a:spcBef>
              <a:spcAft>
                <a:spcPct val="20000"/>
              </a:spcAft>
              <a:defRPr sz="2800">
                <a:solidFill>
                  <a:schemeClr val="tx1"/>
                </a:solidFill>
                <a:latin typeface="+mn-lt"/>
                <a:ea typeface="+mn-ea"/>
              </a:defRPr>
            </a:lvl7pPr>
            <a:lvl8pPr marL="3429000" indent="-228600" algn="l" rtl="0" eaLnBrk="1" fontAlgn="base" hangingPunct="1">
              <a:spcBef>
                <a:spcPct val="0"/>
              </a:spcBef>
              <a:spcAft>
                <a:spcPct val="20000"/>
              </a:spcAft>
              <a:defRPr sz="2800">
                <a:solidFill>
                  <a:schemeClr val="tx1"/>
                </a:solidFill>
                <a:latin typeface="+mn-lt"/>
                <a:ea typeface="+mn-ea"/>
              </a:defRPr>
            </a:lvl8pPr>
            <a:lvl9pPr marL="3886200" indent="-228600" algn="l" rtl="0" eaLnBrk="1" fontAlgn="base" hangingPunct="1">
              <a:spcBef>
                <a:spcPct val="0"/>
              </a:spcBef>
              <a:spcAft>
                <a:spcPct val="20000"/>
              </a:spcAft>
              <a:defRPr sz="2800">
                <a:solidFill>
                  <a:schemeClr val="tx1"/>
                </a:solidFill>
                <a:latin typeface="+mn-lt"/>
                <a:ea typeface="+mn-ea"/>
              </a:defRPr>
            </a:lvl9pPr>
          </a:lstStyle>
          <a:p>
            <a:pPr marL="342900" marR="0" lvl="0" indent="-342900" algn="l" defTabSz="914400" rtl="0" eaLnBrk="0" fontAlgn="base" latinLnBrk="0" hangingPunct="0">
              <a:lnSpc>
                <a:spcPct val="100000"/>
              </a:lnSpc>
              <a:spcBef>
                <a:spcPct val="0"/>
              </a:spcBef>
              <a:spcAft>
                <a:spcPts val="0"/>
              </a:spcAft>
              <a:buClr>
                <a:srgbClr val="003366"/>
              </a:buClr>
              <a:buSzPct val="85000"/>
              <a:buFont typeface="Times" pitchFamily="18" charset="0"/>
              <a:buNone/>
              <a:tabLst/>
              <a:defRPr/>
            </a:pPr>
            <a:r>
              <a:rPr kumimoji="0" lang="en-US" sz="2800" b="0" i="0" u="none" strike="noStrike" kern="0" cap="none" spc="0" normalizeH="0" baseline="0" noProof="0" dirty="0">
                <a:ln>
                  <a:noFill/>
                </a:ln>
                <a:solidFill>
                  <a:srgbClr val="007CA4"/>
                </a:solidFill>
                <a:effectLst/>
                <a:uLnTx/>
                <a:uFillTx/>
                <a:latin typeface="Arial" pitchFamily="34" charset="0"/>
                <a:ea typeface="MS PGothic" pitchFamily="34" charset="-128"/>
                <a:cs typeface="Arial" pitchFamily="34" charset="0"/>
              </a:rPr>
              <a:t>Flex Services </a:t>
            </a:r>
            <a:endParaRPr kumimoji="0" lang="en-US" sz="2800" b="0" i="1" u="none" strike="noStrike" kern="0" cap="none" spc="0" normalizeH="0" baseline="0" noProof="0" dirty="0">
              <a:ln>
                <a:noFill/>
              </a:ln>
              <a:solidFill>
                <a:srgbClr val="007CA4"/>
              </a:solidFill>
              <a:effectLst/>
              <a:uLnTx/>
              <a:uFillTx/>
              <a:latin typeface="Arial" pitchFamily="34" charset="0"/>
              <a:ea typeface="MS PGothic" pitchFamily="34" charset="-128"/>
              <a:cs typeface="Arial" pitchFamily="34" charset="0"/>
            </a:endParaRPr>
          </a:p>
          <a:p>
            <a:pPr marL="342900" marR="0" lvl="0" indent="-342900" algn="l" defTabSz="914400" rtl="0" eaLnBrk="0" fontAlgn="base" latinLnBrk="0" hangingPunct="0">
              <a:lnSpc>
                <a:spcPct val="100000"/>
              </a:lnSpc>
              <a:spcBef>
                <a:spcPct val="0"/>
              </a:spcBef>
              <a:spcAft>
                <a:spcPts val="0"/>
              </a:spcAft>
              <a:buClr>
                <a:srgbClr val="003366"/>
              </a:buClr>
              <a:buSzPct val="85000"/>
              <a:buFont typeface="Times" pitchFamily="18" charset="0"/>
              <a:buNone/>
              <a:tabLst/>
              <a:defRPr/>
            </a:pPr>
            <a:r>
              <a:rPr kumimoji="0" lang="en-US" sz="2800" b="0" i="1" u="none" strike="noStrike" kern="0" cap="none" spc="0" normalizeH="0" baseline="0" noProof="0" dirty="0">
                <a:ln>
                  <a:noFill/>
                </a:ln>
                <a:solidFill>
                  <a:srgbClr val="999999"/>
                </a:solidFill>
                <a:effectLst/>
                <a:uLnTx/>
                <a:uFillTx/>
                <a:latin typeface="Arial" pitchFamily="34" charset="0"/>
                <a:ea typeface="MS PGothic" pitchFamily="34" charset="-128"/>
                <a:cs typeface="Arial" pitchFamily="34" charset="0"/>
              </a:rPr>
              <a:t>Allowing new services to be covered by MassHealth</a:t>
            </a:r>
          </a:p>
        </p:txBody>
      </p:sp>
    </p:spTree>
    <p:extLst>
      <p:ext uri="{BB962C8B-B14F-4D97-AF65-F5344CB8AC3E}">
        <p14:creationId xmlns:p14="http://schemas.microsoft.com/office/powerpoint/2010/main" val="401396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 Placeholder 3">
            <a:extLst>
              <a:ext uri="{FF2B5EF4-FFF2-40B4-BE49-F238E27FC236}">
                <a16:creationId xmlns:a16="http://schemas.microsoft.com/office/drawing/2014/main" id="{33536C90-6393-483A-B878-C1869D6BE7D9}"/>
              </a:ext>
            </a:extLst>
          </p:cNvPr>
          <p:cNvSpPr txBox="1">
            <a:spLocks/>
          </p:cNvSpPr>
          <p:nvPr/>
        </p:nvSpPr>
        <p:spPr>
          <a:xfrm>
            <a:off x="8805049" y="1975004"/>
            <a:ext cx="4313764"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Palatino Linotype"/>
                <a:ea typeface="ＭＳ Ｐゴシック"/>
                <a:cs typeface="+mn-cs"/>
              </a:rPr>
              <a:t>Behavioral Health Need </a:t>
            </a:r>
          </a:p>
        </p:txBody>
      </p:sp>
      <p:grpSp>
        <p:nvGrpSpPr>
          <p:cNvPr id="247" name="Group 81">
            <a:extLst>
              <a:ext uri="{FF2B5EF4-FFF2-40B4-BE49-F238E27FC236}">
                <a16:creationId xmlns:a16="http://schemas.microsoft.com/office/drawing/2014/main" id="{7833511F-92EE-42BF-A116-73EE963B9065}"/>
              </a:ext>
            </a:extLst>
          </p:cNvPr>
          <p:cNvGrpSpPr/>
          <p:nvPr/>
        </p:nvGrpSpPr>
        <p:grpSpPr>
          <a:xfrm flipH="1">
            <a:off x="6387549" y="1711886"/>
            <a:ext cx="5376702" cy="837675"/>
            <a:chOff x="1864471" y="1206734"/>
            <a:chExt cx="5376702" cy="837675"/>
          </a:xfrm>
        </p:grpSpPr>
        <p:sp>
          <p:nvSpPr>
            <p:cNvPr id="248" name="Rounded Rectangle 82">
              <a:extLst>
                <a:ext uri="{FF2B5EF4-FFF2-40B4-BE49-F238E27FC236}">
                  <a16:creationId xmlns:a16="http://schemas.microsoft.com/office/drawing/2014/main" id="{A66A6531-6D4B-46F0-B7EF-09BE22FA1840}"/>
                </a:ext>
              </a:extLst>
            </p:cNvPr>
            <p:cNvSpPr/>
            <p:nvPr/>
          </p:nvSpPr>
          <p:spPr>
            <a:xfrm>
              <a:off x="1883721" y="1264199"/>
              <a:ext cx="5357452" cy="780210"/>
            </a:xfrm>
            <a:prstGeom prst="roundRect">
              <a:avLst>
                <a:gd name="adj" fmla="val 50000"/>
              </a:avLst>
            </a:prstGeom>
            <a:solidFill>
              <a:srgbClr val="455560">
                <a:lumMod val="50000"/>
              </a:srgbClr>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sp>
          <p:nvSpPr>
            <p:cNvPr id="250" name="Rounded Rectangle 84">
              <a:extLst>
                <a:ext uri="{FF2B5EF4-FFF2-40B4-BE49-F238E27FC236}">
                  <a16:creationId xmlns:a16="http://schemas.microsoft.com/office/drawing/2014/main" id="{B3D1E54B-1CFE-4621-8093-325144501691}"/>
                </a:ext>
              </a:extLst>
            </p:cNvPr>
            <p:cNvSpPr/>
            <p:nvPr/>
          </p:nvSpPr>
          <p:spPr>
            <a:xfrm>
              <a:off x="1864471" y="1206734"/>
              <a:ext cx="5357452" cy="780210"/>
            </a:xfrm>
            <a:prstGeom prst="roundRect">
              <a:avLst>
                <a:gd name="adj" fmla="val 50000"/>
              </a:avLst>
            </a:prstGeom>
            <a:solidFill>
              <a:srgbClr val="455560"/>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grpSp>
      <p:grpSp>
        <p:nvGrpSpPr>
          <p:cNvPr id="254" name="Group 98">
            <a:extLst>
              <a:ext uri="{FF2B5EF4-FFF2-40B4-BE49-F238E27FC236}">
                <a16:creationId xmlns:a16="http://schemas.microsoft.com/office/drawing/2014/main" id="{3BEFA4CE-E824-4192-BD7B-0A6622F00161}"/>
              </a:ext>
            </a:extLst>
          </p:cNvPr>
          <p:cNvGrpSpPr/>
          <p:nvPr/>
        </p:nvGrpSpPr>
        <p:grpSpPr>
          <a:xfrm>
            <a:off x="6429027" y="4420509"/>
            <a:ext cx="5376702" cy="837675"/>
            <a:chOff x="1864471" y="1206734"/>
            <a:chExt cx="5376702" cy="837675"/>
          </a:xfrm>
        </p:grpSpPr>
        <p:sp>
          <p:nvSpPr>
            <p:cNvPr id="255" name="Rounded Rectangle 99">
              <a:extLst>
                <a:ext uri="{FF2B5EF4-FFF2-40B4-BE49-F238E27FC236}">
                  <a16:creationId xmlns:a16="http://schemas.microsoft.com/office/drawing/2014/main" id="{F6A655F8-B757-40F7-8AD2-2866A15ABEF8}"/>
                </a:ext>
              </a:extLst>
            </p:cNvPr>
            <p:cNvSpPr/>
            <p:nvPr/>
          </p:nvSpPr>
          <p:spPr>
            <a:xfrm>
              <a:off x="1883721" y="1264199"/>
              <a:ext cx="5357452" cy="780210"/>
            </a:xfrm>
            <a:prstGeom prst="roundRect">
              <a:avLst>
                <a:gd name="adj" fmla="val 50000"/>
              </a:avLst>
            </a:prstGeom>
            <a:solidFill>
              <a:srgbClr val="004960">
                <a:lumMod val="75000"/>
              </a:srgbClr>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sp>
          <p:nvSpPr>
            <p:cNvPr id="257" name="Rounded Rectangle 101">
              <a:extLst>
                <a:ext uri="{FF2B5EF4-FFF2-40B4-BE49-F238E27FC236}">
                  <a16:creationId xmlns:a16="http://schemas.microsoft.com/office/drawing/2014/main" id="{1B135E5D-B256-4ADA-BFE0-08AABC416853}"/>
                </a:ext>
              </a:extLst>
            </p:cNvPr>
            <p:cNvSpPr/>
            <p:nvPr/>
          </p:nvSpPr>
          <p:spPr>
            <a:xfrm>
              <a:off x="1864471" y="1206734"/>
              <a:ext cx="5357452" cy="780210"/>
            </a:xfrm>
            <a:prstGeom prst="roundRect">
              <a:avLst>
                <a:gd name="adj" fmla="val 50000"/>
              </a:avLst>
            </a:prstGeom>
            <a:solidFill>
              <a:srgbClr val="004960"/>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grpSp>
      <p:sp>
        <p:nvSpPr>
          <p:cNvPr id="259" name="Sev01">
            <a:extLst>
              <a:ext uri="{FF2B5EF4-FFF2-40B4-BE49-F238E27FC236}">
                <a16:creationId xmlns:a16="http://schemas.microsoft.com/office/drawing/2014/main" id="{E9E3AF89-6781-42FC-8170-017778AC575C}"/>
              </a:ext>
            </a:extLst>
          </p:cNvPr>
          <p:cNvSpPr>
            <a:spLocks noChangeAspect="1"/>
          </p:cNvSpPr>
          <p:nvPr/>
        </p:nvSpPr>
        <p:spPr>
          <a:xfrm>
            <a:off x="6673478" y="3536210"/>
            <a:ext cx="584890" cy="584889"/>
          </a:xfrm>
          <a:prstGeom prst="ellipse">
            <a:avLst/>
          </a:prstGeom>
          <a:solidFill>
            <a:srgbClr val="FFFFFF"/>
          </a:solidFill>
          <a:ln w="571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FontAwesome" pitchFamily="2" charset="0"/>
              <a:ea typeface="ＭＳ Ｐゴシック"/>
              <a:cs typeface="+mn-cs"/>
            </a:endParaRPr>
          </a:p>
        </p:txBody>
      </p:sp>
      <p:grpSp>
        <p:nvGrpSpPr>
          <p:cNvPr id="261" name="Group 106">
            <a:extLst>
              <a:ext uri="{FF2B5EF4-FFF2-40B4-BE49-F238E27FC236}">
                <a16:creationId xmlns:a16="http://schemas.microsoft.com/office/drawing/2014/main" id="{C6FF88B4-6229-461E-B1B4-FE174131DD93}"/>
              </a:ext>
            </a:extLst>
          </p:cNvPr>
          <p:cNvGrpSpPr/>
          <p:nvPr/>
        </p:nvGrpSpPr>
        <p:grpSpPr>
          <a:xfrm flipH="1">
            <a:off x="6451943" y="2614046"/>
            <a:ext cx="5376702" cy="837675"/>
            <a:chOff x="1864471" y="1206734"/>
            <a:chExt cx="5376702" cy="837675"/>
          </a:xfrm>
        </p:grpSpPr>
        <p:sp>
          <p:nvSpPr>
            <p:cNvPr id="262" name="Rounded Rectangle 107">
              <a:extLst>
                <a:ext uri="{FF2B5EF4-FFF2-40B4-BE49-F238E27FC236}">
                  <a16:creationId xmlns:a16="http://schemas.microsoft.com/office/drawing/2014/main" id="{235596E7-B467-41BF-A4C0-C1FF2D661864}"/>
                </a:ext>
              </a:extLst>
            </p:cNvPr>
            <p:cNvSpPr/>
            <p:nvPr/>
          </p:nvSpPr>
          <p:spPr>
            <a:xfrm>
              <a:off x="1883721" y="1264199"/>
              <a:ext cx="5357452" cy="780210"/>
            </a:xfrm>
            <a:prstGeom prst="roundRect">
              <a:avLst>
                <a:gd name="adj" fmla="val 50000"/>
              </a:avLst>
            </a:prstGeom>
            <a:solidFill>
              <a:srgbClr val="035287">
                <a:lumMod val="75000"/>
              </a:srgbClr>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sp>
          <p:nvSpPr>
            <p:cNvPr id="263" name="Rounded Rectangle 109">
              <a:extLst>
                <a:ext uri="{FF2B5EF4-FFF2-40B4-BE49-F238E27FC236}">
                  <a16:creationId xmlns:a16="http://schemas.microsoft.com/office/drawing/2014/main" id="{AEE881B5-D0BA-4656-9C37-9144D6A69CF1}"/>
                </a:ext>
              </a:extLst>
            </p:cNvPr>
            <p:cNvSpPr/>
            <p:nvPr/>
          </p:nvSpPr>
          <p:spPr>
            <a:xfrm>
              <a:off x="1864471" y="1206734"/>
              <a:ext cx="5357452" cy="780210"/>
            </a:xfrm>
            <a:prstGeom prst="roundRect">
              <a:avLst>
                <a:gd name="adj" fmla="val 50000"/>
              </a:avLst>
            </a:prstGeom>
            <a:solidFill>
              <a:srgbClr val="035287"/>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grpSp>
      <p:sp>
        <p:nvSpPr>
          <p:cNvPr id="264" name="Sev01">
            <a:extLst>
              <a:ext uri="{FF2B5EF4-FFF2-40B4-BE49-F238E27FC236}">
                <a16:creationId xmlns:a16="http://schemas.microsoft.com/office/drawing/2014/main" id="{3A9B2858-2977-49F7-932E-DFF022488167}"/>
              </a:ext>
            </a:extLst>
          </p:cNvPr>
          <p:cNvSpPr>
            <a:spLocks noChangeAspect="1"/>
          </p:cNvSpPr>
          <p:nvPr/>
        </p:nvSpPr>
        <p:spPr>
          <a:xfrm flipH="1">
            <a:off x="2072461" y="4456885"/>
            <a:ext cx="584890" cy="584889"/>
          </a:xfrm>
          <a:prstGeom prst="ellipse">
            <a:avLst/>
          </a:prstGeom>
          <a:solidFill>
            <a:srgbClr val="FFFFFF"/>
          </a:solidFill>
          <a:ln w="571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FontAwesome" pitchFamily="2" charset="0"/>
              <a:ea typeface="ＭＳ Ｐゴシック"/>
              <a:cs typeface="+mn-cs"/>
            </a:endParaRPr>
          </a:p>
        </p:txBody>
      </p:sp>
      <p:grpSp>
        <p:nvGrpSpPr>
          <p:cNvPr id="269" name="Group 81">
            <a:extLst>
              <a:ext uri="{FF2B5EF4-FFF2-40B4-BE49-F238E27FC236}">
                <a16:creationId xmlns:a16="http://schemas.microsoft.com/office/drawing/2014/main" id="{6F9F7B01-6401-41FD-9ECA-C21002AA8840}"/>
              </a:ext>
            </a:extLst>
          </p:cNvPr>
          <p:cNvGrpSpPr/>
          <p:nvPr/>
        </p:nvGrpSpPr>
        <p:grpSpPr>
          <a:xfrm flipH="1">
            <a:off x="6406799" y="3515506"/>
            <a:ext cx="5376702" cy="837675"/>
            <a:chOff x="1864471" y="1206734"/>
            <a:chExt cx="5376702" cy="837675"/>
          </a:xfrm>
        </p:grpSpPr>
        <p:sp>
          <p:nvSpPr>
            <p:cNvPr id="270" name="Rounded Rectangle 82">
              <a:extLst>
                <a:ext uri="{FF2B5EF4-FFF2-40B4-BE49-F238E27FC236}">
                  <a16:creationId xmlns:a16="http://schemas.microsoft.com/office/drawing/2014/main" id="{D205A68A-0E6C-4270-9648-C011D2CE697D}"/>
                </a:ext>
              </a:extLst>
            </p:cNvPr>
            <p:cNvSpPr/>
            <p:nvPr/>
          </p:nvSpPr>
          <p:spPr>
            <a:xfrm>
              <a:off x="1883721" y="1264199"/>
              <a:ext cx="5357452" cy="780210"/>
            </a:xfrm>
            <a:prstGeom prst="roundRect">
              <a:avLst>
                <a:gd name="adj" fmla="val 50000"/>
              </a:avLst>
            </a:prstGeom>
            <a:solidFill>
              <a:srgbClr val="455560">
                <a:lumMod val="50000"/>
              </a:srgbClr>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sp>
          <p:nvSpPr>
            <p:cNvPr id="272" name="Rounded Rectangle 84">
              <a:extLst>
                <a:ext uri="{FF2B5EF4-FFF2-40B4-BE49-F238E27FC236}">
                  <a16:creationId xmlns:a16="http://schemas.microsoft.com/office/drawing/2014/main" id="{CF7AB76D-A0A7-444A-A0CF-A7E043CB37B4}"/>
                </a:ext>
              </a:extLst>
            </p:cNvPr>
            <p:cNvSpPr/>
            <p:nvPr/>
          </p:nvSpPr>
          <p:spPr>
            <a:xfrm>
              <a:off x="1864471" y="1206734"/>
              <a:ext cx="5357452" cy="780210"/>
            </a:xfrm>
            <a:prstGeom prst="roundRect">
              <a:avLst>
                <a:gd name="adj" fmla="val 50000"/>
              </a:avLst>
            </a:prstGeom>
            <a:solidFill>
              <a:srgbClr val="004960">
                <a:lumMod val="90000"/>
                <a:lumOff val="10000"/>
              </a:srgbClr>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grpSp>
      <p:sp>
        <p:nvSpPr>
          <p:cNvPr id="274" name="Sev01">
            <a:extLst>
              <a:ext uri="{FF2B5EF4-FFF2-40B4-BE49-F238E27FC236}">
                <a16:creationId xmlns:a16="http://schemas.microsoft.com/office/drawing/2014/main" id="{4AA16B27-4DE6-4A9A-8C01-D96E57833721}"/>
              </a:ext>
            </a:extLst>
          </p:cNvPr>
          <p:cNvSpPr>
            <a:spLocks noChangeAspect="1"/>
          </p:cNvSpPr>
          <p:nvPr/>
        </p:nvSpPr>
        <p:spPr>
          <a:xfrm flipH="1">
            <a:off x="6572991" y="3558869"/>
            <a:ext cx="691177" cy="691176"/>
          </a:xfrm>
          <a:prstGeom prst="ellipse">
            <a:avLst/>
          </a:prstGeom>
          <a:solidFill>
            <a:srgbClr val="FFFFFF"/>
          </a:solidFill>
          <a:ln w="571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FontAwesome" pitchFamily="2" charset="0"/>
              <a:ea typeface="ＭＳ Ｐゴシック"/>
              <a:cs typeface="+mn-cs"/>
            </a:endParaRPr>
          </a:p>
        </p:txBody>
      </p:sp>
      <p:sp>
        <p:nvSpPr>
          <p:cNvPr id="275" name="Text Placeholder 3">
            <a:extLst>
              <a:ext uri="{FF2B5EF4-FFF2-40B4-BE49-F238E27FC236}">
                <a16:creationId xmlns:a16="http://schemas.microsoft.com/office/drawing/2014/main" id="{22703B4F-18F2-4684-96BE-989543E31267}"/>
              </a:ext>
            </a:extLst>
          </p:cNvPr>
          <p:cNvSpPr txBox="1">
            <a:spLocks/>
          </p:cNvSpPr>
          <p:nvPr/>
        </p:nvSpPr>
        <p:spPr>
          <a:xfrm>
            <a:off x="7027943" y="3563076"/>
            <a:ext cx="4771779" cy="738664"/>
          </a:xfrm>
          <a:prstGeom prst="rect">
            <a:avLst/>
          </a:prstGeom>
        </p:spPr>
        <p:txBody>
          <a:bodyPr wrap="square" lIns="0" tIns="0" rIns="0" bIns="0" anchor="t" anchorCtr="0">
            <a:spAutoFit/>
          </a:bodyPr>
          <a:lstStyle>
            <a:defPPr>
              <a:defRPr lang="en-US"/>
            </a:defPPr>
            <a:lvl1pPr indent="0">
              <a:buNone/>
              <a:defRPr sz="1000" baseline="0">
                <a:solidFill>
                  <a:schemeClr val="bg1"/>
                </a:solidFill>
              </a:defRPr>
            </a:lvl1pPr>
            <a:lvl2pPr lvl="1" indent="0">
              <a:buNone/>
              <a:defRPr sz="1400">
                <a:solidFill>
                  <a:schemeClr val="bg1"/>
                </a:solidFill>
              </a:defRPr>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High risk pregnancy - with a diagnosis of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 preeclampsia, gestational diabetes, a referral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to Maternal Fetal Medicine</a:t>
            </a:r>
          </a:p>
        </p:txBody>
      </p:sp>
      <p:sp>
        <p:nvSpPr>
          <p:cNvPr id="277" name="Text Placeholder 3">
            <a:extLst>
              <a:ext uri="{FF2B5EF4-FFF2-40B4-BE49-F238E27FC236}">
                <a16:creationId xmlns:a16="http://schemas.microsoft.com/office/drawing/2014/main" id="{7FA78497-535C-4CDC-9D80-F48AD113DEC4}"/>
              </a:ext>
            </a:extLst>
          </p:cNvPr>
          <p:cNvSpPr txBox="1">
            <a:spLocks/>
          </p:cNvSpPr>
          <p:nvPr/>
        </p:nvSpPr>
        <p:spPr>
          <a:xfrm>
            <a:off x="7156191" y="2692050"/>
            <a:ext cx="3897167"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Repeated ED use - 4 or more ED visits in 1 year or 2 or more ED visits in 6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pic>
        <p:nvPicPr>
          <p:cNvPr id="278" name="Graphic 277" descr="Pregnant lady">
            <a:extLst>
              <a:ext uri="{FF2B5EF4-FFF2-40B4-BE49-F238E27FC236}">
                <a16:creationId xmlns:a16="http://schemas.microsoft.com/office/drawing/2014/main" id="{70D2ECA4-76E8-4147-9F12-C5D4E6DBAE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95847" y="3638522"/>
            <a:ext cx="499956" cy="499956"/>
          </a:xfrm>
          <a:prstGeom prst="rect">
            <a:avLst/>
          </a:prstGeom>
        </p:spPr>
      </p:pic>
      <p:sp>
        <p:nvSpPr>
          <p:cNvPr id="281" name="Rectangle 280">
            <a:extLst>
              <a:ext uri="{FF2B5EF4-FFF2-40B4-BE49-F238E27FC236}">
                <a16:creationId xmlns:a16="http://schemas.microsoft.com/office/drawing/2014/main" id="{2AC0250E-50F7-4421-B28F-1E22E4688E47}"/>
              </a:ext>
            </a:extLst>
          </p:cNvPr>
          <p:cNvSpPr/>
          <p:nvPr/>
        </p:nvSpPr>
        <p:spPr>
          <a:xfrm>
            <a:off x="6126736" y="1212286"/>
            <a:ext cx="615084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Must have one of the following Health Needs Based Criteria</a:t>
            </a:r>
            <a:r>
              <a:rPr kumimoji="0" lang="en-US" sz="1400" b="1" i="0" u="sng" strike="noStrike" kern="0" cap="none" spc="0" normalizeH="0" baseline="0" noProof="0" dirty="0">
                <a:ln>
                  <a:noFill/>
                </a:ln>
                <a:solidFill>
                  <a:srgbClr val="000000"/>
                </a:solidFill>
                <a:effectLst/>
                <a:uLnTx/>
                <a:uFillTx/>
                <a:latin typeface="Palatino Linotype"/>
                <a:ea typeface="ＭＳ Ｐゴシック"/>
                <a:cs typeface="+mn-cs"/>
              </a:rPr>
              <a:t>:</a:t>
            </a:r>
          </a:p>
        </p:txBody>
      </p:sp>
      <p:sp>
        <p:nvSpPr>
          <p:cNvPr id="282" name="Rectangle 281">
            <a:extLst>
              <a:ext uri="{FF2B5EF4-FFF2-40B4-BE49-F238E27FC236}">
                <a16:creationId xmlns:a16="http://schemas.microsoft.com/office/drawing/2014/main" id="{C7408179-C32F-44A5-9FD1-47F0AB68EE3E}"/>
              </a:ext>
            </a:extLst>
          </p:cNvPr>
          <p:cNvSpPr/>
          <p:nvPr/>
        </p:nvSpPr>
        <p:spPr>
          <a:xfrm>
            <a:off x="4171919" y="3384950"/>
            <a:ext cx="224293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AND at least one </a:t>
            </a:r>
          </a:p>
        </p:txBody>
      </p:sp>
      <p:grpSp>
        <p:nvGrpSpPr>
          <p:cNvPr id="7" name="Group 6">
            <a:extLst>
              <a:ext uri="{FF2B5EF4-FFF2-40B4-BE49-F238E27FC236}">
                <a16:creationId xmlns:a16="http://schemas.microsoft.com/office/drawing/2014/main" id="{E7441414-F1B6-4C00-B85E-F5B38D159DFC}"/>
              </a:ext>
            </a:extLst>
          </p:cNvPr>
          <p:cNvGrpSpPr/>
          <p:nvPr/>
        </p:nvGrpSpPr>
        <p:grpSpPr>
          <a:xfrm>
            <a:off x="197224" y="3861089"/>
            <a:ext cx="10202139" cy="1764348"/>
            <a:chOff x="249203" y="2822677"/>
            <a:chExt cx="9700773" cy="1764348"/>
          </a:xfrm>
        </p:grpSpPr>
        <p:sp>
          <p:nvSpPr>
            <p:cNvPr id="3" name="Callout: Right Arrow 2">
              <a:extLst>
                <a:ext uri="{FF2B5EF4-FFF2-40B4-BE49-F238E27FC236}">
                  <a16:creationId xmlns:a16="http://schemas.microsoft.com/office/drawing/2014/main" id="{B5419D5E-4896-40F5-B0C0-848749D3FF92}"/>
                </a:ext>
              </a:extLst>
            </p:cNvPr>
            <p:cNvSpPr/>
            <p:nvPr/>
          </p:nvSpPr>
          <p:spPr bwMode="auto">
            <a:xfrm>
              <a:off x="576480" y="2822677"/>
              <a:ext cx="4816716" cy="1015058"/>
            </a:xfrm>
            <a:prstGeom prst="rightArrowCallou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grpSp>
          <p:nvGrpSpPr>
            <p:cNvPr id="297" name="Group 72">
              <a:extLst>
                <a:ext uri="{FF2B5EF4-FFF2-40B4-BE49-F238E27FC236}">
                  <a16:creationId xmlns:a16="http://schemas.microsoft.com/office/drawing/2014/main" id="{0CF94665-E887-4293-BF85-9F81A44182AC}"/>
                </a:ext>
              </a:extLst>
            </p:cNvPr>
            <p:cNvGrpSpPr/>
            <p:nvPr/>
          </p:nvGrpSpPr>
          <p:grpSpPr>
            <a:xfrm>
              <a:off x="1284524" y="2902124"/>
              <a:ext cx="8665452" cy="1684901"/>
              <a:chOff x="-849168" y="-203524"/>
              <a:chExt cx="8665452" cy="1696178"/>
            </a:xfrm>
          </p:grpSpPr>
          <p:sp>
            <p:nvSpPr>
              <p:cNvPr id="298" name="Text Placeholder 3">
                <a:extLst>
                  <a:ext uri="{FF2B5EF4-FFF2-40B4-BE49-F238E27FC236}">
                    <a16:creationId xmlns:a16="http://schemas.microsoft.com/office/drawing/2014/main" id="{9B724A99-0F58-4F9E-A22F-FFAB2065039B}"/>
                  </a:ext>
                </a:extLst>
              </p:cNvPr>
              <p:cNvSpPr txBox="1">
                <a:spLocks/>
              </p:cNvSpPr>
              <p:nvPr/>
            </p:nvSpPr>
            <p:spPr>
              <a:xfrm>
                <a:off x="-849168" y="-203524"/>
                <a:ext cx="862712" cy="24786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1" i="0" u="sng"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Nutrition</a:t>
                </a:r>
                <a:r>
                  <a:rPr kumimoji="0" lang="en-US" sz="1600" b="1" i="0" u="sng" strike="noStrike" kern="0" cap="none" spc="0" normalizeH="0" baseline="0" noProof="0" dirty="0">
                    <a:ln>
                      <a:noFill/>
                    </a:ln>
                    <a:solidFill>
                      <a:srgbClr val="FFFFFF"/>
                    </a:solidFill>
                    <a:effectLst/>
                    <a:uLnTx/>
                    <a:uFillTx/>
                    <a:latin typeface="Palatino Linotype"/>
                    <a:ea typeface="ＭＳ Ｐゴシック"/>
                    <a:cs typeface="+mn-cs"/>
                  </a:rPr>
                  <a:t> </a:t>
                </a:r>
              </a:p>
            </p:txBody>
          </p:sp>
          <p:sp>
            <p:nvSpPr>
              <p:cNvPr id="299" name="Text Placeholder 3">
                <a:extLst>
                  <a:ext uri="{FF2B5EF4-FFF2-40B4-BE49-F238E27FC236}">
                    <a16:creationId xmlns:a16="http://schemas.microsoft.com/office/drawing/2014/main" id="{762E4F55-DA65-424E-8721-A046E0E17360}"/>
                  </a:ext>
                </a:extLst>
              </p:cNvPr>
              <p:cNvSpPr txBox="1">
                <a:spLocks/>
              </p:cNvSpPr>
              <p:nvPr/>
            </p:nvSpPr>
            <p:spPr>
              <a:xfrm>
                <a:off x="6155523" y="1306752"/>
                <a:ext cx="1660761" cy="1859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grpSp>
        <p:sp>
          <p:nvSpPr>
            <p:cNvPr id="300" name="Text Placeholder 3">
              <a:extLst>
                <a:ext uri="{FF2B5EF4-FFF2-40B4-BE49-F238E27FC236}">
                  <a16:creationId xmlns:a16="http://schemas.microsoft.com/office/drawing/2014/main" id="{A9357B10-B7A3-41C7-B91A-40F168509D02}"/>
                </a:ext>
              </a:extLst>
            </p:cNvPr>
            <p:cNvSpPr txBox="1">
              <a:spLocks/>
            </p:cNvSpPr>
            <p:nvPr/>
          </p:nvSpPr>
          <p:spPr>
            <a:xfrm>
              <a:off x="950144" y="3245025"/>
              <a:ext cx="2786227" cy="707886"/>
            </a:xfrm>
            <a:prstGeom prst="rect">
              <a:avLst/>
            </a:prstGeom>
          </p:spPr>
          <p:txBody>
            <a:bodyPr wrap="square" lIns="0" tIns="0" rIns="0" bIns="0" anchor="t" anchorCtr="0">
              <a:spAutoFit/>
            </a:bodyPr>
            <a:lstStyle>
              <a:defPPr>
                <a:defRPr lang="en-US"/>
              </a:defPPr>
              <a:lvl1pPr marL="171450" indent="-171450">
                <a:buFont typeface="Arial" panose="020B0604020202020204" pitchFamily="34" charset="0"/>
                <a:buChar char="•"/>
                <a:defRPr sz="1400" baseline="0">
                  <a:solidFill>
                    <a:schemeClr val="bg1"/>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1714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At risk for nutritional deficiency or imbalance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grpSp>
          <p:nvGrpSpPr>
            <p:cNvPr id="302" name="Group 301">
              <a:extLst>
                <a:ext uri="{FF2B5EF4-FFF2-40B4-BE49-F238E27FC236}">
                  <a16:creationId xmlns:a16="http://schemas.microsoft.com/office/drawing/2014/main" id="{53F583DD-6502-4C1D-AD6E-BBCBC240458F}"/>
                </a:ext>
              </a:extLst>
            </p:cNvPr>
            <p:cNvGrpSpPr/>
            <p:nvPr/>
          </p:nvGrpSpPr>
          <p:grpSpPr>
            <a:xfrm>
              <a:off x="249203" y="2912692"/>
              <a:ext cx="775588" cy="771076"/>
              <a:chOff x="8260918" y="4093895"/>
              <a:chExt cx="775588" cy="771076"/>
            </a:xfrm>
          </p:grpSpPr>
          <p:sp>
            <p:nvSpPr>
              <p:cNvPr id="303" name="Oval 302">
                <a:extLst>
                  <a:ext uri="{FF2B5EF4-FFF2-40B4-BE49-F238E27FC236}">
                    <a16:creationId xmlns:a16="http://schemas.microsoft.com/office/drawing/2014/main" id="{3D674D48-BAE9-4AA5-89B8-2C3466AAB2F7}"/>
                  </a:ext>
                </a:extLst>
              </p:cNvPr>
              <p:cNvSpPr>
                <a:spLocks noChangeAspect="1"/>
              </p:cNvSpPr>
              <p:nvPr/>
            </p:nvSpPr>
            <p:spPr>
              <a:xfrm>
                <a:off x="8260918" y="4093895"/>
                <a:ext cx="775588" cy="771076"/>
              </a:xfrm>
              <a:prstGeom prst="ellipse">
                <a:avLst/>
              </a:prstGeom>
              <a:solidFill>
                <a:srgbClr val="FFFFFF"/>
              </a:solidFill>
              <a:ln w="38100" cap="flat" cmpd="sng" algn="ctr">
                <a:solidFill>
                  <a:srgbClr val="4555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0" cap="none" spc="0" normalizeH="0" baseline="0" noProof="0" dirty="0">
                  <a:ln>
                    <a:noFill/>
                  </a:ln>
                  <a:solidFill>
                    <a:srgbClr val="FFFFFF"/>
                  </a:solidFill>
                  <a:effectLst/>
                  <a:uLnTx/>
                  <a:uFillTx/>
                  <a:latin typeface="Palatino Linotype"/>
                  <a:ea typeface="ＭＳ Ｐゴシック"/>
                  <a:cs typeface="+mn-cs"/>
                </a:endParaRPr>
              </a:p>
            </p:txBody>
          </p:sp>
          <p:pic>
            <p:nvPicPr>
              <p:cNvPr id="304" name="Graphic 303" descr="Apple">
                <a:extLst>
                  <a:ext uri="{FF2B5EF4-FFF2-40B4-BE49-F238E27FC236}">
                    <a16:creationId xmlns:a16="http://schemas.microsoft.com/office/drawing/2014/main" id="{F42EA143-1EAC-42C7-B41C-C7F4688442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5070" y="4237797"/>
                <a:ext cx="511531" cy="511531"/>
              </a:xfrm>
              <a:prstGeom prst="rect">
                <a:avLst/>
              </a:prstGeom>
            </p:spPr>
          </p:pic>
          <p:pic>
            <p:nvPicPr>
              <p:cNvPr id="305" name="Graphic 304" descr="Medical">
                <a:extLst>
                  <a:ext uri="{FF2B5EF4-FFF2-40B4-BE49-F238E27FC236}">
                    <a16:creationId xmlns:a16="http://schemas.microsoft.com/office/drawing/2014/main" id="{334B9EF7-79B9-495A-8855-07F87C1354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54603" y="4461208"/>
                <a:ext cx="167206" cy="167206"/>
              </a:xfrm>
              <a:prstGeom prst="rect">
                <a:avLst/>
              </a:prstGeom>
            </p:spPr>
          </p:pic>
        </p:grpSp>
      </p:grpSp>
      <p:sp>
        <p:nvSpPr>
          <p:cNvPr id="310" name="Text Placeholder 4">
            <a:extLst>
              <a:ext uri="{FF2B5EF4-FFF2-40B4-BE49-F238E27FC236}">
                <a16:creationId xmlns:a16="http://schemas.microsoft.com/office/drawing/2014/main" id="{111C2B69-0814-43C0-BD87-43FEB7ADD69A}"/>
              </a:ext>
            </a:extLst>
          </p:cNvPr>
          <p:cNvSpPr txBox="1">
            <a:spLocks/>
          </p:cNvSpPr>
          <p:nvPr/>
        </p:nvSpPr>
        <p:spPr>
          <a:xfrm>
            <a:off x="533400" y="390825"/>
            <a:ext cx="11658600" cy="811453"/>
          </a:xfrm>
          <a:prstGeom prst="rect">
            <a:avLst/>
          </a:prstGeom>
        </p:spPr>
        <p:txBody>
          <a:bodyPr/>
          <a:lstStyle>
            <a:lvl1pPr marL="342900" indent="-342900" algn="l" rtl="0" eaLnBrk="0" fontAlgn="base" hangingPunct="0">
              <a:spcBef>
                <a:spcPct val="0"/>
              </a:spcBef>
              <a:spcAft>
                <a:spcPts val="1200"/>
              </a:spcAft>
              <a:buClr>
                <a:srgbClr val="003366"/>
              </a:buClr>
              <a:buSzPct val="85000"/>
              <a:buFont typeface="Times" pitchFamily="18" charset="0"/>
              <a:buChar char="•"/>
              <a:defRPr sz="20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ts val="1200"/>
              </a:spcAft>
              <a:buClr>
                <a:srgbClr val="003366"/>
              </a:buClr>
              <a:buSzPct val="85000"/>
              <a:buChar char="–"/>
              <a:defRPr sz="20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ts val="1200"/>
              </a:spcAft>
              <a:buClr>
                <a:srgbClr val="003366"/>
              </a:buClr>
              <a:buSzPct val="85000"/>
              <a:buFont typeface="Times" pitchFamily="18" charset="0"/>
              <a:buChar char="•"/>
              <a:defRPr sz="20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ts val="1200"/>
              </a:spcAft>
              <a:buClr>
                <a:srgbClr val="003366"/>
              </a:buClr>
              <a:buChar char="»"/>
              <a:defRPr sz="2000">
                <a:solidFill>
                  <a:schemeClr val="tx1"/>
                </a:solidFill>
                <a:latin typeface="Arial" pitchFamily="34" charset="0"/>
                <a:ea typeface="MS PGothic" pitchFamily="34" charset="-128"/>
                <a:cs typeface="Arial" pitchFamily="34" charset="0"/>
              </a:defRPr>
            </a:lvl5pPr>
            <a:lvl6pPr marL="2514600" indent="-228600" algn="l" rtl="0" eaLnBrk="1" fontAlgn="base" hangingPunct="1">
              <a:spcBef>
                <a:spcPct val="0"/>
              </a:spcBef>
              <a:spcAft>
                <a:spcPct val="20000"/>
              </a:spcAft>
              <a:defRPr sz="2800">
                <a:solidFill>
                  <a:schemeClr val="tx1"/>
                </a:solidFill>
                <a:latin typeface="+mn-lt"/>
                <a:ea typeface="+mn-ea"/>
              </a:defRPr>
            </a:lvl6pPr>
            <a:lvl7pPr marL="2971800" indent="-228600" algn="l" rtl="0" eaLnBrk="1" fontAlgn="base" hangingPunct="1">
              <a:spcBef>
                <a:spcPct val="0"/>
              </a:spcBef>
              <a:spcAft>
                <a:spcPct val="20000"/>
              </a:spcAft>
              <a:defRPr sz="2800">
                <a:solidFill>
                  <a:schemeClr val="tx1"/>
                </a:solidFill>
                <a:latin typeface="+mn-lt"/>
                <a:ea typeface="+mn-ea"/>
              </a:defRPr>
            </a:lvl7pPr>
            <a:lvl8pPr marL="3429000" indent="-228600" algn="l" rtl="0" eaLnBrk="1" fontAlgn="base" hangingPunct="1">
              <a:spcBef>
                <a:spcPct val="0"/>
              </a:spcBef>
              <a:spcAft>
                <a:spcPct val="20000"/>
              </a:spcAft>
              <a:defRPr sz="2800">
                <a:solidFill>
                  <a:schemeClr val="tx1"/>
                </a:solidFill>
                <a:latin typeface="+mn-lt"/>
                <a:ea typeface="+mn-ea"/>
              </a:defRPr>
            </a:lvl8pPr>
            <a:lvl9pPr marL="3886200" indent="-228600" algn="l" rtl="0" eaLnBrk="1" fontAlgn="base" hangingPunct="1">
              <a:spcBef>
                <a:spcPct val="0"/>
              </a:spcBef>
              <a:spcAft>
                <a:spcPct val="20000"/>
              </a:spcAft>
              <a:defRPr sz="2800">
                <a:solidFill>
                  <a:schemeClr val="tx1"/>
                </a:solidFill>
                <a:latin typeface="+mn-lt"/>
                <a:ea typeface="+mn-ea"/>
              </a:defRPr>
            </a:lvl9pPr>
          </a:lstStyle>
          <a:p>
            <a:pPr marL="342900" marR="0" lvl="0" indent="-342900" algn="l" defTabSz="914400" rtl="0" eaLnBrk="0" fontAlgn="base" latinLnBrk="0" hangingPunct="0">
              <a:lnSpc>
                <a:spcPct val="100000"/>
              </a:lnSpc>
              <a:spcBef>
                <a:spcPct val="0"/>
              </a:spcBef>
              <a:spcAft>
                <a:spcPts val="1200"/>
              </a:spcAft>
              <a:buClr>
                <a:srgbClr val="003366"/>
              </a:buClr>
              <a:buSzPct val="85000"/>
              <a:buFont typeface="Times" pitchFamily="18" charset="0"/>
              <a:buNone/>
              <a:tabLst/>
              <a:defRPr/>
            </a:pPr>
            <a:r>
              <a:rPr kumimoji="0" lang="en-US" sz="2800" b="0" i="0" u="none" strike="noStrike" kern="0" cap="none" spc="0" normalizeH="0" baseline="0" noProof="0" dirty="0">
                <a:ln>
                  <a:noFill/>
                </a:ln>
                <a:solidFill>
                  <a:srgbClr val="007CA4"/>
                </a:solidFill>
                <a:effectLst/>
                <a:uLnTx/>
                <a:uFillTx/>
                <a:latin typeface="Arial" pitchFamily="34" charset="0"/>
                <a:ea typeface="MS PGothic" pitchFamily="34" charset="-128"/>
                <a:cs typeface="Arial" pitchFamily="34" charset="0"/>
              </a:rPr>
              <a:t>Flexible Service Program - Eligibility</a:t>
            </a:r>
          </a:p>
        </p:txBody>
      </p:sp>
      <p:grpSp>
        <p:nvGrpSpPr>
          <p:cNvPr id="4" name="Group 3">
            <a:extLst>
              <a:ext uri="{FF2B5EF4-FFF2-40B4-BE49-F238E27FC236}">
                <a16:creationId xmlns:a16="http://schemas.microsoft.com/office/drawing/2014/main" id="{57F5A519-3B5C-4587-A892-8A227E40A867}"/>
              </a:ext>
            </a:extLst>
          </p:cNvPr>
          <p:cNvGrpSpPr/>
          <p:nvPr/>
        </p:nvGrpSpPr>
        <p:grpSpPr>
          <a:xfrm>
            <a:off x="238056" y="2166110"/>
            <a:ext cx="5419349" cy="1237172"/>
            <a:chOff x="0" y="1408875"/>
            <a:chExt cx="5105078" cy="1237172"/>
          </a:xfrm>
        </p:grpSpPr>
        <p:sp>
          <p:nvSpPr>
            <p:cNvPr id="77" name="Callout: Right Arrow 76">
              <a:extLst>
                <a:ext uri="{FF2B5EF4-FFF2-40B4-BE49-F238E27FC236}">
                  <a16:creationId xmlns:a16="http://schemas.microsoft.com/office/drawing/2014/main" id="{E2D4A29B-17AC-4819-A9BE-B5362CAF516F}"/>
                </a:ext>
              </a:extLst>
            </p:cNvPr>
            <p:cNvSpPr/>
            <p:nvPr/>
          </p:nvSpPr>
          <p:spPr bwMode="auto">
            <a:xfrm>
              <a:off x="288362" y="1408875"/>
              <a:ext cx="4816716" cy="1015058"/>
            </a:xfrm>
            <a:prstGeom prst="rightArrowCallou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grpSp>
          <p:nvGrpSpPr>
            <p:cNvPr id="306" name="Group 305">
              <a:extLst>
                <a:ext uri="{FF2B5EF4-FFF2-40B4-BE49-F238E27FC236}">
                  <a16:creationId xmlns:a16="http://schemas.microsoft.com/office/drawing/2014/main" id="{FC84105F-A441-4F93-A6B9-D39DD8D633C7}"/>
                </a:ext>
              </a:extLst>
            </p:cNvPr>
            <p:cNvGrpSpPr/>
            <p:nvPr/>
          </p:nvGrpSpPr>
          <p:grpSpPr>
            <a:xfrm>
              <a:off x="0" y="1555926"/>
              <a:ext cx="775588" cy="776236"/>
              <a:chOff x="8326209" y="1616926"/>
              <a:chExt cx="775588" cy="776236"/>
            </a:xfrm>
          </p:grpSpPr>
          <p:sp>
            <p:nvSpPr>
              <p:cNvPr id="307" name="Oval 306">
                <a:extLst>
                  <a:ext uri="{FF2B5EF4-FFF2-40B4-BE49-F238E27FC236}">
                    <a16:creationId xmlns:a16="http://schemas.microsoft.com/office/drawing/2014/main" id="{84D99383-9764-48E3-AF24-9273DCD914F0}"/>
                  </a:ext>
                </a:extLst>
              </p:cNvPr>
              <p:cNvSpPr>
                <a:spLocks noChangeAspect="1"/>
              </p:cNvSpPr>
              <p:nvPr/>
            </p:nvSpPr>
            <p:spPr>
              <a:xfrm>
                <a:off x="8326209" y="1616926"/>
                <a:ext cx="775588" cy="776236"/>
              </a:xfrm>
              <a:prstGeom prst="ellipse">
                <a:avLst/>
              </a:prstGeom>
              <a:solidFill>
                <a:srgbClr val="FFFFFF"/>
              </a:solidFill>
              <a:ln w="38100" cap="flat" cmpd="sng" algn="ctr">
                <a:solidFill>
                  <a:srgbClr val="008AB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0" cap="none" spc="0" normalizeH="0" baseline="0" noProof="0" dirty="0">
                  <a:ln>
                    <a:noFill/>
                  </a:ln>
                  <a:solidFill>
                    <a:srgbClr val="FFFFFF"/>
                  </a:solidFill>
                  <a:effectLst/>
                  <a:uLnTx/>
                  <a:uFillTx/>
                  <a:latin typeface="Palatino Linotype"/>
                  <a:ea typeface="ＭＳ Ｐゴシック"/>
                  <a:cs typeface="+mn-cs"/>
                </a:endParaRPr>
              </a:p>
            </p:txBody>
          </p:sp>
          <p:pic>
            <p:nvPicPr>
              <p:cNvPr id="309" name="Graphic 308" descr="Medical">
                <a:extLst>
                  <a:ext uri="{FF2B5EF4-FFF2-40B4-BE49-F238E27FC236}">
                    <a16:creationId xmlns:a16="http://schemas.microsoft.com/office/drawing/2014/main" id="{9A579345-6B1C-4B37-B4D5-3D6FF6BC62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53666" y="1634958"/>
                <a:ext cx="167206" cy="167206"/>
              </a:xfrm>
              <a:prstGeom prst="rect">
                <a:avLst/>
              </a:prstGeom>
            </p:spPr>
          </p:pic>
          <p:pic>
            <p:nvPicPr>
              <p:cNvPr id="308" name="Graphic 307" descr="House">
                <a:extLst>
                  <a:ext uri="{FF2B5EF4-FFF2-40B4-BE49-F238E27FC236}">
                    <a16:creationId xmlns:a16="http://schemas.microsoft.com/office/drawing/2014/main" id="{B2446164-99EC-498F-96CB-AFC73A4269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99337" y="1685386"/>
                <a:ext cx="615199" cy="615199"/>
              </a:xfrm>
              <a:prstGeom prst="rect">
                <a:avLst/>
              </a:prstGeom>
            </p:spPr>
          </p:pic>
        </p:grpSp>
        <p:grpSp>
          <p:nvGrpSpPr>
            <p:cNvPr id="78" name="Group 72">
              <a:extLst>
                <a:ext uri="{FF2B5EF4-FFF2-40B4-BE49-F238E27FC236}">
                  <a16:creationId xmlns:a16="http://schemas.microsoft.com/office/drawing/2014/main" id="{463DF5F1-1029-4EB3-A678-E170FD0535A8}"/>
                </a:ext>
              </a:extLst>
            </p:cNvPr>
            <p:cNvGrpSpPr/>
            <p:nvPr/>
          </p:nvGrpSpPr>
          <p:grpSpPr>
            <a:xfrm>
              <a:off x="648130" y="1440895"/>
              <a:ext cx="2919186" cy="1205152"/>
              <a:chOff x="3152449" y="1177699"/>
              <a:chExt cx="1129631" cy="3021855"/>
            </a:xfrm>
          </p:grpSpPr>
          <p:sp>
            <p:nvSpPr>
              <p:cNvPr id="79" name="Text Placeholder 3">
                <a:extLst>
                  <a:ext uri="{FF2B5EF4-FFF2-40B4-BE49-F238E27FC236}">
                    <a16:creationId xmlns:a16="http://schemas.microsoft.com/office/drawing/2014/main" id="{5DD36AA7-BDFE-418C-969D-929097AF6888}"/>
                  </a:ext>
                </a:extLst>
              </p:cNvPr>
              <p:cNvSpPr txBox="1">
                <a:spLocks/>
              </p:cNvSpPr>
              <p:nvPr/>
            </p:nvSpPr>
            <p:spPr>
              <a:xfrm>
                <a:off x="3398530" y="1177699"/>
                <a:ext cx="317296" cy="61738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1" i="0" u="sng"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Housing</a:t>
                </a:r>
                <a:r>
                  <a:rPr kumimoji="0" lang="en-US" sz="1600" b="1" i="0" u="sng" strike="noStrike" kern="0" cap="none" spc="0" normalizeH="0" baseline="0" noProof="0" dirty="0">
                    <a:ln>
                      <a:noFill/>
                    </a:ln>
                    <a:solidFill>
                      <a:srgbClr val="FFFFFF"/>
                    </a:solidFill>
                    <a:effectLst/>
                    <a:uLnTx/>
                    <a:uFillTx/>
                    <a:latin typeface="Palatino Linotype"/>
                    <a:ea typeface="ＭＳ Ｐゴシック"/>
                    <a:cs typeface="+mn-cs"/>
                  </a:rPr>
                  <a:t> </a:t>
                </a:r>
              </a:p>
            </p:txBody>
          </p:sp>
          <p:sp>
            <p:nvSpPr>
              <p:cNvPr id="80" name="Text Placeholder 3">
                <a:extLst>
                  <a:ext uri="{FF2B5EF4-FFF2-40B4-BE49-F238E27FC236}">
                    <a16:creationId xmlns:a16="http://schemas.microsoft.com/office/drawing/2014/main" id="{F35BFDBC-91DB-4F05-8880-00801357A526}"/>
                  </a:ext>
                </a:extLst>
              </p:cNvPr>
              <p:cNvSpPr txBox="1">
                <a:spLocks/>
              </p:cNvSpPr>
              <p:nvPr/>
            </p:nvSpPr>
            <p:spPr>
              <a:xfrm>
                <a:off x="3152449" y="1807181"/>
                <a:ext cx="1129631" cy="239237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Be homeless, at risk for homelessness, or have unhealthy housing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grpSp>
      </p:grpSp>
      <p:sp>
        <p:nvSpPr>
          <p:cNvPr id="5" name="Oval 4">
            <a:extLst>
              <a:ext uri="{FF2B5EF4-FFF2-40B4-BE49-F238E27FC236}">
                <a16:creationId xmlns:a16="http://schemas.microsoft.com/office/drawing/2014/main" id="{6FFE2281-89FC-4472-8693-84165C7C42D1}"/>
              </a:ext>
            </a:extLst>
          </p:cNvPr>
          <p:cNvSpPr/>
          <p:nvPr/>
        </p:nvSpPr>
        <p:spPr bwMode="auto">
          <a:xfrm>
            <a:off x="6541995" y="4453107"/>
            <a:ext cx="781550" cy="716425"/>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ucida Grande" charset="0"/>
              <a:ea typeface="ＭＳ Ｐゴシック" charset="-128"/>
              <a:cs typeface="+mn-cs"/>
            </a:endParaRPr>
          </a:p>
        </p:txBody>
      </p:sp>
      <p:pic>
        <p:nvPicPr>
          <p:cNvPr id="267" name="Graphic 266" descr="Stethoscope">
            <a:extLst>
              <a:ext uri="{FF2B5EF4-FFF2-40B4-BE49-F238E27FC236}">
                <a16:creationId xmlns:a16="http://schemas.microsoft.com/office/drawing/2014/main" id="{F720055B-3B95-427D-9513-D2EF2C56F9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08152" y="4567370"/>
            <a:ext cx="519220" cy="519220"/>
          </a:xfrm>
          <a:prstGeom prst="rect">
            <a:avLst/>
          </a:prstGeom>
        </p:spPr>
      </p:pic>
      <p:sp>
        <p:nvSpPr>
          <p:cNvPr id="260" name="Text Placeholder 3">
            <a:extLst>
              <a:ext uri="{FF2B5EF4-FFF2-40B4-BE49-F238E27FC236}">
                <a16:creationId xmlns:a16="http://schemas.microsoft.com/office/drawing/2014/main" id="{C893456C-7A47-461C-82C9-B37FDE3D8675}"/>
              </a:ext>
            </a:extLst>
          </p:cNvPr>
          <p:cNvSpPr txBox="1">
            <a:spLocks/>
          </p:cNvSpPr>
          <p:nvPr/>
        </p:nvSpPr>
        <p:spPr>
          <a:xfrm>
            <a:off x="7181321" y="1867753"/>
            <a:ext cx="3878257" cy="661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Need assistance with one or more ADL or IADL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sp>
        <p:nvSpPr>
          <p:cNvPr id="252" name="Sev01">
            <a:extLst>
              <a:ext uri="{FF2B5EF4-FFF2-40B4-BE49-F238E27FC236}">
                <a16:creationId xmlns:a16="http://schemas.microsoft.com/office/drawing/2014/main" id="{1D7BD08D-0459-4A82-A91A-BDC2C238C79B}"/>
              </a:ext>
            </a:extLst>
          </p:cNvPr>
          <p:cNvSpPr>
            <a:spLocks noChangeAspect="1"/>
          </p:cNvSpPr>
          <p:nvPr/>
        </p:nvSpPr>
        <p:spPr>
          <a:xfrm flipH="1">
            <a:off x="8751496" y="5974227"/>
            <a:ext cx="584890" cy="584889"/>
          </a:xfrm>
          <a:prstGeom prst="ellipse">
            <a:avLst/>
          </a:prstGeom>
          <a:solidFill>
            <a:srgbClr val="FFFFFF"/>
          </a:solidFill>
          <a:ln w="571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FontAwesome" pitchFamily="2" charset="0"/>
              <a:ea typeface="ＭＳ Ｐゴシック"/>
              <a:cs typeface="+mn-cs"/>
            </a:endParaRPr>
          </a:p>
        </p:txBody>
      </p:sp>
      <p:sp>
        <p:nvSpPr>
          <p:cNvPr id="84" name="Sev01">
            <a:extLst>
              <a:ext uri="{FF2B5EF4-FFF2-40B4-BE49-F238E27FC236}">
                <a16:creationId xmlns:a16="http://schemas.microsoft.com/office/drawing/2014/main" id="{D757DCF5-9599-499C-9249-C8BD39833C8E}"/>
              </a:ext>
            </a:extLst>
          </p:cNvPr>
          <p:cNvSpPr>
            <a:spLocks noChangeAspect="1"/>
          </p:cNvSpPr>
          <p:nvPr/>
        </p:nvSpPr>
        <p:spPr>
          <a:xfrm flipH="1">
            <a:off x="6601161" y="2670322"/>
            <a:ext cx="710497" cy="710496"/>
          </a:xfrm>
          <a:prstGeom prst="ellipse">
            <a:avLst/>
          </a:prstGeom>
          <a:solidFill>
            <a:srgbClr val="FFFFFF"/>
          </a:solidFill>
          <a:ln w="571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FontAwesome" pitchFamily="2" charset="0"/>
              <a:ea typeface="ＭＳ Ｐゴシック"/>
              <a:cs typeface="+mn-cs"/>
            </a:endParaRPr>
          </a:p>
        </p:txBody>
      </p:sp>
      <p:pic>
        <p:nvPicPr>
          <p:cNvPr id="276" name="Graphic 275" descr="Ambulance">
            <a:extLst>
              <a:ext uri="{FF2B5EF4-FFF2-40B4-BE49-F238E27FC236}">
                <a16:creationId xmlns:a16="http://schemas.microsoft.com/office/drawing/2014/main" id="{979D7513-D423-4555-9362-4B89AD92A46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79442" y="2741843"/>
            <a:ext cx="631740" cy="569518"/>
          </a:xfrm>
          <a:prstGeom prst="rect">
            <a:avLst/>
          </a:prstGeom>
        </p:spPr>
      </p:pic>
      <p:sp>
        <p:nvSpPr>
          <p:cNvPr id="253" name="Text Placeholder 3">
            <a:extLst>
              <a:ext uri="{FF2B5EF4-FFF2-40B4-BE49-F238E27FC236}">
                <a16:creationId xmlns:a16="http://schemas.microsoft.com/office/drawing/2014/main" id="{29F06651-8D3E-4C4F-A764-4C8E233C5920}"/>
              </a:ext>
            </a:extLst>
          </p:cNvPr>
          <p:cNvSpPr txBox="1">
            <a:spLocks/>
          </p:cNvSpPr>
          <p:nvPr/>
        </p:nvSpPr>
        <p:spPr>
          <a:xfrm>
            <a:off x="7145752" y="4710941"/>
            <a:ext cx="4771779"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Complex Physical Health Need</a:t>
            </a:r>
          </a:p>
        </p:txBody>
      </p:sp>
      <p:sp>
        <p:nvSpPr>
          <p:cNvPr id="85" name="Sev01">
            <a:extLst>
              <a:ext uri="{FF2B5EF4-FFF2-40B4-BE49-F238E27FC236}">
                <a16:creationId xmlns:a16="http://schemas.microsoft.com/office/drawing/2014/main" id="{3279359D-B189-4A6E-8D9D-28B70F42DB64}"/>
              </a:ext>
            </a:extLst>
          </p:cNvPr>
          <p:cNvSpPr>
            <a:spLocks noChangeAspect="1"/>
          </p:cNvSpPr>
          <p:nvPr/>
        </p:nvSpPr>
        <p:spPr>
          <a:xfrm flipH="1">
            <a:off x="6623918" y="1741798"/>
            <a:ext cx="710497" cy="710496"/>
          </a:xfrm>
          <a:prstGeom prst="ellipse">
            <a:avLst/>
          </a:prstGeom>
          <a:solidFill>
            <a:srgbClr val="FFFFFF"/>
          </a:solidFill>
          <a:ln w="571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FontAwesome" pitchFamily="2" charset="0"/>
              <a:ea typeface="ＭＳ Ｐゴシック"/>
              <a:cs typeface="+mn-cs"/>
            </a:endParaRPr>
          </a:p>
        </p:txBody>
      </p:sp>
      <p:pic>
        <p:nvPicPr>
          <p:cNvPr id="279" name="Graphic 278" descr="Woman with cane">
            <a:extLst>
              <a:ext uri="{FF2B5EF4-FFF2-40B4-BE49-F238E27FC236}">
                <a16:creationId xmlns:a16="http://schemas.microsoft.com/office/drawing/2014/main" id="{2B90B4B8-6363-4656-8710-670BA32CD90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31786" y="1820461"/>
            <a:ext cx="504751" cy="504751"/>
          </a:xfrm>
          <a:prstGeom prst="rect">
            <a:avLst/>
          </a:prstGeom>
        </p:spPr>
      </p:pic>
      <p:sp>
        <p:nvSpPr>
          <p:cNvPr id="87" name="Rounded Rectangle 99">
            <a:extLst>
              <a:ext uri="{FF2B5EF4-FFF2-40B4-BE49-F238E27FC236}">
                <a16:creationId xmlns:a16="http://schemas.microsoft.com/office/drawing/2014/main" id="{6FDAABFB-1841-40E7-8AB2-3CD58F400FE1}"/>
              </a:ext>
            </a:extLst>
          </p:cNvPr>
          <p:cNvSpPr/>
          <p:nvPr/>
        </p:nvSpPr>
        <p:spPr>
          <a:xfrm>
            <a:off x="6471193" y="5347244"/>
            <a:ext cx="5357452" cy="780210"/>
          </a:xfrm>
          <a:prstGeom prst="roundRect">
            <a:avLst>
              <a:gd name="adj" fmla="val 50000"/>
            </a:avLst>
          </a:prstGeom>
          <a:solidFill>
            <a:srgbClr val="004960">
              <a:lumMod val="75000"/>
            </a:srgbClr>
          </a:solidFill>
          <a:ln w="190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alatino Linotype"/>
              <a:ea typeface="ＭＳ Ｐゴシック"/>
              <a:cs typeface="+mn-cs"/>
            </a:endParaRPr>
          </a:p>
        </p:txBody>
      </p:sp>
      <p:grpSp>
        <p:nvGrpSpPr>
          <p:cNvPr id="2" name="Group 1">
            <a:extLst>
              <a:ext uri="{FF2B5EF4-FFF2-40B4-BE49-F238E27FC236}">
                <a16:creationId xmlns:a16="http://schemas.microsoft.com/office/drawing/2014/main" id="{09A2E325-DB5E-4A93-A94C-3F8B711C85E7}"/>
              </a:ext>
            </a:extLst>
          </p:cNvPr>
          <p:cNvGrpSpPr/>
          <p:nvPr/>
        </p:nvGrpSpPr>
        <p:grpSpPr>
          <a:xfrm>
            <a:off x="6595648" y="5405872"/>
            <a:ext cx="799363" cy="651897"/>
            <a:chOff x="5712186" y="665598"/>
            <a:chExt cx="639380" cy="856477"/>
          </a:xfrm>
        </p:grpSpPr>
        <p:sp>
          <p:nvSpPr>
            <p:cNvPr id="245" name="Sev01">
              <a:extLst>
                <a:ext uri="{FF2B5EF4-FFF2-40B4-BE49-F238E27FC236}">
                  <a16:creationId xmlns:a16="http://schemas.microsoft.com/office/drawing/2014/main" id="{8F7F9985-EC6F-4981-82D3-D7A601284E66}"/>
                </a:ext>
              </a:extLst>
            </p:cNvPr>
            <p:cNvSpPr>
              <a:spLocks noChangeAspect="1"/>
            </p:cNvSpPr>
            <p:nvPr/>
          </p:nvSpPr>
          <p:spPr>
            <a:xfrm>
              <a:off x="5714252" y="665598"/>
              <a:ext cx="584890" cy="856477"/>
            </a:xfrm>
            <a:prstGeom prst="ellipse">
              <a:avLst/>
            </a:prstGeom>
            <a:solidFill>
              <a:srgbClr val="FFFFFF"/>
            </a:solidFill>
            <a:ln w="571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FontAwesome" pitchFamily="2" charset="0"/>
                <a:ea typeface="ＭＳ Ｐゴシック"/>
                <a:cs typeface="+mn-cs"/>
              </a:endParaRPr>
            </a:p>
          </p:txBody>
        </p:sp>
        <p:pic>
          <p:nvPicPr>
            <p:cNvPr id="266" name="Graphic 265" descr="Brain in head">
              <a:extLst>
                <a:ext uri="{FF2B5EF4-FFF2-40B4-BE49-F238E27FC236}">
                  <a16:creationId xmlns:a16="http://schemas.microsoft.com/office/drawing/2014/main" id="{4638CEDB-566A-45C5-A5FF-30CF880F746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12186" y="686149"/>
              <a:ext cx="639380" cy="811454"/>
            </a:xfrm>
            <a:prstGeom prst="rect">
              <a:avLst/>
            </a:prstGeom>
          </p:spPr>
        </p:pic>
      </p:grpSp>
      <p:sp>
        <p:nvSpPr>
          <p:cNvPr id="89" name="Text Placeholder 3">
            <a:extLst>
              <a:ext uri="{FF2B5EF4-FFF2-40B4-BE49-F238E27FC236}">
                <a16:creationId xmlns:a16="http://schemas.microsoft.com/office/drawing/2014/main" id="{27F1374C-FEEA-4A13-B41B-4440799C72F6}"/>
              </a:ext>
            </a:extLst>
          </p:cNvPr>
          <p:cNvSpPr txBox="1">
            <a:spLocks/>
          </p:cNvSpPr>
          <p:nvPr/>
        </p:nvSpPr>
        <p:spPr>
          <a:xfrm>
            <a:off x="7181321" y="5590801"/>
            <a:ext cx="4771779"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Behavioral Health Need</a:t>
            </a:r>
          </a:p>
        </p:txBody>
      </p:sp>
      <p:sp>
        <p:nvSpPr>
          <p:cNvPr id="6" name="TextBox 5">
            <a:extLst>
              <a:ext uri="{FF2B5EF4-FFF2-40B4-BE49-F238E27FC236}">
                <a16:creationId xmlns:a16="http://schemas.microsoft.com/office/drawing/2014/main" id="{54F0C519-3F8D-4880-BF6A-8A2764DF5A79}"/>
              </a:ext>
            </a:extLst>
          </p:cNvPr>
          <p:cNvSpPr txBox="1"/>
          <p:nvPr/>
        </p:nvSpPr>
        <p:spPr>
          <a:xfrm>
            <a:off x="2299316" y="6266671"/>
            <a:ext cx="9037468" cy="584775"/>
          </a:xfrm>
          <a:prstGeom prst="rect">
            <a:avLst/>
          </a:prstGeom>
          <a:noFill/>
        </p:spPr>
        <p:txBody>
          <a:bodyPr wrap="square" rtlCol="0">
            <a:spAutoFit/>
          </a:bodyPr>
          <a:lstStyle/>
          <a:p>
            <a:r>
              <a:rPr lang="en-US" sz="1600" dirty="0"/>
              <a:t>These criteria are what we’re looking for but we also do our best to accommodate where possible. </a:t>
            </a:r>
          </a:p>
          <a:p>
            <a:r>
              <a:rPr lang="en-US" sz="1600" dirty="0"/>
              <a:t>Looking at constellations of qualifications is a great way to think about eligibility.</a:t>
            </a:r>
          </a:p>
        </p:txBody>
      </p:sp>
      <p:sp>
        <p:nvSpPr>
          <p:cNvPr id="8" name="Star: 5 Points 7">
            <a:extLst>
              <a:ext uri="{FF2B5EF4-FFF2-40B4-BE49-F238E27FC236}">
                <a16:creationId xmlns:a16="http://schemas.microsoft.com/office/drawing/2014/main" id="{786E2F30-4540-4757-BA11-3BAEE779C2A3}"/>
              </a:ext>
            </a:extLst>
          </p:cNvPr>
          <p:cNvSpPr/>
          <p:nvPr/>
        </p:nvSpPr>
        <p:spPr bwMode="auto">
          <a:xfrm>
            <a:off x="780577" y="5737349"/>
            <a:ext cx="1191249" cy="109808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charset="0"/>
              <a:ea typeface="ＭＳ Ｐゴシック" charset="-128"/>
            </a:endParaRPr>
          </a:p>
        </p:txBody>
      </p:sp>
    </p:spTree>
    <p:extLst>
      <p:ext uri="{BB962C8B-B14F-4D97-AF65-F5344CB8AC3E}">
        <p14:creationId xmlns:p14="http://schemas.microsoft.com/office/powerpoint/2010/main" val="4212565097"/>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470400" y="668020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DD87C6-9840-4E89-A4EB-402F5B7C3C8B}" type="slidenum">
              <a:rPr kumimoji="0" lang="en-US" sz="1800" b="0" i="0" u="none" strike="noStrike" kern="0" cap="none" spc="0" normalizeH="0" baseline="0" noProof="0" smtClean="0">
                <a:ln>
                  <a:noFill/>
                </a:ln>
                <a:solidFill>
                  <a:sysClr val="windowText" lastClr="000000"/>
                </a:solidFill>
                <a:effectLst/>
                <a:uLnTx/>
                <a:uFillTx/>
                <a:latin typeface="Palatino Linotype"/>
                <a:ea typeface="ＭＳ Ｐゴシック"/>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latin typeface="Palatino Linotype"/>
              <a:ea typeface="ＭＳ Ｐゴシック"/>
              <a:cs typeface="+mn-cs"/>
            </a:endParaRPr>
          </a:p>
        </p:txBody>
      </p:sp>
      <p:sp>
        <p:nvSpPr>
          <p:cNvPr id="6" name="Text Placeholder 4"/>
          <p:cNvSpPr>
            <a:spLocks noGrp="1"/>
          </p:cNvSpPr>
          <p:nvPr>
            <p:ph type="body" sz="quarter" idx="15"/>
          </p:nvPr>
        </p:nvSpPr>
        <p:spPr>
          <a:xfrm>
            <a:off x="533399" y="168274"/>
            <a:ext cx="11372461" cy="811453"/>
          </a:xfrm>
          <a:prstGeom prst="rect">
            <a:avLst/>
          </a:prstGeom>
        </p:spPr>
        <p:txBody>
          <a:bodyPr/>
          <a:lstStyle/>
          <a:p>
            <a:pPr>
              <a:buNone/>
            </a:pPr>
            <a:r>
              <a:rPr lang="en-US" sz="2800" dirty="0">
                <a:solidFill>
                  <a:srgbClr val="007CA4"/>
                </a:solidFill>
              </a:rPr>
              <a:t>Identifying a Medicaid ACO Patient</a:t>
            </a:r>
          </a:p>
        </p:txBody>
      </p:sp>
      <p:sp>
        <p:nvSpPr>
          <p:cNvPr id="21" name="TextBox 20">
            <a:extLst>
              <a:ext uri="{FF2B5EF4-FFF2-40B4-BE49-F238E27FC236}">
                <a16:creationId xmlns:a16="http://schemas.microsoft.com/office/drawing/2014/main" id="{B19AA644-F26A-4DFF-8AF8-CD8DCF51927E}"/>
              </a:ext>
            </a:extLst>
          </p:cNvPr>
          <p:cNvSpPr txBox="1"/>
          <p:nvPr/>
        </p:nvSpPr>
        <p:spPr>
          <a:xfrm>
            <a:off x="1375954" y="618008"/>
            <a:ext cx="7820297" cy="369332"/>
          </a:xfrm>
          <a:prstGeom prst="rect">
            <a:avLst/>
          </a:prstGeom>
          <a:noFill/>
        </p:spPr>
        <p:txBody>
          <a:bodyPr wrap="square">
            <a:spAutoFit/>
          </a:bodyPr>
          <a:lstStyle/>
          <a:p>
            <a:endParaRPr lang="en-US" dirty="0"/>
          </a:p>
        </p:txBody>
      </p:sp>
      <p:pic>
        <p:nvPicPr>
          <p:cNvPr id="24" name="Picture 23">
            <a:extLst>
              <a:ext uri="{FF2B5EF4-FFF2-40B4-BE49-F238E27FC236}">
                <a16:creationId xmlns:a16="http://schemas.microsoft.com/office/drawing/2014/main" id="{33203405-4A6C-47DC-A6F4-4266EE74769D}"/>
              </a:ext>
            </a:extLst>
          </p:cNvPr>
          <p:cNvPicPr>
            <a:picLocks noChangeAspect="1"/>
          </p:cNvPicPr>
          <p:nvPr/>
        </p:nvPicPr>
        <p:blipFill>
          <a:blip r:embed="rId3"/>
          <a:stretch>
            <a:fillRect/>
          </a:stretch>
        </p:blipFill>
        <p:spPr>
          <a:xfrm>
            <a:off x="2748447" y="1126310"/>
            <a:ext cx="6942364" cy="5553891"/>
          </a:xfrm>
          <a:prstGeom prst="rect">
            <a:avLst/>
          </a:prstGeom>
        </p:spPr>
      </p:pic>
      <p:sp>
        <p:nvSpPr>
          <p:cNvPr id="25" name="Arrow: Right 24">
            <a:extLst>
              <a:ext uri="{FF2B5EF4-FFF2-40B4-BE49-F238E27FC236}">
                <a16:creationId xmlns:a16="http://schemas.microsoft.com/office/drawing/2014/main" id="{0449A071-9B6C-4753-A63A-5687967EE5DC}"/>
              </a:ext>
            </a:extLst>
          </p:cNvPr>
          <p:cNvSpPr/>
          <p:nvPr/>
        </p:nvSpPr>
        <p:spPr bwMode="auto">
          <a:xfrm>
            <a:off x="391885" y="3108957"/>
            <a:ext cx="2356561" cy="8114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charset="0"/>
              <a:ea typeface="ＭＳ Ｐゴシック" charset="-128"/>
            </a:endParaRPr>
          </a:p>
        </p:txBody>
      </p:sp>
    </p:spTree>
    <p:extLst>
      <p:ext uri="{BB962C8B-B14F-4D97-AF65-F5344CB8AC3E}">
        <p14:creationId xmlns:p14="http://schemas.microsoft.com/office/powerpoint/2010/main" val="363407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470400" y="668020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DD87C6-9840-4E89-A4EB-402F5B7C3C8B}" type="slidenum">
              <a:rPr kumimoji="0" lang="en-US" sz="1800" b="0" i="0" u="none" strike="noStrike" kern="0" cap="none" spc="0" normalizeH="0" baseline="0" noProof="0" smtClean="0">
                <a:ln>
                  <a:noFill/>
                </a:ln>
                <a:solidFill>
                  <a:sysClr val="windowText" lastClr="000000"/>
                </a:solidFill>
                <a:effectLst/>
                <a:uLnTx/>
                <a:uFillTx/>
                <a:latin typeface="Palatino Linotype"/>
                <a:ea typeface="ＭＳ Ｐゴシック"/>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Palatino Linotype"/>
              <a:ea typeface="ＭＳ Ｐゴシック"/>
              <a:cs typeface="+mn-cs"/>
            </a:endParaRPr>
          </a:p>
        </p:txBody>
      </p:sp>
      <p:sp>
        <p:nvSpPr>
          <p:cNvPr id="6" name="Text Placeholder 4"/>
          <p:cNvSpPr>
            <a:spLocks noGrp="1"/>
          </p:cNvSpPr>
          <p:nvPr>
            <p:ph type="body" sz="quarter" idx="15"/>
          </p:nvPr>
        </p:nvSpPr>
        <p:spPr>
          <a:xfrm>
            <a:off x="533399" y="168274"/>
            <a:ext cx="11372461" cy="811453"/>
          </a:xfrm>
          <a:prstGeom prst="rect">
            <a:avLst/>
          </a:prstGeom>
        </p:spPr>
        <p:txBody>
          <a:bodyPr/>
          <a:lstStyle/>
          <a:p>
            <a:pPr>
              <a:buNone/>
            </a:pPr>
            <a:r>
              <a:rPr lang="en-US" sz="2800" dirty="0">
                <a:solidFill>
                  <a:srgbClr val="007CA4"/>
                </a:solidFill>
              </a:rPr>
              <a:t>Flexible Services Referral Workstream</a:t>
            </a:r>
          </a:p>
        </p:txBody>
      </p:sp>
      <p:sp>
        <p:nvSpPr>
          <p:cNvPr id="21" name="TextBox 20">
            <a:extLst>
              <a:ext uri="{FF2B5EF4-FFF2-40B4-BE49-F238E27FC236}">
                <a16:creationId xmlns:a16="http://schemas.microsoft.com/office/drawing/2014/main" id="{B19AA644-F26A-4DFF-8AF8-CD8DCF51927E}"/>
              </a:ext>
            </a:extLst>
          </p:cNvPr>
          <p:cNvSpPr txBox="1"/>
          <p:nvPr/>
        </p:nvSpPr>
        <p:spPr>
          <a:xfrm>
            <a:off x="1375954" y="618008"/>
            <a:ext cx="7820297" cy="369332"/>
          </a:xfrm>
          <a:prstGeom prst="rect">
            <a:avLst/>
          </a:prstGeom>
          <a:noFill/>
        </p:spPr>
        <p:txBody>
          <a:bodyPr wrap="square">
            <a:spAutoFit/>
          </a:bodyPr>
          <a:lstStyle/>
          <a:p>
            <a:r>
              <a:rPr lang="en-US" dirty="0">
                <a:hlinkClick r:id="rId3"/>
              </a:rPr>
              <a:t>https://redcap.partners.org/redcap/surveys/index.php?s=JAHKAMMT878NDMJX</a:t>
            </a:r>
            <a:endParaRPr lang="en-US" dirty="0"/>
          </a:p>
        </p:txBody>
      </p:sp>
      <p:pic>
        <p:nvPicPr>
          <p:cNvPr id="23" name="Picture 22">
            <a:extLst>
              <a:ext uri="{FF2B5EF4-FFF2-40B4-BE49-F238E27FC236}">
                <a16:creationId xmlns:a16="http://schemas.microsoft.com/office/drawing/2014/main" id="{F28506C2-CA02-45D7-BDD6-54478573597B}"/>
              </a:ext>
            </a:extLst>
          </p:cNvPr>
          <p:cNvPicPr>
            <a:picLocks noChangeAspect="1"/>
          </p:cNvPicPr>
          <p:nvPr/>
        </p:nvPicPr>
        <p:blipFill>
          <a:blip r:embed="rId4"/>
          <a:stretch>
            <a:fillRect/>
          </a:stretch>
        </p:blipFill>
        <p:spPr>
          <a:xfrm>
            <a:off x="2337094" y="987340"/>
            <a:ext cx="7701712" cy="5816231"/>
          </a:xfrm>
          <a:prstGeom prst="rect">
            <a:avLst/>
          </a:prstGeom>
        </p:spPr>
      </p:pic>
    </p:spTree>
    <p:extLst>
      <p:ext uri="{BB962C8B-B14F-4D97-AF65-F5344CB8AC3E}">
        <p14:creationId xmlns:p14="http://schemas.microsoft.com/office/powerpoint/2010/main" val="185051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470400" y="668020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DD87C6-9840-4E89-A4EB-402F5B7C3C8B}" type="slidenum">
              <a:rPr kumimoji="0" lang="en-US" sz="1800" b="0" i="0" u="none" strike="noStrike" kern="0" cap="none" spc="0" normalizeH="0" baseline="0" noProof="0" smtClean="0">
                <a:ln>
                  <a:noFill/>
                </a:ln>
                <a:solidFill>
                  <a:sysClr val="windowText" lastClr="000000"/>
                </a:solidFill>
                <a:effectLst/>
                <a:uLnTx/>
                <a:uFillTx/>
                <a:latin typeface="Palatino Linotype"/>
                <a:ea typeface="ＭＳ Ｐゴシック"/>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Palatino Linotype"/>
              <a:ea typeface="ＭＳ Ｐゴシック"/>
              <a:cs typeface="+mn-cs"/>
            </a:endParaRPr>
          </a:p>
        </p:txBody>
      </p:sp>
      <p:sp>
        <p:nvSpPr>
          <p:cNvPr id="6" name="Text Placeholder 4"/>
          <p:cNvSpPr>
            <a:spLocks noGrp="1"/>
          </p:cNvSpPr>
          <p:nvPr>
            <p:ph type="body" sz="quarter" idx="15"/>
          </p:nvPr>
        </p:nvSpPr>
        <p:spPr>
          <a:xfrm>
            <a:off x="533399" y="168274"/>
            <a:ext cx="11372461" cy="811453"/>
          </a:xfrm>
          <a:prstGeom prst="rect">
            <a:avLst/>
          </a:prstGeom>
        </p:spPr>
        <p:txBody>
          <a:bodyPr/>
          <a:lstStyle/>
          <a:p>
            <a:pPr>
              <a:buNone/>
            </a:pPr>
            <a:r>
              <a:rPr lang="en-US" sz="2800" dirty="0">
                <a:solidFill>
                  <a:srgbClr val="007CA4"/>
                </a:solidFill>
              </a:rPr>
              <a:t>Flexible Services Referral Workstreams</a:t>
            </a:r>
          </a:p>
        </p:txBody>
      </p:sp>
      <p:sp>
        <p:nvSpPr>
          <p:cNvPr id="19" name="TextBox 18">
            <a:extLst>
              <a:ext uri="{FF2B5EF4-FFF2-40B4-BE49-F238E27FC236}">
                <a16:creationId xmlns:a16="http://schemas.microsoft.com/office/drawing/2014/main" id="{73F33834-EB0A-49D2-890D-645E964A1A1E}"/>
              </a:ext>
            </a:extLst>
          </p:cNvPr>
          <p:cNvSpPr txBox="1"/>
          <p:nvPr/>
        </p:nvSpPr>
        <p:spPr>
          <a:xfrm>
            <a:off x="533398" y="1323703"/>
            <a:ext cx="11562807" cy="5201424"/>
          </a:xfrm>
          <a:prstGeom prst="rect">
            <a:avLst/>
          </a:prstGeom>
          <a:noFill/>
        </p:spPr>
        <p:txBody>
          <a:bodyPr wrap="square" rtlCol="0">
            <a:spAutoFit/>
          </a:bodyPr>
          <a:lstStyle/>
          <a:p>
            <a:r>
              <a:rPr lang="en-US" b="1" u="sng" dirty="0"/>
              <a:t>What to expect if you refer</a:t>
            </a:r>
          </a:p>
          <a:p>
            <a:pPr marL="285750" indent="-285750">
              <a:buFont typeface="Arial" panose="020B0604020202020204" pitchFamily="34" charset="0"/>
              <a:buChar char="•"/>
            </a:pPr>
            <a:r>
              <a:rPr lang="en-US" sz="1600" dirty="0"/>
              <a:t>For </a:t>
            </a:r>
            <a:r>
              <a:rPr lang="en-US" sz="2000" dirty="0"/>
              <a:t>housing</a:t>
            </a:r>
            <a:r>
              <a:rPr lang="en-US" sz="1600" dirty="0"/>
              <a:t> it is generally 1-2 weeks before outreach from the vendor begins.  We are working with them to bring that timeframe down.</a:t>
            </a:r>
          </a:p>
          <a:p>
            <a:pPr marL="742950" lvl="1" indent="-285750">
              <a:buFont typeface="Arial" panose="020B0604020202020204" pitchFamily="34" charset="0"/>
              <a:buChar char="•"/>
            </a:pPr>
            <a:r>
              <a:rPr lang="en-US" sz="1600" dirty="0"/>
              <a:t>With this in mind, if a patient has an urgent housing need and fits eligibility criteria, please email Bria </a:t>
            </a:r>
            <a:r>
              <a:rPr lang="en-US" sz="1600" dirty="0">
                <a:hlinkClick r:id="rId3"/>
              </a:rPr>
              <a:t>bellishinds@partners.org</a:t>
            </a:r>
            <a:r>
              <a:rPr lang="en-US" sz="1600" dirty="0"/>
              <a:t>  with information to ask for an expedited outreach.</a:t>
            </a:r>
          </a:p>
          <a:p>
            <a:pPr marL="742950" lvl="1" indent="-285750">
              <a:buFont typeface="Arial" panose="020B0604020202020204" pitchFamily="34" charset="0"/>
              <a:buChar char="•"/>
            </a:pPr>
            <a:r>
              <a:rPr lang="en-US" sz="1600" dirty="0"/>
              <a:t>A case manager will be assigned to your patient from the housing agency.  The case manager does an assessment and will let the patient know the extent that they are able to help with the need.</a:t>
            </a:r>
          </a:p>
          <a:p>
            <a:pPr lvl="1"/>
            <a:r>
              <a:rPr lang="en-US" sz="1600" dirty="0"/>
              <a:t>Services Range from:</a:t>
            </a:r>
          </a:p>
          <a:p>
            <a:pPr marL="1028700" lvl="1" indent="-285750">
              <a:buFont typeface="Courier New" panose="02070309020205020404" pitchFamily="49" charset="0"/>
              <a:buChar char="o"/>
            </a:pPr>
            <a:r>
              <a:rPr lang="en-US" sz="1600" dirty="0"/>
              <a:t>Help filling out applications</a:t>
            </a:r>
          </a:p>
          <a:p>
            <a:pPr marL="1028700" lvl="1" indent="-285750">
              <a:buFont typeface="Courier New" panose="02070309020205020404" pitchFamily="49" charset="0"/>
              <a:buChar char="o"/>
            </a:pPr>
            <a:r>
              <a:rPr lang="en-US" sz="1600" dirty="0"/>
              <a:t>Connecting patients with realtors</a:t>
            </a:r>
          </a:p>
          <a:p>
            <a:pPr marL="1028700" lvl="1" indent="-285750">
              <a:buFont typeface="Courier New" panose="02070309020205020404" pitchFamily="49" charset="0"/>
              <a:buChar char="o"/>
            </a:pPr>
            <a:r>
              <a:rPr lang="en-US" sz="1600" dirty="0"/>
              <a:t>Helping with first, last, and security</a:t>
            </a:r>
          </a:p>
          <a:p>
            <a:pPr marL="1028700" lvl="1" indent="-285750">
              <a:buFont typeface="Courier New" panose="02070309020205020404" pitchFamily="49" charset="0"/>
              <a:buChar char="o"/>
            </a:pPr>
            <a:r>
              <a:rPr lang="en-US" sz="1600" dirty="0"/>
              <a:t>Legal help through GLBS where appropriate</a:t>
            </a:r>
          </a:p>
          <a:p>
            <a:pPr marL="1028700" lvl="1" indent="-285750">
              <a:buFont typeface="Courier New" panose="02070309020205020404" pitchFamily="49" charset="0"/>
              <a:buChar char="o"/>
            </a:pPr>
            <a:r>
              <a:rPr lang="en-US" sz="1600" dirty="0"/>
              <a:t>Education and support</a:t>
            </a:r>
          </a:p>
          <a:p>
            <a:pPr marL="742950" lvl="1"/>
            <a:endParaRPr lang="en-US" sz="1600" dirty="0"/>
          </a:p>
          <a:p>
            <a:pPr marL="285750" lvl="1" indent="-285750">
              <a:buFont typeface="Arial" panose="020B0604020202020204" pitchFamily="34" charset="0"/>
              <a:buChar char="•"/>
            </a:pPr>
            <a:r>
              <a:rPr lang="en-US" sz="1600" dirty="0"/>
              <a:t>For </a:t>
            </a:r>
            <a:r>
              <a:rPr lang="en-US" sz="2000" dirty="0"/>
              <a:t>nutrition/food </a:t>
            </a:r>
            <a:r>
              <a:rPr lang="en-US" sz="1600" dirty="0"/>
              <a:t>outreach is generally within 3 business days.  Vendors call to ask about drop-off</a:t>
            </a:r>
          </a:p>
          <a:p>
            <a:pPr marL="0" lvl="1"/>
            <a:r>
              <a:rPr lang="en-US" sz="1600" dirty="0"/>
              <a:t>locations and allergies/food aversions, etc.  </a:t>
            </a:r>
          </a:p>
          <a:p>
            <a:pPr marL="742950" lvl="2" indent="-285750">
              <a:buFont typeface="Arial" panose="020B0604020202020204" pitchFamily="34" charset="0"/>
              <a:buChar char="•"/>
            </a:pPr>
            <a:r>
              <a:rPr lang="en-US" sz="1600" dirty="0"/>
              <a:t>Generally for Community Servings and Fresh Food Generation, deliveries start if not the same week then the next week</a:t>
            </a:r>
          </a:p>
          <a:p>
            <a:pPr marL="742950" lvl="2" indent="-285750">
              <a:buFont typeface="Arial" panose="020B0604020202020204" pitchFamily="34" charset="0"/>
              <a:buChar char="•"/>
            </a:pPr>
            <a:r>
              <a:rPr lang="en-US" sz="1600" dirty="0"/>
              <a:t>The debit card takes 2-3 weeks to arrive and needs to be activated by the patient     </a:t>
            </a:r>
          </a:p>
          <a:p>
            <a:endParaRPr lang="en-US" sz="1600" dirty="0"/>
          </a:p>
          <a:p>
            <a:endParaRPr lang="en-US" dirty="0">
              <a:solidFill>
                <a:srgbClr val="FF0000"/>
              </a:solidFill>
            </a:endParaRPr>
          </a:p>
        </p:txBody>
      </p:sp>
    </p:spTree>
    <p:extLst>
      <p:ext uri="{BB962C8B-B14F-4D97-AF65-F5344CB8AC3E}">
        <p14:creationId xmlns:p14="http://schemas.microsoft.com/office/powerpoint/2010/main" val="415945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43AE-0A01-4D28-A04A-E5AAA0DAE7A9}"/>
              </a:ext>
            </a:extLst>
          </p:cNvPr>
          <p:cNvSpPr>
            <a:spLocks noGrp="1"/>
          </p:cNvSpPr>
          <p:nvPr>
            <p:ph type="title"/>
          </p:nvPr>
        </p:nvSpPr>
        <p:spPr/>
        <p:txBody>
          <a:bodyPr/>
          <a:lstStyle/>
          <a:p>
            <a:r>
              <a:rPr lang="en-US" dirty="0"/>
              <a:t>Developing at MGH a Tiered Food Intervention Model</a:t>
            </a:r>
          </a:p>
        </p:txBody>
      </p:sp>
      <p:pic>
        <p:nvPicPr>
          <p:cNvPr id="5" name="Picture 4">
            <a:extLst>
              <a:ext uri="{FF2B5EF4-FFF2-40B4-BE49-F238E27FC236}">
                <a16:creationId xmlns:a16="http://schemas.microsoft.com/office/drawing/2014/main" id="{8D4F1F94-F417-423C-98CD-99C4B844C64C}"/>
              </a:ext>
            </a:extLst>
          </p:cNvPr>
          <p:cNvPicPr>
            <a:picLocks noChangeAspect="1"/>
          </p:cNvPicPr>
          <p:nvPr/>
        </p:nvPicPr>
        <p:blipFill>
          <a:blip r:embed="rId2"/>
          <a:stretch>
            <a:fillRect/>
          </a:stretch>
        </p:blipFill>
        <p:spPr>
          <a:xfrm>
            <a:off x="2249692" y="1352850"/>
            <a:ext cx="7692616" cy="4615570"/>
          </a:xfrm>
          <a:prstGeom prst="rect">
            <a:avLst/>
          </a:prstGeom>
        </p:spPr>
      </p:pic>
    </p:spTree>
    <p:extLst>
      <p:ext uri="{BB962C8B-B14F-4D97-AF65-F5344CB8AC3E}">
        <p14:creationId xmlns:p14="http://schemas.microsoft.com/office/powerpoint/2010/main" val="332053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470400" y="668020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DD87C6-9840-4E89-A4EB-402F5B7C3C8B}" type="slidenum">
              <a:rPr kumimoji="0" lang="en-US" sz="1800" b="0" i="0" u="none" strike="noStrike" kern="0" cap="none" spc="0" normalizeH="0" baseline="0" noProof="0" smtClean="0">
                <a:ln>
                  <a:noFill/>
                </a:ln>
                <a:solidFill>
                  <a:sysClr val="windowText" lastClr="000000"/>
                </a:solidFill>
                <a:effectLst/>
                <a:uLnTx/>
                <a:uFillTx/>
                <a:latin typeface="Palatino Linotype"/>
                <a:ea typeface="ＭＳ Ｐゴシック"/>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Palatino Linotype"/>
              <a:ea typeface="ＭＳ Ｐゴシック"/>
              <a:cs typeface="+mn-cs"/>
            </a:endParaRPr>
          </a:p>
        </p:txBody>
      </p:sp>
      <p:sp>
        <p:nvSpPr>
          <p:cNvPr id="6" name="Text Placeholder 4"/>
          <p:cNvSpPr>
            <a:spLocks noGrp="1"/>
          </p:cNvSpPr>
          <p:nvPr>
            <p:ph type="body" sz="quarter" idx="15"/>
          </p:nvPr>
        </p:nvSpPr>
        <p:spPr>
          <a:xfrm>
            <a:off x="533399" y="168274"/>
            <a:ext cx="11372461" cy="811453"/>
          </a:xfrm>
          <a:prstGeom prst="rect">
            <a:avLst/>
          </a:prstGeom>
        </p:spPr>
        <p:txBody>
          <a:bodyPr/>
          <a:lstStyle/>
          <a:p>
            <a:pPr>
              <a:buNone/>
            </a:pPr>
            <a:r>
              <a:rPr lang="en-US" sz="2800" dirty="0">
                <a:solidFill>
                  <a:srgbClr val="007CA4"/>
                </a:solidFill>
              </a:rPr>
              <a:t>Flexible Services Referral Workstreams</a:t>
            </a:r>
          </a:p>
        </p:txBody>
      </p:sp>
      <p:pic>
        <p:nvPicPr>
          <p:cNvPr id="3" name="Picture 2">
            <a:extLst>
              <a:ext uri="{FF2B5EF4-FFF2-40B4-BE49-F238E27FC236}">
                <a16:creationId xmlns:a16="http://schemas.microsoft.com/office/drawing/2014/main" id="{D64EE0CE-F21D-4543-9CBD-2B1CACB99451}"/>
              </a:ext>
            </a:extLst>
          </p:cNvPr>
          <p:cNvPicPr>
            <a:picLocks noChangeAspect="1"/>
          </p:cNvPicPr>
          <p:nvPr/>
        </p:nvPicPr>
        <p:blipFill>
          <a:blip r:embed="rId3"/>
          <a:stretch>
            <a:fillRect/>
          </a:stretch>
        </p:blipFill>
        <p:spPr>
          <a:xfrm>
            <a:off x="66465" y="1928592"/>
            <a:ext cx="4505535" cy="3000815"/>
          </a:xfrm>
          <a:prstGeom prst="rect">
            <a:avLst/>
          </a:prstGeom>
        </p:spPr>
      </p:pic>
      <p:sp>
        <p:nvSpPr>
          <p:cNvPr id="8" name="TextBox 7">
            <a:extLst>
              <a:ext uri="{FF2B5EF4-FFF2-40B4-BE49-F238E27FC236}">
                <a16:creationId xmlns:a16="http://schemas.microsoft.com/office/drawing/2014/main" id="{2FFFF6CC-1E68-4B4E-9D53-6B126A8563F4}"/>
              </a:ext>
            </a:extLst>
          </p:cNvPr>
          <p:cNvSpPr txBox="1"/>
          <p:nvPr/>
        </p:nvSpPr>
        <p:spPr>
          <a:xfrm>
            <a:off x="533399" y="1228665"/>
            <a:ext cx="2151018" cy="369332"/>
          </a:xfrm>
          <a:prstGeom prst="rect">
            <a:avLst/>
          </a:prstGeom>
          <a:noFill/>
        </p:spPr>
        <p:txBody>
          <a:bodyPr wrap="square">
            <a:spAutoFit/>
          </a:bodyPr>
          <a:lstStyle/>
          <a:p>
            <a:r>
              <a:rPr lang="en-US" dirty="0">
                <a:hlinkClick r:id="rId4"/>
              </a:rPr>
              <a:t>Community Servings</a:t>
            </a:r>
            <a:endParaRPr lang="en-US" dirty="0"/>
          </a:p>
        </p:txBody>
      </p:sp>
      <p:sp>
        <p:nvSpPr>
          <p:cNvPr id="7" name="TextBox 6">
            <a:extLst>
              <a:ext uri="{FF2B5EF4-FFF2-40B4-BE49-F238E27FC236}">
                <a16:creationId xmlns:a16="http://schemas.microsoft.com/office/drawing/2014/main" id="{BA6A7331-7014-4464-BA6F-8C2396234EC0}"/>
              </a:ext>
            </a:extLst>
          </p:cNvPr>
          <p:cNvSpPr txBox="1"/>
          <p:nvPr/>
        </p:nvSpPr>
        <p:spPr>
          <a:xfrm>
            <a:off x="4685211" y="1332411"/>
            <a:ext cx="2324482" cy="369332"/>
          </a:xfrm>
          <a:prstGeom prst="rect">
            <a:avLst/>
          </a:prstGeom>
          <a:noFill/>
        </p:spPr>
        <p:txBody>
          <a:bodyPr wrap="none" rtlCol="0">
            <a:spAutoFit/>
          </a:bodyPr>
          <a:lstStyle/>
          <a:p>
            <a:r>
              <a:rPr lang="en-US" dirty="0">
                <a:hlinkClick r:id="rId5"/>
              </a:rPr>
              <a:t>Fresh Food Generation</a:t>
            </a:r>
            <a:endParaRPr lang="en-US" dirty="0"/>
          </a:p>
        </p:txBody>
      </p:sp>
      <p:sp>
        <p:nvSpPr>
          <p:cNvPr id="10" name="TextBox 9">
            <a:extLst>
              <a:ext uri="{FF2B5EF4-FFF2-40B4-BE49-F238E27FC236}">
                <a16:creationId xmlns:a16="http://schemas.microsoft.com/office/drawing/2014/main" id="{AD79AC27-02C4-4F7D-A545-BE4270DA5324}"/>
              </a:ext>
            </a:extLst>
          </p:cNvPr>
          <p:cNvSpPr txBox="1"/>
          <p:nvPr/>
        </p:nvSpPr>
        <p:spPr>
          <a:xfrm>
            <a:off x="9010487" y="1284914"/>
            <a:ext cx="2575000" cy="369332"/>
          </a:xfrm>
          <a:prstGeom prst="rect">
            <a:avLst/>
          </a:prstGeom>
          <a:noFill/>
        </p:spPr>
        <p:txBody>
          <a:bodyPr wrap="none" rtlCol="0">
            <a:spAutoFit/>
          </a:bodyPr>
          <a:lstStyle/>
          <a:p>
            <a:r>
              <a:rPr lang="en-US" dirty="0">
                <a:hlinkClick r:id="rId6"/>
              </a:rPr>
              <a:t>Fresh Connect Debit Card</a:t>
            </a:r>
            <a:endParaRPr lang="en-US" dirty="0"/>
          </a:p>
        </p:txBody>
      </p:sp>
      <p:pic>
        <p:nvPicPr>
          <p:cNvPr id="13" name="Picture 12">
            <a:extLst>
              <a:ext uri="{FF2B5EF4-FFF2-40B4-BE49-F238E27FC236}">
                <a16:creationId xmlns:a16="http://schemas.microsoft.com/office/drawing/2014/main" id="{1B5DF6F9-89D0-4228-9B98-1BF5486D8B22}"/>
              </a:ext>
            </a:extLst>
          </p:cNvPr>
          <p:cNvPicPr>
            <a:picLocks noChangeAspect="1"/>
          </p:cNvPicPr>
          <p:nvPr/>
        </p:nvPicPr>
        <p:blipFill>
          <a:blip r:embed="rId7"/>
          <a:stretch>
            <a:fillRect/>
          </a:stretch>
        </p:blipFill>
        <p:spPr>
          <a:xfrm>
            <a:off x="4412093" y="2234274"/>
            <a:ext cx="3615072" cy="2695133"/>
          </a:xfrm>
          <a:prstGeom prst="rect">
            <a:avLst/>
          </a:prstGeom>
        </p:spPr>
      </p:pic>
      <p:pic>
        <p:nvPicPr>
          <p:cNvPr id="15" name="Picture 14">
            <a:extLst>
              <a:ext uri="{FF2B5EF4-FFF2-40B4-BE49-F238E27FC236}">
                <a16:creationId xmlns:a16="http://schemas.microsoft.com/office/drawing/2014/main" id="{8876A30B-B751-42C5-91B7-9853312692CF}"/>
              </a:ext>
            </a:extLst>
          </p:cNvPr>
          <p:cNvPicPr>
            <a:picLocks noChangeAspect="1"/>
          </p:cNvPicPr>
          <p:nvPr/>
        </p:nvPicPr>
        <p:blipFill>
          <a:blip r:embed="rId8"/>
          <a:stretch>
            <a:fillRect/>
          </a:stretch>
        </p:blipFill>
        <p:spPr>
          <a:xfrm>
            <a:off x="8484365" y="1928592"/>
            <a:ext cx="3421495" cy="4396877"/>
          </a:xfrm>
          <a:prstGeom prst="rect">
            <a:avLst/>
          </a:prstGeom>
        </p:spPr>
      </p:pic>
    </p:spTree>
    <p:extLst>
      <p:ext uri="{BB962C8B-B14F-4D97-AF65-F5344CB8AC3E}">
        <p14:creationId xmlns:p14="http://schemas.microsoft.com/office/powerpoint/2010/main" val="31941342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ransplant_r1b">
  <a:themeElements>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fontScheme name="Default Design">
      <a:majorFont>
        <a:latin typeface="Palatino"/>
        <a:ea typeface="ＭＳ Ｐゴシック"/>
        <a:cs typeface=""/>
      </a:majorFont>
      <a:minorFont>
        <a:latin typeface="Univers 47 Condensed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1225</Words>
  <Application>Microsoft Office PowerPoint</Application>
  <PresentationFormat>Widescreen</PresentationFormat>
  <Paragraphs>152</Paragraphs>
  <Slides>13</Slides>
  <Notes>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Courier New</vt:lpstr>
      <vt:lpstr>FontAwesome</vt:lpstr>
      <vt:lpstr>Lucida Grande</vt:lpstr>
      <vt:lpstr>Palatino</vt:lpstr>
      <vt:lpstr>Palatino Linotype</vt:lpstr>
      <vt:lpstr>System Font Regular</vt:lpstr>
      <vt:lpstr>Times</vt:lpstr>
      <vt:lpstr>Univers 47 CondensedLight</vt:lpstr>
      <vt:lpstr>Wingdings</vt:lpstr>
      <vt:lpstr>1_Transplant_r1b</vt:lpstr>
      <vt:lpstr>think-cell Slide</vt:lpstr>
      <vt:lpstr>Flexible Services for  MGH Social Service </vt:lpstr>
      <vt:lpstr>Medicaid ACO Overview</vt:lpstr>
      <vt:lpstr>PowerPoint Presentation</vt:lpstr>
      <vt:lpstr>PowerPoint Presentation</vt:lpstr>
      <vt:lpstr>PowerPoint Presentation</vt:lpstr>
      <vt:lpstr>PowerPoint Presentation</vt:lpstr>
      <vt:lpstr>PowerPoint Presentation</vt:lpstr>
      <vt:lpstr>Developing at MGH a Tiered Food Intervention Model</vt:lpstr>
      <vt:lpstr>PowerPoint Presentation</vt:lpstr>
      <vt:lpstr>PowerPoint Presentation</vt:lpstr>
      <vt:lpstr>Food: Flexible Services Patient Vignette</vt:lpstr>
      <vt:lpstr>HOUSING: Flexible Services</vt:lpstr>
      <vt:lpstr>HOUSING: Flexible Services Patient Vignette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Risley, Kristen</dc:creator>
  <cp:lastModifiedBy>Ellen</cp:lastModifiedBy>
  <cp:revision>5</cp:revision>
  <dcterms:created xsi:type="dcterms:W3CDTF">2021-05-27T15:59:49Z</dcterms:created>
  <dcterms:modified xsi:type="dcterms:W3CDTF">2022-09-22T16:31:24Z</dcterms:modified>
</cp:coreProperties>
</file>