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7" r:id="rId4"/>
    <p:sldId id="260" r:id="rId5"/>
    <p:sldId id="266" r:id="rId6"/>
    <p:sldId id="262" r:id="rId7"/>
    <p:sldId id="261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5337AD4-6AA6-4949-8204-4D66FCEE2250}" type="datetimeFigureOut">
              <a:rPr lang="en-US" smtClean="0"/>
              <a:pPr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C1E08E2-3901-4395-AFE4-4973F3F7FC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legalservices.org/system/files/library/SNAP%20ABAWD%20checklist%20and%20action%20steps,%20MLRI%20FINA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legalservices.org/system/files/library/ABAWD%20Work%20Program%20Homeless%20Exemption%20Supplement.pdf" TargetMode="External"/><Relationship Id="rId2" Type="http://schemas.openxmlformats.org/officeDocument/2006/relationships/hyperlink" Target="http://www.masslegalservices.org/system/files/library/abawd-work-program-exemption-english%20DTA%20Nov%202015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.partners.org/ss/ssframebottom/staffresources/news/2015/SNAP_ABAWD_Provider_DISABILITY_Handout_CELTICARE_12-1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legalservices.org/system/files/library/abawd-work-program-req-medical-report%20DTA%20Nov%202015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legalservices.org/system/files/library/abawd-work-program-exemption-spanish%20DTA%20Nov%202015.pdf" TargetMode="External"/><Relationship Id="rId2" Type="http://schemas.openxmlformats.org/officeDocument/2006/relationships/hyperlink" Target="http://www.masslegalservices.org/system/files/library/abawd-work-program-exemption-english%20DTA%20Nov%202015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asslegalservices.org/system/files/library/abawd-work-program-req-medical-report%20DTA%20Nov%202015.pdf" TargetMode="External"/><Relationship Id="rId4" Type="http://schemas.openxmlformats.org/officeDocument/2006/relationships/hyperlink" Target="http://www.masslegalservices.org/system/files/library/ABAWD%20Work%20Program%20Homeless%20Exemption%20Supplement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458200" cy="204311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Community Resource Center Updates: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SNAP Time-Limit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38600"/>
            <a:ext cx="49530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Ellen Forman, LICSW</a:t>
            </a:r>
          </a:p>
          <a:p>
            <a:r>
              <a:rPr lang="en-US" sz="2000" dirty="0" smtClean="0"/>
              <a:t>Social Service Staff Meeting</a:t>
            </a:r>
          </a:p>
          <a:p>
            <a:r>
              <a:rPr lang="en-US" sz="2000" dirty="0" smtClean="0"/>
              <a:t>February 25, 2016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SNAP Work-Requirement/Time-Limit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Reinstated as of Jan 1, 2016 for most parts of the state (and most states)</a:t>
            </a:r>
          </a:p>
          <a:p>
            <a:pPr lvl="1"/>
            <a:r>
              <a:rPr lang="en-US" dirty="0" smtClean="0"/>
              <a:t>Was suspended due to the 2008 recession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Unless exempt</a:t>
            </a:r>
            <a:r>
              <a:rPr lang="en-US" dirty="0" smtClean="0"/>
              <a:t>, </a:t>
            </a:r>
            <a:r>
              <a:rPr lang="en-US" b="1" dirty="0" smtClean="0"/>
              <a:t>able-bodied adults without dependents (ABAWDs) must work 20 hours/week</a:t>
            </a:r>
            <a:r>
              <a:rPr lang="en-US" dirty="0" smtClean="0"/>
              <a:t> or face a </a:t>
            </a:r>
            <a:r>
              <a:rPr lang="en-US" b="1" dirty="0" smtClean="0"/>
              <a:t>time-limit:</a:t>
            </a:r>
            <a:r>
              <a:rPr lang="en-US" dirty="0" smtClean="0"/>
              <a:t> 3 months in a 36 month period</a:t>
            </a:r>
          </a:p>
          <a:p>
            <a:pPr>
              <a:spcBef>
                <a:spcPts val="600"/>
              </a:spcBef>
            </a:pPr>
            <a:r>
              <a:rPr lang="en-US" b="1" dirty="0" smtClean="0">
                <a:hlinkClick r:id="rId2"/>
              </a:rPr>
              <a:t>ABAWD Checklist</a:t>
            </a:r>
            <a:r>
              <a:rPr lang="en-US" b="1" dirty="0" smtClean="0"/>
              <a:t> – defines each exemption with client action steps </a:t>
            </a:r>
            <a:r>
              <a:rPr lang="en-US" dirty="0" smtClean="0"/>
              <a:t>(worksheet - not a DTA form)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SNAP Work-Requirement Advocacy </a:t>
            </a:r>
            <a:r>
              <a:rPr lang="en-US" sz="3600" dirty="0" smtClean="0"/>
              <a:t>(Massachusetts)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</a:t>
            </a:r>
            <a:r>
              <a:rPr lang="en-US" b="1" dirty="0" smtClean="0">
                <a:hlinkClick r:id="rId2"/>
              </a:rPr>
              <a:t>Request for ABAWD Work Program Exemption</a:t>
            </a:r>
            <a:r>
              <a:rPr lang="en-US" b="1" dirty="0" smtClean="0"/>
              <a:t> </a:t>
            </a:r>
            <a:r>
              <a:rPr lang="en-US" dirty="0" smtClean="0"/>
              <a:t>(DTA form to document exemptions)</a:t>
            </a:r>
          </a:p>
          <a:p>
            <a:pPr lvl="1"/>
            <a:r>
              <a:rPr lang="en-US" b="1" dirty="0" smtClean="0"/>
              <a:t>Additional exemption: Homeless - NOT on above form. Call DTA OR fill out</a:t>
            </a:r>
            <a:r>
              <a:rPr lang="en-US" dirty="0" smtClean="0"/>
              <a:t> the </a:t>
            </a:r>
            <a:r>
              <a:rPr lang="en-US" b="1" dirty="0" smtClean="0">
                <a:hlinkClick r:id="rId3"/>
              </a:rPr>
              <a:t>Supplement For homeless people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SNAP Work-Requirement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Doesn’t apply to those under 18 or 50 or over</a:t>
            </a:r>
          </a:p>
          <a:p>
            <a:r>
              <a:rPr lang="en-US" dirty="0" smtClean="0"/>
              <a:t>Unrelated children in household count as dependents </a:t>
            </a:r>
          </a:p>
          <a:p>
            <a:r>
              <a:rPr lang="en-US" dirty="0" smtClean="0"/>
              <a:t>Already meeting work requirement?  </a:t>
            </a:r>
          </a:p>
          <a:p>
            <a:pPr lvl="1"/>
            <a:r>
              <a:rPr lang="en-US" sz="2200" dirty="0" smtClean="0"/>
              <a:t>Work training programs &amp; community service count; or show missed work due to “good cause” (</a:t>
            </a:r>
            <a:r>
              <a:rPr lang="en-US" sz="2200" dirty="0" smtClean="0">
                <a:hlinkClick r:id="rId2"/>
              </a:rPr>
              <a:t>more info</a:t>
            </a:r>
            <a:r>
              <a:rPr lang="en-US" sz="2200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Exemptions</a:t>
            </a:r>
            <a:r>
              <a:rPr lang="en-US" dirty="0" smtClean="0"/>
              <a:t> include (</a:t>
            </a:r>
            <a:r>
              <a:rPr lang="en-US" b="1" dirty="0" smtClean="0"/>
              <a:t>not</a:t>
            </a:r>
            <a:r>
              <a:rPr lang="en-US" dirty="0" smtClean="0"/>
              <a:t> complete list)</a:t>
            </a:r>
          </a:p>
          <a:p>
            <a:pPr lvl="1"/>
            <a:r>
              <a:rPr lang="en-US" dirty="0" smtClean="0"/>
              <a:t>Pregnancy - at any stage</a:t>
            </a:r>
          </a:p>
          <a:p>
            <a:pPr lvl="1"/>
            <a:r>
              <a:rPr lang="en-US" dirty="0" smtClean="0"/>
              <a:t>Disabled - Receiving a disability-based benefit </a:t>
            </a:r>
            <a:r>
              <a:rPr lang="en-US" sz="2200" dirty="0" smtClean="0"/>
              <a:t>(SSI, VA pension, EAEDC, Workers Comp, etc.) </a:t>
            </a:r>
          </a:p>
          <a:p>
            <a:pPr lvl="1"/>
            <a:r>
              <a:rPr lang="en-US" dirty="0" smtClean="0"/>
              <a:t>Homeless </a:t>
            </a:r>
          </a:p>
          <a:p>
            <a:pPr lvl="1"/>
            <a:r>
              <a:rPr lang="en-US" b="1" dirty="0" smtClean="0"/>
              <a:t>Caring for disabled person or child under 6 </a:t>
            </a:r>
            <a:r>
              <a:rPr lang="en-US" dirty="0" smtClean="0"/>
              <a:t>(do </a:t>
            </a:r>
            <a:r>
              <a:rPr lang="en-US" b="1" dirty="0" smtClean="0"/>
              <a:t>not</a:t>
            </a:r>
            <a:r>
              <a:rPr lang="en-US" dirty="0" smtClean="0"/>
              <a:t> need to live together)</a:t>
            </a:r>
          </a:p>
          <a:p>
            <a:pPr lvl="1"/>
            <a:r>
              <a:rPr lang="en-US" dirty="0" smtClean="0"/>
              <a:t>Receiving or applied for Unemployment Insurance</a:t>
            </a:r>
          </a:p>
          <a:p>
            <a:pPr lvl="1"/>
            <a:r>
              <a:rPr lang="en-US" dirty="0" smtClean="0"/>
              <a:t>and Medical Exemption...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Medical Exemption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400" dirty="0" smtClean="0"/>
              <a:t>“a mental or physical illness or disability, </a:t>
            </a:r>
            <a:r>
              <a:rPr lang="en-US" sz="3400" b="1" dirty="0" smtClean="0"/>
              <a:t>temporary</a:t>
            </a:r>
            <a:r>
              <a:rPr lang="en-US" sz="3400" dirty="0" smtClean="0"/>
              <a:t> or permanent, which</a:t>
            </a:r>
            <a:r>
              <a:rPr lang="en-US" sz="3400" b="1" dirty="0" smtClean="0"/>
              <a:t> </a:t>
            </a:r>
            <a:r>
              <a:rPr lang="en-US" sz="3400" b="1" u="sng" dirty="0" smtClean="0"/>
              <a:t>reduces</a:t>
            </a:r>
            <a:r>
              <a:rPr lang="en-US" sz="3400" dirty="0" smtClean="0"/>
              <a:t> their ability to financially support themselves.” </a:t>
            </a:r>
          </a:p>
          <a:p>
            <a:r>
              <a:rPr lang="en-US" sz="3400" dirty="0" smtClean="0"/>
              <a:t>Examples include: </a:t>
            </a:r>
          </a:p>
          <a:p>
            <a:pPr lvl="1"/>
            <a:r>
              <a:rPr lang="en-US" sz="2900" dirty="0" smtClean="0"/>
              <a:t>a temporary illness that restricts ability to work for a few weeks or longer</a:t>
            </a:r>
          </a:p>
          <a:p>
            <a:pPr lvl="1"/>
            <a:r>
              <a:rPr lang="en-US" sz="2900" dirty="0" smtClean="0"/>
              <a:t>would typically miss 2 or more days of work each month due to a medical condition or treatment</a:t>
            </a:r>
          </a:p>
          <a:p>
            <a:pPr lvl="1"/>
            <a:r>
              <a:rPr lang="en-US" sz="2900" dirty="0" smtClean="0"/>
              <a:t>diagnosed with “mild” or “moderate” anxiety, depression, or maladaptive personality that reduces ability to work (the symptoms need not be “marked” or “severe”)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Medical Exemption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73152">
              <a:spcAft>
                <a:spcPts val="1200"/>
              </a:spcAft>
            </a:pPr>
            <a:r>
              <a:rPr lang="en-US" sz="3600" dirty="0" smtClean="0"/>
              <a:t>Simple </a:t>
            </a:r>
            <a:r>
              <a:rPr lang="en-US" sz="3600" b="1" dirty="0" smtClean="0">
                <a:hlinkClick r:id="rId2"/>
              </a:rPr>
              <a:t>FORM</a:t>
            </a:r>
            <a:r>
              <a:rPr lang="en-US" sz="3600" b="1" dirty="0" smtClean="0"/>
              <a:t> </a:t>
            </a:r>
            <a:r>
              <a:rPr lang="en-US" sz="3600" dirty="0" smtClean="0"/>
              <a:t>can be signed by medical staff </a:t>
            </a:r>
            <a:r>
              <a:rPr lang="en-US" sz="3100" dirty="0" smtClean="0"/>
              <a:t>(MD, PA, NP, certified midwife- more on form)</a:t>
            </a:r>
            <a:r>
              <a:rPr lang="en-US" sz="3600" dirty="0" smtClean="0"/>
              <a:t>, </a:t>
            </a:r>
            <a:r>
              <a:rPr lang="en-US" sz="3600" b="1" dirty="0" smtClean="0"/>
              <a:t>including LCSWs and LICSWs</a:t>
            </a:r>
            <a:endParaRPr lang="en-US" sz="3600" dirty="0" smtClean="0"/>
          </a:p>
          <a:p>
            <a:pPr lvl="1"/>
            <a:r>
              <a:rPr lang="en-US" sz="2900" dirty="0" smtClean="0"/>
              <a:t>Does this patient have </a:t>
            </a:r>
            <a:r>
              <a:rPr lang="en-US" sz="2900" b="1" dirty="0" smtClean="0"/>
              <a:t>a mental and/or physical illness or disability, temporary or permanent, </a:t>
            </a:r>
            <a:r>
              <a:rPr lang="en-US" sz="2900" dirty="0" smtClean="0"/>
              <a:t>which</a:t>
            </a:r>
            <a:r>
              <a:rPr lang="en-US" sz="2900" b="1" dirty="0" smtClean="0"/>
              <a:t> reduces</a:t>
            </a:r>
            <a:r>
              <a:rPr lang="en-US" sz="2900" dirty="0" smtClean="0"/>
              <a:t> his or her ability to financially support him or herself? __yes ___no</a:t>
            </a:r>
          </a:p>
          <a:p>
            <a:pPr lvl="1">
              <a:spcBef>
                <a:spcPts val="800"/>
              </a:spcBef>
            </a:pPr>
            <a:r>
              <a:rPr lang="en-US" sz="2900" dirty="0" smtClean="0"/>
              <a:t>If </a:t>
            </a:r>
            <a:r>
              <a:rPr lang="en-US" sz="2900" b="1" dirty="0" smtClean="0"/>
              <a:t>yes, please indicate the </a:t>
            </a:r>
            <a:r>
              <a:rPr lang="en-US" sz="2900" i="1" dirty="0" smtClean="0"/>
              <a:t>[expected] </a:t>
            </a:r>
            <a:r>
              <a:rPr lang="en-US" sz="2900" b="1" dirty="0" smtClean="0"/>
              <a:t>duration of the patient’s illness/disability</a:t>
            </a:r>
            <a:endParaRPr lang="en-US" sz="2900" i="1" dirty="0" smtClean="0"/>
          </a:p>
          <a:p>
            <a:pPr lvl="2">
              <a:buNone/>
            </a:pPr>
            <a:r>
              <a:rPr lang="en-US" sz="2600" dirty="0" smtClean="0"/>
              <a:t>less than 30 days  1-3 months 3-6 months</a:t>
            </a:r>
          </a:p>
          <a:p>
            <a:pPr lvl="2">
              <a:buNone/>
            </a:pPr>
            <a:r>
              <a:rPr lang="en-US" sz="2600" dirty="0" smtClean="0"/>
              <a:t> 6 -9 months   9-12 months  more than 12 months/or indefinite</a:t>
            </a:r>
          </a:p>
          <a:p>
            <a:pPr lvl="1">
              <a:spcBef>
                <a:spcPts val="1200"/>
              </a:spcBef>
            </a:pPr>
            <a:r>
              <a:rPr lang="en-US" sz="3400" dirty="0" smtClean="0"/>
              <a:t>Form also used to verify pregnancy</a:t>
            </a:r>
          </a:p>
          <a:p>
            <a:pPr lvl="1">
              <a:spcBef>
                <a:spcPts val="1200"/>
              </a:spcBef>
            </a:pPr>
            <a:r>
              <a:rPr lang="en-US" sz="3400" dirty="0" smtClean="0">
                <a:solidFill>
                  <a:schemeClr val="accent2"/>
                </a:solidFill>
              </a:rPr>
              <a:t>No diagnosis (except for pregnancy) or further medical documentation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Advocacy – Forms and 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Completed by client-  Exemption Request Form: </a:t>
            </a:r>
            <a:r>
              <a:rPr lang="en-US" dirty="0" smtClean="0">
                <a:hlinkClick r:id="rId2"/>
              </a:rPr>
              <a:t>DTA Form: Client Request for ABAWD Work Program Exemption</a:t>
            </a:r>
            <a:r>
              <a:rPr lang="en-US" dirty="0" smtClean="0"/>
              <a:t>  (Or </a:t>
            </a:r>
            <a:r>
              <a:rPr lang="en-US" dirty="0" smtClean="0">
                <a:hlinkClick r:id="rId3"/>
              </a:rPr>
              <a:t>Spanish version</a:t>
            </a:r>
            <a:r>
              <a:rPr lang="en-US" dirty="0" smtClean="0"/>
              <a:t>) 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Homeless Exemption- </a:t>
            </a:r>
            <a:r>
              <a:rPr lang="en-US" b="1" dirty="0" smtClean="0">
                <a:hlinkClick r:id="rId4"/>
              </a:rPr>
              <a:t>Homeless Exemption form</a:t>
            </a:r>
            <a:r>
              <a:rPr lang="en-US" b="1" dirty="0" smtClean="0"/>
              <a:t> </a:t>
            </a:r>
            <a:r>
              <a:rPr lang="en-US" dirty="0" smtClean="0"/>
              <a:t>(Or call)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Medical exemption </a:t>
            </a:r>
            <a:r>
              <a:rPr lang="en-US" dirty="0" smtClean="0"/>
              <a:t>– </a:t>
            </a:r>
            <a:r>
              <a:rPr lang="en-US" b="1" dirty="0" smtClean="0"/>
              <a:t>completed by medical staff or SW: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DTA ABAWD Medical Report Form</a:t>
            </a:r>
            <a:r>
              <a:rPr lang="en-US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DTA ABAWD phone line-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clients and advocates can speak with a DTA SNAP ABAWD specialist: </a:t>
            </a:r>
            <a:r>
              <a:rPr lang="en-US" b="1" dirty="0" smtClean="0">
                <a:solidFill>
                  <a:srgbClr val="FF0000"/>
                </a:solidFill>
              </a:rPr>
              <a:t>888-483-0255 </a:t>
            </a:r>
            <a:r>
              <a:rPr lang="en-US" dirty="0" smtClean="0"/>
              <a:t>(MA only)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chemeClr val="tx1"/>
                </a:solidFill>
              </a:rPr>
              <a:t>Or consult the Community Resource Center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Additional Help?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246376"/>
          </a:xfrm>
        </p:spPr>
        <p:txBody>
          <a:bodyPr>
            <a:normAutofit/>
          </a:bodyPr>
          <a:lstStyle/>
          <a:p>
            <a:r>
              <a:rPr lang="en-US" dirty="0" smtClean="0"/>
              <a:t>Ellen Forman </a:t>
            </a:r>
            <a:r>
              <a:rPr lang="en-US" sz="2400" dirty="0" smtClean="0"/>
              <a:t>x</a:t>
            </a:r>
            <a:r>
              <a:rPr lang="en-US" dirty="0" smtClean="0"/>
              <a:t>6-5807</a:t>
            </a:r>
          </a:p>
          <a:p>
            <a:r>
              <a:rPr lang="en-US" dirty="0" smtClean="0"/>
              <a:t>Lindsey Streahle </a:t>
            </a:r>
            <a:r>
              <a:rPr lang="en-US" sz="2400" dirty="0" smtClean="0"/>
              <a:t>x</a:t>
            </a:r>
            <a:r>
              <a:rPr lang="en-US" dirty="0" smtClean="0"/>
              <a:t>6-8182</a:t>
            </a:r>
          </a:p>
          <a:p>
            <a:r>
              <a:rPr lang="en-US" dirty="0" smtClean="0"/>
              <a:t>Petrina Jacob </a:t>
            </a:r>
            <a:r>
              <a:rPr lang="en-US" sz="2400" dirty="0" smtClean="0"/>
              <a:t>x</a:t>
            </a:r>
            <a:r>
              <a:rPr lang="en-US" dirty="0" smtClean="0"/>
              <a:t>4-0295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598</TotalTime>
  <Words>480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Community Resource Center Updates:  SNAP Time-Limit</vt:lpstr>
      <vt:lpstr>SNAP Work-Requirement/Time-Limit</vt:lpstr>
      <vt:lpstr>SNAP Work-Requirement Advocacy (Massachusetts)</vt:lpstr>
      <vt:lpstr>SNAP Work-Requirement Advocacy</vt:lpstr>
      <vt:lpstr>Medical Exemption</vt:lpstr>
      <vt:lpstr>Medical Exemption Form</vt:lpstr>
      <vt:lpstr>Advocacy – Forms and Contact</vt:lpstr>
      <vt:lpstr>Questions? Additional Help? </vt:lpstr>
    </vt:vector>
  </TitlesOfParts>
  <Company>Partners HealthCare System,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Resource Center Updates:  Southwest e-passes and  TAFDC Time-Limit</dc:title>
  <dc:creator>Ellen Forman</dc:creator>
  <cp:lastModifiedBy>Ellen Forman</cp:lastModifiedBy>
  <cp:revision>91</cp:revision>
  <dcterms:created xsi:type="dcterms:W3CDTF">2016-01-19T16:15:37Z</dcterms:created>
  <dcterms:modified xsi:type="dcterms:W3CDTF">2016-03-07T19:54:52Z</dcterms:modified>
</cp:coreProperties>
</file>