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7102475" cy="102330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7F5ECC-EA23-48EF-B481-72AA2913B616}">
  <a:tblStyle styleId="{E87F5ECC-EA23-48EF-B481-72AA2913B61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7739" cy="51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093" y="0"/>
            <a:ext cx="3077739" cy="51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1980" cy="46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719598"/>
            <a:ext cx="3077739" cy="51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39" cy="51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1980" cy="46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1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39" cy="51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3b90cc0e8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3b90cc0e80_0_12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23b90cc0e80_0_12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3b90cc0e8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3b90cc0e80_0_21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23b90cc0e80_0_21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3b90cc0e80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3b90cc0e80_0_29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23b90cc0e80_0_29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2088" y="781050"/>
            <a:ext cx="6780212" cy="38147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51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1980" cy="46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93" name="Google Shape;193;p51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39" cy="51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2088" y="781050"/>
            <a:ext cx="6780212" cy="38147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52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1980" cy="46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02" name="Google Shape;202;p52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39" cy="51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2088" y="781050"/>
            <a:ext cx="6780212" cy="38147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53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1980" cy="46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11" name="Google Shape;211;p53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39" cy="51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3b90cc0e8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3b90cc0e80_0_53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23b90cc0e80_0_53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0a6a2e8615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0a6a2e8615_0_258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10a6a2e8615_0_258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a9a493ab2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ga9a493ab22_0_8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ga9a493ab22_0_8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3b90cc0e8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92088" y="781050"/>
            <a:ext cx="6780300" cy="3814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g23b90cc0e80_0_37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45" name="Google Shape;245;g23b90cc0e80_0_37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0a6a2e8615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10a6a2e8615_0_144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g10a6a2e8615_0_144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a9a493ab2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ga9a493ab22_0_15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ga9a493ab22_0_15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a9a493ab2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ga9a493ab22_0_50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ga9a493ab22_0_50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3b90cc0e80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3b90cc0e80_0_45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23b90cc0e80_0_45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0a6a2e8615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0a6a2e8615_0_507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10a6a2e8615_0_507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3b90cc0e80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3b90cc0e80_0_72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23b90cc0e80_0_72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3b90cc0e80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3b90cc0e80_0_60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23b90cc0e80_0_60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0a6a2e8615_0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308" y="766763"/>
            <a:ext cx="68196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10a6a2e8615_0_513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4" name="Google Shape;304;g10a6a2e8615_0_513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0a6a2e8615_0_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3905" y="768154"/>
            <a:ext cx="6214800" cy="383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0a6a2e8615_0_520:notes"/>
          <p:cNvSpPr txBox="1">
            <a:spLocks noGrp="1"/>
          </p:cNvSpPr>
          <p:nvPr>
            <p:ph type="body" idx="1"/>
          </p:nvPr>
        </p:nvSpPr>
        <p:spPr>
          <a:xfrm>
            <a:off x="947738" y="4862517"/>
            <a:ext cx="5207100" cy="4602000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10a6a2e8615_0_520:notes"/>
          <p:cNvSpPr txBox="1">
            <a:spLocks noGrp="1"/>
          </p:cNvSpPr>
          <p:nvPr>
            <p:ph type="sldNum" idx="12"/>
          </p:nvPr>
        </p:nvSpPr>
        <p:spPr>
          <a:xfrm>
            <a:off x="4024317" y="9721853"/>
            <a:ext cx="3078300" cy="511200"/>
          </a:xfrm>
          <a:prstGeom prst="rect">
            <a:avLst/>
          </a:prstGeom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0a6a2e8615_0_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0a6a2e8615_0_606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10a6a2e8615_0_606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3b90cc0e80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3b90cc0e80_0_95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23b90cc0e80_0_95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1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1980" cy="46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0a6a2e8615_0_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3905" y="768154"/>
            <a:ext cx="6214800" cy="383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7" name="Google Shape;337;g10a6a2e8615_0_873:notes"/>
          <p:cNvSpPr txBox="1">
            <a:spLocks noGrp="1"/>
          </p:cNvSpPr>
          <p:nvPr>
            <p:ph type="body" idx="1"/>
          </p:nvPr>
        </p:nvSpPr>
        <p:spPr>
          <a:xfrm>
            <a:off x="947738" y="4862517"/>
            <a:ext cx="5207100" cy="4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8" name="Google Shape;338;g10a6a2e8615_0_873:notes"/>
          <p:cNvSpPr txBox="1">
            <a:spLocks noGrp="1"/>
          </p:cNvSpPr>
          <p:nvPr>
            <p:ph type="hdr" idx="3"/>
          </p:nvPr>
        </p:nvSpPr>
        <p:spPr>
          <a:xfrm>
            <a:off x="2" y="0"/>
            <a:ext cx="3078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TAFDC Overview - COVID-19</a:t>
            </a:r>
            <a:endParaRPr/>
          </a:p>
        </p:txBody>
      </p:sp>
      <p:sp>
        <p:nvSpPr>
          <p:cNvPr id="339" name="Google Shape;339;g10a6a2e8615_0_873:notes"/>
          <p:cNvSpPr txBox="1">
            <a:spLocks noGrp="1"/>
          </p:cNvSpPr>
          <p:nvPr>
            <p:ph type="dt" idx="10"/>
          </p:nvPr>
        </p:nvSpPr>
        <p:spPr>
          <a:xfrm>
            <a:off x="4024317" y="0"/>
            <a:ext cx="3078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Nov. 2020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4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1980" cy="4604861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3d1208805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23d12088056_1_0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23d12088056_1_0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3d12088056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3d12088056_1_7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23d12088056_1_7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0a6a2e8615_0_1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g10a6a2e8615_0_1688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2" name="Google Shape;372;g10a6a2e8615_0_1688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0a6a2e8615_0_1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43905" y="768154"/>
            <a:ext cx="6214800" cy="383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0a6a2e8615_0_1462:notes"/>
          <p:cNvSpPr txBox="1">
            <a:spLocks noGrp="1"/>
          </p:cNvSpPr>
          <p:nvPr>
            <p:ph type="body" idx="1"/>
          </p:nvPr>
        </p:nvSpPr>
        <p:spPr>
          <a:xfrm>
            <a:off x="947738" y="4862517"/>
            <a:ext cx="5207100" cy="4602000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10a6a2e8615_0_1462:notes"/>
          <p:cNvSpPr txBox="1">
            <a:spLocks noGrp="1"/>
          </p:cNvSpPr>
          <p:nvPr>
            <p:ph type="sldNum" idx="12"/>
          </p:nvPr>
        </p:nvSpPr>
        <p:spPr>
          <a:xfrm>
            <a:off x="4024317" y="9721853"/>
            <a:ext cx="3078300" cy="511200"/>
          </a:xfrm>
          <a:prstGeom prst="rect">
            <a:avLst/>
          </a:prstGeom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3e295c7c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3e295c7c74_0_0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g23e295c7c74_0_0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1980" cy="46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4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39" cy="51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0a6a2e8615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0a6a2e8615_0_271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10a6a2e8615_0_271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6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39" cy="511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6</a:t>
            </a:fld>
            <a:endParaRPr sz="13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32" name="Google Shape;13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Google Shape;133;p46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1980" cy="46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8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1980" cy="4604861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7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1980" cy="4604861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3b90cc0e8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6763"/>
            <a:ext cx="6819900" cy="3837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3b90cc0e80_0_3:notes"/>
          <p:cNvSpPr txBox="1">
            <a:spLocks noGrp="1"/>
          </p:cNvSpPr>
          <p:nvPr>
            <p:ph type="body" idx="1"/>
          </p:nvPr>
        </p:nvSpPr>
        <p:spPr>
          <a:xfrm>
            <a:off x="710248" y="4860688"/>
            <a:ext cx="5682000" cy="4605000"/>
          </a:xfrm>
          <a:prstGeom prst="rect">
            <a:avLst/>
          </a:prstGeom>
        </p:spPr>
        <p:txBody>
          <a:bodyPr spcFirstLastPara="1" wrap="square" lIns="99025" tIns="49525" rIns="99025" bIns="495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23b90cc0e80_0_3:notes"/>
          <p:cNvSpPr txBox="1">
            <a:spLocks noGrp="1"/>
          </p:cNvSpPr>
          <p:nvPr>
            <p:ph type="sldNum" idx="12"/>
          </p:nvPr>
        </p:nvSpPr>
        <p:spPr>
          <a:xfrm>
            <a:off x="4023093" y="9719598"/>
            <a:ext cx="3077700" cy="511800"/>
          </a:xfrm>
          <a:prstGeom prst="rect">
            <a:avLst/>
          </a:prstGeom>
        </p:spPr>
        <p:txBody>
          <a:bodyPr spcFirstLastPara="1" wrap="square" lIns="99025" tIns="49525" rIns="9902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p2"/>
          <p:cNvCxnSpPr/>
          <p:nvPr/>
        </p:nvCxnSpPr>
        <p:spPr>
          <a:xfrm>
            <a:off x="9343647" y="4235850"/>
            <a:ext cx="7497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5;p2"/>
          <p:cNvCxnSpPr/>
          <p:nvPr/>
        </p:nvCxnSpPr>
        <p:spPr>
          <a:xfrm>
            <a:off x="2100047" y="4211002"/>
            <a:ext cx="7497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6" name="Google Shape;16;p2"/>
          <p:cNvGrpSpPr/>
          <p:nvPr/>
        </p:nvGrpSpPr>
        <p:grpSpPr>
          <a:xfrm>
            <a:off x="1338859" y="1362666"/>
            <a:ext cx="9515557" cy="203195"/>
            <a:chOff x="1346429" y="1011300"/>
            <a:chExt cx="6452100" cy="152400"/>
          </a:xfrm>
        </p:grpSpPr>
        <p:cxnSp>
          <p:nvCxnSpPr>
            <p:cNvPr id="17" name="Google Shape;17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9" name="Google Shape;19;p2"/>
          <p:cNvGrpSpPr/>
          <p:nvPr/>
        </p:nvGrpSpPr>
        <p:grpSpPr>
          <a:xfrm>
            <a:off x="1338868" y="5292001"/>
            <a:ext cx="9515557" cy="203195"/>
            <a:chOff x="1346435" y="3969088"/>
            <a:chExt cx="6452100" cy="152400"/>
          </a:xfrm>
        </p:grpSpPr>
        <p:cxnSp>
          <p:nvCxnSpPr>
            <p:cNvPr id="20" name="Google Shape;20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1338867" y="2335685"/>
            <a:ext cx="9515700" cy="1363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2849633" y="3800052"/>
            <a:ext cx="64941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/>
          <p:nvPr/>
        </p:nvSpPr>
        <p:spPr>
          <a:xfrm>
            <a:off x="-100" y="6727600"/>
            <a:ext cx="12192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39800"/>
            <a:ext cx="11360700" cy="2051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300"/>
              <a:buNone/>
              <a:defRPr sz="173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" name="Google Shape;62;p11"/>
          <p:cNvSpPr txBox="1">
            <a:spLocks noGrp="1"/>
          </p:cNvSpPr>
          <p:nvPr>
            <p:ph type="body" idx="1"/>
          </p:nvPr>
        </p:nvSpPr>
        <p:spPr>
          <a:xfrm>
            <a:off x="415600" y="3994200"/>
            <a:ext cx="11360700" cy="142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>
            <a:off x="1097279" y="1845734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1097280" y="1846052"/>
            <a:ext cx="4937700" cy="7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2"/>
          </p:nvPr>
        </p:nvSpPr>
        <p:spPr>
          <a:xfrm>
            <a:off x="1097280" y="2582334"/>
            <a:ext cx="4937700" cy="3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body" idx="3"/>
          </p:nvPr>
        </p:nvSpPr>
        <p:spPr>
          <a:xfrm>
            <a:off x="6217920" y="1846052"/>
            <a:ext cx="4937700" cy="7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4"/>
          </p:nvPr>
        </p:nvSpPr>
        <p:spPr>
          <a:xfrm>
            <a:off x="6217920" y="2582334"/>
            <a:ext cx="4937700" cy="33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/>
          <p:nvPr/>
        </p:nvSpPr>
        <p:spPr>
          <a:xfrm>
            <a:off x="-67" y="3429200"/>
            <a:ext cx="12192000" cy="3428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415600" y="1086400"/>
            <a:ext cx="11428500" cy="125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-100" y="6727600"/>
            <a:ext cx="12192000" cy="130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94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700" cy="440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94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415600" y="1688233"/>
            <a:ext cx="5333100" cy="440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6443200" y="1688233"/>
            <a:ext cx="5333100" cy="440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94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4847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1" name="Google Shape;51;p9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54000" y="1386233"/>
            <a:ext cx="5393700" cy="223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54000" y="36358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415600" y="5640967"/>
            <a:ext cx="7998300" cy="798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PT Sans Narrow"/>
              <a:buNone/>
              <a:defRPr sz="32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PT Sans Narrow"/>
              <a:buNone/>
              <a:defRPr sz="48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700" cy="44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"/>
              <a:buChar char="●"/>
              <a:defRPr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○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■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●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○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■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●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○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Open Sans"/>
              <a:buChar char="■"/>
              <a:defRPr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masslegalservices.org/content/online-snap-calculator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ss.gov/snap-online-purchasing-progra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taconnect.com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bfb.org/need-food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mvfb.org/member-agencies/" TargetMode="External"/><Relationship Id="rId5" Type="http://schemas.openxmlformats.org/officeDocument/2006/relationships/hyperlink" Target="http://www.foodbank.org/find-food/" TargetMode="External"/><Relationship Id="rId4" Type="http://schemas.openxmlformats.org/officeDocument/2006/relationships/hyperlink" Target="http://www.foodbankwma.org/get-help/locate-a-local-feeding-program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cpbenefit.org/" TargetMode="External"/><Relationship Id="rId3" Type="http://schemas.openxmlformats.org/officeDocument/2006/relationships/hyperlink" Target="http://dtaconnect.com" TargetMode="External"/><Relationship Id="rId7" Type="http://schemas.openxmlformats.org/officeDocument/2006/relationships/hyperlink" Target="http://www.mass.gov/covidhousinghelp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findyourfunds.org" TargetMode="External"/><Relationship Id="rId5" Type="http://schemas.openxmlformats.org/officeDocument/2006/relationships/hyperlink" Target="https://drive.google.com/drive/folders/1_quHfsi7bnfT1pFF0_qlSsGsboaSdU3r?usp=sharing" TargetMode="External"/><Relationship Id="rId4" Type="http://schemas.openxmlformats.org/officeDocument/2006/relationships/hyperlink" Target="https://www.mass.gov/service-details/chapter-115-benefitssafety-net-program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pbaker@mlri.org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lorraine.ward@mass.go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ctrTitle"/>
          </p:nvPr>
        </p:nvSpPr>
        <p:spPr>
          <a:xfrm>
            <a:off x="618750" y="-135950"/>
            <a:ext cx="11257200" cy="35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</a:pPr>
            <a:r>
              <a:rPr lang="en-US" sz="6600">
                <a:solidFill>
                  <a:srgbClr val="1155CC"/>
                </a:solidFill>
              </a:rPr>
              <a:t>SNAP for College Students:</a:t>
            </a:r>
            <a:endParaRPr sz="6600">
              <a:solidFill>
                <a:srgbClr val="1155CC"/>
              </a:solidFill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</a:pPr>
            <a:r>
              <a:rPr lang="en-US" sz="6000">
                <a:solidFill>
                  <a:srgbClr val="1155CC"/>
                </a:solidFill>
              </a:rPr>
              <a:t>Unwinding the Public Health Emergency</a:t>
            </a:r>
            <a:endParaRPr sz="6000">
              <a:solidFill>
                <a:srgbClr val="1155CC"/>
              </a:solidFill>
            </a:endParaRPr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1499600" y="5729200"/>
            <a:ext cx="6262500" cy="7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en-US" b="1">
                <a:solidFill>
                  <a:schemeClr val="accent5"/>
                </a:solidFill>
              </a:rPr>
              <a:t>Pat Baker, MLRI and Lorraine Ward, DTA</a:t>
            </a:r>
            <a:endParaRPr b="1"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75000"/>
              <a:buNone/>
            </a:pPr>
            <a:r>
              <a:rPr lang="en-US" b="1">
                <a:solidFill>
                  <a:schemeClr val="accent5"/>
                </a:solidFill>
              </a:rPr>
              <a:t>May 4, 2023</a:t>
            </a:r>
            <a:endParaRPr b="1">
              <a:solidFill>
                <a:schemeClr val="accent5"/>
              </a:solidFill>
            </a:endParaRPr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29600" y="5609475"/>
            <a:ext cx="3901424" cy="9753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2463" y="3745394"/>
            <a:ext cx="1664362" cy="1008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>
            <a:spLocks noGrp="1"/>
          </p:cNvSpPr>
          <p:nvPr>
            <p:ph type="title"/>
          </p:nvPr>
        </p:nvSpPr>
        <p:spPr>
          <a:xfrm>
            <a:off x="1097275" y="286601"/>
            <a:ext cx="10058400" cy="968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155CC"/>
                </a:solidFill>
              </a:rPr>
              <a:t>Work Study students</a:t>
            </a:r>
            <a:r>
              <a:rPr lang="en-US">
                <a:solidFill>
                  <a:srgbClr val="0000FF"/>
                </a:solidFill>
              </a:rPr>
              <a:t>  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69" name="Google Shape;169;p25"/>
          <p:cNvSpPr txBox="1">
            <a:spLocks noGrp="1"/>
          </p:cNvSpPr>
          <p:nvPr>
            <p:ph type="body" idx="1"/>
          </p:nvPr>
        </p:nvSpPr>
        <p:spPr>
          <a:xfrm>
            <a:off x="342725" y="1921925"/>
            <a:ext cx="10812900" cy="46140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b="1"/>
              <a:t>Who’s eligible?</a:t>
            </a:r>
            <a:endParaRPr sz="2800" b="1"/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Students awarded work study and the student anticipate working during the school period. BUT….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If a student was offered a work study job, and they declined the job, they are not eligible.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b="1"/>
              <a:t>Proofs required? </a:t>
            </a:r>
            <a:r>
              <a:rPr lang="en-US" sz="2800"/>
              <a:t>This may be self-declared (telephonic or in writing) unless questionable.</a:t>
            </a:r>
            <a:endParaRPr sz="28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 b="1"/>
          </a:p>
        </p:txBody>
      </p:sp>
      <p:sp>
        <p:nvSpPr>
          <p:cNvPr id="170" name="Google Shape;170;p2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71" name="Google Shape;17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54350" y="107075"/>
            <a:ext cx="1839400" cy="183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>
            <a:spLocks noGrp="1"/>
          </p:cNvSpPr>
          <p:nvPr>
            <p:ph type="title"/>
          </p:nvPr>
        </p:nvSpPr>
        <p:spPr>
          <a:xfrm>
            <a:off x="1097275" y="286601"/>
            <a:ext cx="10058400" cy="1117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155CC"/>
                </a:solidFill>
              </a:rPr>
              <a:t>MassGrant financial aid students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178" name="Google Shape;178;p26"/>
          <p:cNvSpPr txBox="1">
            <a:spLocks noGrp="1"/>
          </p:cNvSpPr>
          <p:nvPr>
            <p:ph type="body" idx="1"/>
          </p:nvPr>
        </p:nvSpPr>
        <p:spPr>
          <a:xfrm>
            <a:off x="576125" y="1845725"/>
            <a:ext cx="10579500" cy="46140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b="1"/>
              <a:t>Who’s eligible?</a:t>
            </a:r>
            <a:endParaRPr sz="2800" b="1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Students awarded MassGrant financial aid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b="1"/>
              <a:t>Proofs required? </a:t>
            </a:r>
            <a:r>
              <a:rPr lang="en-US" sz="2800"/>
              <a:t>This may be self-declared (telephonic or in writing) unless questionable.</a:t>
            </a:r>
            <a:endParaRPr sz="28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7701" y="1615125"/>
            <a:ext cx="3557626" cy="20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>
            <a:spLocks noGrp="1"/>
          </p:cNvSpPr>
          <p:nvPr>
            <p:ph type="title"/>
          </p:nvPr>
        </p:nvSpPr>
        <p:spPr>
          <a:xfrm>
            <a:off x="1097275" y="286601"/>
            <a:ext cx="10058400" cy="968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155CC"/>
                </a:solidFill>
              </a:rPr>
              <a:t>Students with an incapacity/disability 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187" name="Google Shape;187;p27"/>
          <p:cNvSpPr txBox="1">
            <a:spLocks noGrp="1"/>
          </p:cNvSpPr>
          <p:nvPr>
            <p:ph type="body" idx="1"/>
          </p:nvPr>
        </p:nvSpPr>
        <p:spPr>
          <a:xfrm>
            <a:off x="486350" y="1439900"/>
            <a:ext cx="10939200" cy="51705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b="1"/>
              <a:t>Who’s eligible?</a:t>
            </a:r>
            <a:endParaRPr sz="2800" b="1"/>
          </a:p>
          <a:p>
            <a:pPr marL="457200" lvl="0" indent="-359348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80148"/>
              <a:buChar char="●"/>
            </a:pPr>
            <a:r>
              <a:rPr lang="en-US" sz="3022"/>
              <a:t>Students with an </a:t>
            </a:r>
            <a:r>
              <a:rPr lang="en-US" sz="3022" b="1"/>
              <a:t>impairment or disability </a:t>
            </a:r>
            <a:r>
              <a:rPr lang="en-US" sz="3022"/>
              <a:t>that impacts their ability to work 20 hours a week while attending school. </a:t>
            </a:r>
            <a:endParaRPr sz="3022"/>
          </a:p>
          <a:p>
            <a:pPr marL="457200" lvl="0" indent="-35934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0148"/>
              <a:buChar char="●"/>
            </a:pPr>
            <a:r>
              <a:rPr lang="en-US" sz="3022"/>
              <a:t>This includes students:</a:t>
            </a:r>
            <a:endParaRPr sz="3022"/>
          </a:p>
          <a:p>
            <a:pPr marL="914400" lvl="1" indent="-3863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sz="2922"/>
              <a:t>Receiving a disability-based benefit like SSI or EAEDC</a:t>
            </a:r>
            <a:endParaRPr sz="2922"/>
          </a:p>
          <a:p>
            <a:pPr marL="914400" lvl="1" indent="-3863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sz="2922"/>
              <a:t>Enrolled in school through the Mass Rehabilitation Commission (MRC) </a:t>
            </a:r>
            <a:r>
              <a:rPr lang="en-US" sz="2922" u="sng"/>
              <a:t>or</a:t>
            </a:r>
            <a:endParaRPr sz="2922" u="sng"/>
          </a:p>
          <a:p>
            <a:pPr marL="914400" lvl="1" indent="-38633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 sz="2922"/>
              <a:t>A physician, psychologist or other medical or mental health professional determines the student cannot work 20 hours a week and also attend school. </a:t>
            </a:r>
            <a:endParaRPr sz="2922"/>
          </a:p>
          <a:p>
            <a:pPr marL="9144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922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b="1"/>
              <a:t>Proofs required? </a:t>
            </a:r>
            <a:r>
              <a:rPr lang="en-US" sz="2800"/>
              <a:t>This may be self-declared (telephonic or in writing) unless questionable.</a:t>
            </a:r>
            <a:endParaRPr sz="2800" b="1"/>
          </a:p>
        </p:txBody>
      </p:sp>
      <p:sp>
        <p:nvSpPr>
          <p:cNvPr id="188" name="Google Shape;188;p2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51900" y="108982"/>
            <a:ext cx="2540100" cy="13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084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>
                <a:solidFill>
                  <a:schemeClr val="accent5"/>
                </a:solidFill>
              </a:rPr>
              <a:t>Student Example #1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96" name="Google Shape;196;p28"/>
          <p:cNvSpPr txBox="1">
            <a:spLocks noGrp="1"/>
          </p:cNvSpPr>
          <p:nvPr>
            <p:ph type="body" idx="1"/>
          </p:nvPr>
        </p:nvSpPr>
        <p:spPr>
          <a:xfrm>
            <a:off x="3903250" y="1978925"/>
            <a:ext cx="8115900" cy="4414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t" anchorCtr="0">
            <a:normAutofit fontScale="32500" lnSpcReduction="10000"/>
          </a:bodyPr>
          <a:lstStyle/>
          <a:p>
            <a:pPr marL="914400" lvl="1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585"/>
              <a:buFont typeface="Arial"/>
              <a:buNone/>
            </a:pPr>
            <a:endParaRPr sz="96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26719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ct val="100000"/>
              <a:buFont typeface="Calibri"/>
              <a:buChar char="•"/>
            </a:pPr>
            <a:r>
              <a:rPr lang="en-US" sz="9600">
                <a:latin typeface="Calibri"/>
                <a:ea typeface="Calibri"/>
                <a:cs typeface="Calibri"/>
                <a:sym typeface="Calibri"/>
              </a:rPr>
              <a:t>Jane is age 23, a full time student at North Shore Community College majoring in Health Education.  </a:t>
            </a:r>
            <a:endParaRPr sz="9600"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96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26719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ct val="100000"/>
              <a:buFont typeface="Calibri"/>
              <a:buChar char="•"/>
            </a:pPr>
            <a:r>
              <a:rPr lang="en-US" sz="9600">
                <a:latin typeface="Calibri"/>
                <a:ea typeface="Calibri"/>
                <a:cs typeface="Calibri"/>
                <a:sym typeface="Calibri"/>
              </a:rPr>
              <a:t>Jane is SNAP eligible. She can declare her enrollment during the SNAP interview. </a:t>
            </a:r>
            <a:endParaRPr sz="96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ct val="64285"/>
              <a:buFont typeface="Arial"/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75000"/>
              <a:buNone/>
            </a:pPr>
            <a:endParaRPr b="1">
              <a:solidFill>
                <a:srgbClr val="FF0000"/>
              </a:solidFill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75000"/>
              <a:buNone/>
            </a:pPr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198" name="Google Shape;19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680" y="2172129"/>
            <a:ext cx="2809875" cy="2043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9"/>
          <p:cNvSpPr txBox="1">
            <a:spLocks noGrp="1"/>
          </p:cNvSpPr>
          <p:nvPr>
            <p:ph type="title"/>
          </p:nvPr>
        </p:nvSpPr>
        <p:spPr>
          <a:xfrm>
            <a:off x="1097280" y="286604"/>
            <a:ext cx="10058400" cy="1132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>
                <a:solidFill>
                  <a:schemeClr val="accent5"/>
                </a:solidFill>
              </a:rPr>
              <a:t>Student Example #2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205" name="Google Shape;205;p29"/>
          <p:cNvSpPr txBox="1">
            <a:spLocks noGrp="1"/>
          </p:cNvSpPr>
          <p:nvPr>
            <p:ph type="body" idx="1"/>
          </p:nvPr>
        </p:nvSpPr>
        <p:spPr>
          <a:xfrm>
            <a:off x="3864411" y="2171132"/>
            <a:ext cx="7203924" cy="373834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t" anchorCtr="0">
            <a:normAutofit fontScale="77500"/>
          </a:bodyPr>
          <a:lstStyle/>
          <a:p>
            <a:pPr marL="914400" lvl="1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ct val="64285"/>
              <a:buFont typeface="Arial"/>
              <a:buNone/>
            </a:pPr>
            <a:endParaRPr sz="2800">
              <a:highlight>
                <a:schemeClr val="lt1"/>
              </a:highlight>
            </a:endParaRPr>
          </a:p>
          <a:p>
            <a:pPr marL="914400" lvl="1" indent="-405765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ct val="100000"/>
              <a:buFont typeface="Calibri"/>
              <a:buChar char="•"/>
            </a:pPr>
            <a:r>
              <a:rPr lang="en-US" sz="3600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Charles is a full-time student at UMass Boston. He receives a MassGrant award.</a:t>
            </a:r>
            <a:endParaRPr sz="3600"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ct val="50000"/>
              <a:buFont typeface="Arial"/>
              <a:buNone/>
            </a:pPr>
            <a:endParaRPr sz="3600"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05765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ct val="100000"/>
              <a:buFont typeface="Calibri"/>
              <a:buChar char="•"/>
            </a:pPr>
            <a:r>
              <a:rPr lang="en-US" sz="3600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Charles is SNAP eligible and can self-declare his MassGrant during his SNAP interview.</a:t>
            </a:r>
            <a:endParaRPr b="1"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75000"/>
              <a:buNone/>
            </a:pPr>
            <a:endParaRPr/>
          </a:p>
        </p:txBody>
      </p:sp>
      <p:sp>
        <p:nvSpPr>
          <p:cNvPr id="206" name="Google Shape;206;p2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207" name="Google Shape;20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2950" y="2540625"/>
            <a:ext cx="2093400" cy="256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10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>
                <a:solidFill>
                  <a:schemeClr val="accent5"/>
                </a:solidFill>
              </a:rPr>
              <a:t>Student Example #3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214" name="Google Shape;214;p30"/>
          <p:cNvSpPr txBox="1">
            <a:spLocks noGrp="1"/>
          </p:cNvSpPr>
          <p:nvPr>
            <p:ph type="body" idx="1"/>
          </p:nvPr>
        </p:nvSpPr>
        <p:spPr>
          <a:xfrm>
            <a:off x="3758275" y="2019274"/>
            <a:ext cx="7626900" cy="42399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Font typeface="Arial"/>
              <a:buNone/>
            </a:pPr>
            <a:endParaRPr sz="2800"/>
          </a:p>
          <a:p>
            <a:pPr marL="457200" lvl="0" indent="-40005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2700"/>
              <a:buFont typeface="Calibri"/>
              <a:buChar char="●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Raquel is getting her bachelors degree at Worcester State. She was awarded work study and is actively looking for a work study job.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137160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2700"/>
              <a:buChar char="●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Raquel is SNAP eligible  because of her work study award. She can self-declare her work study during her application interview. </a:t>
            </a:r>
            <a:endParaRPr sz="2700"/>
          </a:p>
        </p:txBody>
      </p:sp>
      <p:sp>
        <p:nvSpPr>
          <p:cNvPr id="215" name="Google Shape;215;p3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216" name="Google Shape;21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1" y="2524126"/>
            <a:ext cx="2757213" cy="181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1"/>
          <p:cNvSpPr txBox="1">
            <a:spLocks noGrp="1"/>
          </p:cNvSpPr>
          <p:nvPr>
            <p:ph type="title"/>
          </p:nvPr>
        </p:nvSpPr>
        <p:spPr>
          <a:xfrm>
            <a:off x="1139225" y="286600"/>
            <a:ext cx="10016400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155CC"/>
                </a:solidFill>
              </a:rPr>
              <a:t>How does the end of the PHE Covid rules affect MA Students?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223" name="Google Shape;223;p31"/>
          <p:cNvSpPr txBox="1">
            <a:spLocks noGrp="1"/>
          </p:cNvSpPr>
          <p:nvPr>
            <p:ph type="body" idx="1"/>
          </p:nvPr>
        </p:nvSpPr>
        <p:spPr>
          <a:xfrm>
            <a:off x="827475" y="1845725"/>
            <a:ext cx="10328100" cy="51417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700" b="1"/>
              <a:t>Very few </a:t>
            </a:r>
            <a:r>
              <a:rPr lang="en-US" sz="2700"/>
              <a:t>Massachusetts students should lose SNAP eligibility - including students attending community colleges, students awarded MassGrant or work study, students with children or with disabilities. </a:t>
            </a:r>
            <a:endParaRPr sz="27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7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24" name="Google Shape;224;p3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225" name="Google Shape;22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3425" y="3326175"/>
            <a:ext cx="5296099" cy="335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"/>
          <p:cNvSpPr txBox="1">
            <a:spLocks noGrp="1"/>
          </p:cNvSpPr>
          <p:nvPr>
            <p:ph type="title"/>
          </p:nvPr>
        </p:nvSpPr>
        <p:spPr>
          <a:xfrm>
            <a:off x="415600" y="1086400"/>
            <a:ext cx="11428500" cy="125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solidFill>
                  <a:srgbClr val="1155CC"/>
                </a:solidFill>
              </a:rPr>
              <a:t>Household Composition</a:t>
            </a:r>
            <a:endParaRPr sz="5500">
              <a:solidFill>
                <a:srgbClr val="1155CC"/>
              </a:solidFill>
            </a:endParaRPr>
          </a:p>
        </p:txBody>
      </p:sp>
      <p:sp>
        <p:nvSpPr>
          <p:cNvPr id="232" name="Google Shape;232;p3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 txBox="1">
            <a:spLocks noGrp="1"/>
          </p:cNvSpPr>
          <p:nvPr>
            <p:ph type="title"/>
          </p:nvPr>
        </p:nvSpPr>
        <p:spPr>
          <a:xfrm>
            <a:off x="1097275" y="286601"/>
            <a:ext cx="10058400" cy="11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>
                <a:solidFill>
                  <a:srgbClr val="1155CC"/>
                </a:solidFill>
              </a:rPr>
              <a:t>What is a SNAP household?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239" name="Google Shape;239;p33"/>
          <p:cNvSpPr txBox="1">
            <a:spLocks noGrp="1"/>
          </p:cNvSpPr>
          <p:nvPr>
            <p:ph type="body" idx="1"/>
          </p:nvPr>
        </p:nvSpPr>
        <p:spPr>
          <a:xfrm>
            <a:off x="160925" y="1900325"/>
            <a:ext cx="10058400" cy="45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360680" lvl="0" indent="-36068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2960"/>
              <a:buFont typeface="Noto Sans Symbols"/>
              <a:buChar char="▪"/>
            </a:pPr>
            <a:r>
              <a:rPr lang="en-US" sz="2960"/>
              <a:t>Persons who live together must be in the same SNAP household and apply together </a:t>
            </a:r>
            <a:r>
              <a:rPr lang="en-US" sz="2960" u="sng"/>
              <a:t>if they</a:t>
            </a:r>
            <a:r>
              <a:rPr lang="en-US" sz="2960"/>
              <a:t>: </a:t>
            </a:r>
            <a:endParaRPr sz="2960"/>
          </a:p>
          <a:p>
            <a:pPr marL="955039" lvl="1" indent="-427989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2500"/>
              <a:buFont typeface="Noto Sans Symbols"/>
              <a:buChar char="▪"/>
            </a:pPr>
            <a:r>
              <a:rPr lang="en-US" sz="2500"/>
              <a:t>“purchase and prepare” </a:t>
            </a:r>
            <a:r>
              <a:rPr lang="en-US" sz="2500" b="1"/>
              <a:t>most</a:t>
            </a:r>
            <a:r>
              <a:rPr lang="en-US" sz="2500"/>
              <a:t> (2/3) of their food together - even if they are not related to each other*, </a:t>
            </a:r>
            <a:endParaRPr sz="2500"/>
          </a:p>
          <a:p>
            <a:pPr marL="955039" lvl="1" indent="-427989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2500"/>
              <a:buFont typeface="Noto Sans Symbols"/>
              <a:buChar char="▪"/>
            </a:pPr>
            <a:r>
              <a:rPr lang="en-US" sz="2500"/>
              <a:t>Are legally married spouses, living together,</a:t>
            </a:r>
            <a:endParaRPr sz="2500"/>
          </a:p>
          <a:p>
            <a:pPr marL="955039" lvl="1" indent="-427989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2500"/>
              <a:buFont typeface="Noto Sans Symbols"/>
              <a:buChar char="▪"/>
            </a:pPr>
            <a:r>
              <a:rPr lang="en-US" sz="2500"/>
              <a:t>Are children under age 22 living with their parents, OR </a:t>
            </a:r>
            <a:endParaRPr sz="2500"/>
          </a:p>
          <a:p>
            <a:pPr marL="955039" lvl="1" indent="-427989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2500"/>
              <a:buFont typeface="Noto Sans Symbols"/>
              <a:buChar char="▪"/>
            </a:pPr>
            <a:r>
              <a:rPr lang="en-US" sz="2500"/>
              <a:t>Are minors under age 18 living with responsible adults</a:t>
            </a:r>
            <a:endParaRPr sz="2460"/>
          </a:p>
          <a:p>
            <a:pPr marL="457200" lvl="0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Noto Sans Symbols"/>
              <a:buNone/>
            </a:pPr>
            <a:r>
              <a:rPr lang="en-US" sz="1660"/>
              <a:t>*note special rules for persons with disabilities, see the Advocacy Guide </a:t>
            </a:r>
            <a:endParaRPr sz="1660"/>
          </a:p>
        </p:txBody>
      </p:sp>
      <p:sp>
        <p:nvSpPr>
          <p:cNvPr id="240" name="Google Shape;240;p3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241" name="Google Shape;24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0657" y="4854279"/>
            <a:ext cx="20574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0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>
                <a:solidFill>
                  <a:srgbClr val="45818E"/>
                </a:solidFill>
              </a:rPr>
              <a:t>Household Example #1</a:t>
            </a:r>
            <a:endParaRPr>
              <a:solidFill>
                <a:srgbClr val="45818E"/>
              </a:solidFill>
            </a:endParaRPr>
          </a:p>
        </p:txBody>
      </p:sp>
      <p:sp>
        <p:nvSpPr>
          <p:cNvPr id="248" name="Google Shape;248;p34"/>
          <p:cNvSpPr txBox="1">
            <a:spLocks noGrp="1"/>
          </p:cNvSpPr>
          <p:nvPr>
            <p:ph type="body" idx="1"/>
          </p:nvPr>
        </p:nvSpPr>
        <p:spPr>
          <a:xfrm>
            <a:off x="3538350" y="1978925"/>
            <a:ext cx="8480700" cy="4480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45700" anchor="t" anchorCtr="0">
            <a:normAutofit fontScale="32500" lnSpcReduction="10000"/>
          </a:bodyPr>
          <a:lstStyle/>
          <a:p>
            <a:pPr marL="914400" lvl="1" indent="-2286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585"/>
              <a:buFont typeface="Arial"/>
              <a:buNone/>
            </a:pPr>
            <a:endParaRPr sz="96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01319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ct val="100000"/>
              <a:buFont typeface="Calibri"/>
              <a:buChar char="•"/>
            </a:pPr>
            <a:r>
              <a:rPr lang="en-US" sz="8369">
                <a:latin typeface="Calibri"/>
                <a:ea typeface="Calibri"/>
                <a:cs typeface="Calibri"/>
                <a:sym typeface="Calibri"/>
              </a:rPr>
              <a:t>Jane is age 23, a full time student at North Shore Community College. She lives with three other roommates. They share dinner a few times a week, but otherwise purchase and prepare most of their food separately.</a:t>
            </a:r>
            <a:endParaRPr sz="8369"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8369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01319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ct val="100000"/>
              <a:buFont typeface="Calibri"/>
              <a:buChar char="•"/>
            </a:pPr>
            <a:r>
              <a:rPr lang="en-US" sz="8369">
                <a:latin typeface="Calibri"/>
                <a:ea typeface="Calibri"/>
                <a:cs typeface="Calibri"/>
                <a:sym typeface="Calibri"/>
              </a:rPr>
              <a:t>Jane can apply for her own SNAP and be her own household.</a:t>
            </a:r>
            <a:endParaRPr sz="8369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75000"/>
              <a:buNone/>
            </a:pPr>
            <a:endParaRPr/>
          </a:p>
        </p:txBody>
      </p:sp>
      <p:sp>
        <p:nvSpPr>
          <p:cNvPr id="249" name="Google Shape;249;p3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250" name="Google Shape;25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480" y="2118279"/>
            <a:ext cx="2809875" cy="2043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>
            <a:spLocks noGrp="1"/>
          </p:cNvSpPr>
          <p:nvPr>
            <p:ph type="title"/>
          </p:nvPr>
        </p:nvSpPr>
        <p:spPr>
          <a:xfrm>
            <a:off x="1097275" y="286600"/>
            <a:ext cx="10058400" cy="1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>
                <a:solidFill>
                  <a:srgbClr val="1155CC"/>
                </a:solidFill>
              </a:rPr>
              <a:t>Today’s Training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104" name="Google Shape;104;p17"/>
          <p:cNvSpPr txBox="1">
            <a:spLocks noGrp="1"/>
          </p:cNvSpPr>
          <p:nvPr>
            <p:ph type="body" idx="1"/>
          </p:nvPr>
        </p:nvSpPr>
        <p:spPr>
          <a:xfrm>
            <a:off x="1341125" y="1848475"/>
            <a:ext cx="9833700" cy="46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70000" lnSpcReduction="10000"/>
          </a:bodyPr>
          <a:lstStyle/>
          <a:p>
            <a:pPr marL="457200" lvl="0" indent="-460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US" sz="5226">
                <a:latin typeface="Calibri"/>
                <a:ea typeface="Calibri"/>
                <a:cs typeface="Calibri"/>
                <a:sym typeface="Calibri"/>
              </a:rPr>
              <a:t>Introduction and SNAP overview</a:t>
            </a:r>
            <a:endParaRPr sz="5226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60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US" sz="5226">
                <a:latin typeface="Calibri"/>
                <a:ea typeface="Calibri"/>
                <a:cs typeface="Calibri"/>
                <a:sym typeface="Calibri"/>
              </a:rPr>
              <a:t>SNAP and college students</a:t>
            </a:r>
            <a:endParaRPr sz="5226"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41383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○"/>
            </a:pPr>
            <a:r>
              <a:rPr lang="en-US" sz="4167">
                <a:latin typeface="Calibri"/>
                <a:ea typeface="Calibri"/>
                <a:cs typeface="Calibri"/>
                <a:sym typeface="Calibri"/>
              </a:rPr>
              <a:t>SNAP during the Public Health Emergency </a:t>
            </a:r>
            <a:endParaRPr sz="4167">
              <a:latin typeface="Calibri"/>
              <a:ea typeface="Calibri"/>
              <a:cs typeface="Calibri"/>
              <a:sym typeface="Calibri"/>
            </a:endParaRPr>
          </a:p>
          <a:p>
            <a:pPr marL="1371600" lvl="1" indent="-41383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○"/>
            </a:pPr>
            <a:r>
              <a:rPr lang="en-US" sz="4167">
                <a:latin typeface="Calibri"/>
                <a:ea typeface="Calibri"/>
                <a:cs typeface="Calibri"/>
                <a:sym typeface="Calibri"/>
              </a:rPr>
              <a:t>SNAP in Massachusetts post June 2023</a:t>
            </a:r>
            <a:endParaRPr sz="5226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60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US" sz="5226">
                <a:latin typeface="Calibri"/>
                <a:ea typeface="Calibri"/>
                <a:cs typeface="Calibri"/>
                <a:sym typeface="Calibri"/>
              </a:rPr>
              <a:t>SNAP household composition rules and students</a:t>
            </a:r>
            <a:endParaRPr sz="5226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60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US" sz="5226">
                <a:latin typeface="Calibri"/>
                <a:ea typeface="Calibri"/>
                <a:cs typeface="Calibri"/>
                <a:sym typeface="Calibri"/>
              </a:rPr>
              <a:t>The end of the SNAP emergency allotments and how to maximize SNAP benefits</a:t>
            </a:r>
            <a:endParaRPr sz="5226">
              <a:latin typeface="Calibri"/>
              <a:ea typeface="Calibri"/>
              <a:cs typeface="Calibri"/>
              <a:sym typeface="Calibri"/>
            </a:endParaRPr>
          </a:p>
          <a:p>
            <a:pPr marL="0" lvl="1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ct val="168421"/>
              <a:buNone/>
            </a:pPr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5"/>
          <p:cNvSpPr txBox="1">
            <a:spLocks noGrp="1"/>
          </p:cNvSpPr>
          <p:nvPr>
            <p:ph type="title"/>
          </p:nvPr>
        </p:nvSpPr>
        <p:spPr>
          <a:xfrm>
            <a:off x="268014" y="286600"/>
            <a:ext cx="10887662" cy="1211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>
                <a:solidFill>
                  <a:srgbClr val="45818E"/>
                </a:solidFill>
              </a:rPr>
              <a:t>Household Example #2</a:t>
            </a:r>
            <a:endParaRPr>
              <a:solidFill>
                <a:srgbClr val="45818E"/>
              </a:solidFill>
            </a:endParaRPr>
          </a:p>
        </p:txBody>
      </p:sp>
      <p:sp>
        <p:nvSpPr>
          <p:cNvPr id="257" name="Google Shape;257;p35"/>
          <p:cNvSpPr txBox="1">
            <a:spLocks noGrp="1"/>
          </p:cNvSpPr>
          <p:nvPr>
            <p:ph type="body" idx="1"/>
          </p:nvPr>
        </p:nvSpPr>
        <p:spPr>
          <a:xfrm>
            <a:off x="464200" y="1845725"/>
            <a:ext cx="8108400" cy="47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lvl="0" indent="-4000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700"/>
              <a:buFont typeface="Calibri"/>
              <a:buChar char="●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James, age 20 and a single parent attends Bunker Hill Community College. He lives with his working mom and 2 teenage siblings.  </a:t>
            </a: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7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00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700"/>
              <a:buFont typeface="Calibri"/>
              <a:buChar char="●"/>
            </a:pP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James and his child must be in the </a:t>
            </a:r>
            <a:r>
              <a:rPr lang="en-US" sz="2700" u="sng">
                <a:latin typeface="Calibri"/>
                <a:ea typeface="Calibri"/>
                <a:cs typeface="Calibri"/>
                <a:sym typeface="Calibri"/>
              </a:rPr>
              <a:t>same</a:t>
            </a: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 SNAP household with his Mom and siblings - until he turns 22. He is </a:t>
            </a:r>
            <a:r>
              <a:rPr lang="en-US" sz="2700" u="sng"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 eligible right now for his own SNAP for himself and his baby. (He can apply for his own TAFDC cash grant if eligible).</a:t>
            </a:r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259" name="Google Shape;25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2600" y="2774325"/>
            <a:ext cx="3359925" cy="222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6"/>
          <p:cNvSpPr txBox="1">
            <a:spLocks noGrp="1"/>
          </p:cNvSpPr>
          <p:nvPr>
            <p:ph type="body" idx="1"/>
          </p:nvPr>
        </p:nvSpPr>
        <p:spPr>
          <a:xfrm>
            <a:off x="733725" y="1845725"/>
            <a:ext cx="7490400" cy="38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Susan, age 20, works part time and lives with her parents. She barely eats at home. 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ts val="28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Susan must apply for SNAP with her parents. She is </a:t>
            </a:r>
            <a:r>
              <a:rPr lang="en-US" sz="2800" u="sng"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eligible for her own SNAP benefits, even if she rarely shares food with them. 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66" name="Google Shape;266;p3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267" name="Google Shape;26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36803" y="2078425"/>
            <a:ext cx="3343900" cy="32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6"/>
          <p:cNvSpPr txBox="1"/>
          <p:nvPr/>
        </p:nvSpPr>
        <p:spPr>
          <a:xfrm>
            <a:off x="457200" y="274650"/>
            <a:ext cx="10546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 sz="4800" b="1" i="0" u="none" strike="noStrike" cap="none">
                <a:solidFill>
                  <a:srgbClr val="45818E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Household Example #</a:t>
            </a:r>
            <a:r>
              <a:rPr lang="en-US" sz="4800" b="1">
                <a:solidFill>
                  <a:srgbClr val="45818E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3</a:t>
            </a:r>
            <a:endParaRPr sz="4800" b="1" i="0" u="none" strike="noStrike" cap="none">
              <a:solidFill>
                <a:srgbClr val="45818E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7"/>
          <p:cNvSpPr txBox="1">
            <a:spLocks noGrp="1"/>
          </p:cNvSpPr>
          <p:nvPr>
            <p:ph type="title"/>
          </p:nvPr>
        </p:nvSpPr>
        <p:spPr>
          <a:xfrm>
            <a:off x="1097275" y="286601"/>
            <a:ext cx="10058400" cy="968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5818E"/>
                </a:solidFill>
              </a:rPr>
              <a:t>Household Example #4</a:t>
            </a:r>
            <a:endParaRPr>
              <a:solidFill>
                <a:srgbClr val="45818E"/>
              </a:solidFill>
            </a:endParaRPr>
          </a:p>
        </p:txBody>
      </p:sp>
      <p:sp>
        <p:nvSpPr>
          <p:cNvPr id="275" name="Google Shape;275;p37"/>
          <p:cNvSpPr txBox="1">
            <a:spLocks noGrp="1"/>
          </p:cNvSpPr>
          <p:nvPr>
            <p:ph type="body" idx="1"/>
          </p:nvPr>
        </p:nvSpPr>
        <p:spPr>
          <a:xfrm>
            <a:off x="3635900" y="2041675"/>
            <a:ext cx="7927500" cy="4185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68300" algn="l" rtl="0">
              <a:spcBef>
                <a:spcPts val="120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Raquel moves on campus at Worcester State and gets a partial Meal Plan that covers her some of her meals but not all. She has kitchen privileges and cooks for herself, including on weekends. 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1200"/>
              </a:spcBef>
              <a:spcAft>
                <a:spcPts val="0"/>
              </a:spcAft>
              <a:buSzPts val="2200"/>
              <a:buChar char="●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Raquel is SNAP eligible because she has a partial meal plan. If her meal plan covered  ⅔ or more of her meals, she would not be eligible.</a:t>
            </a:r>
            <a:endParaRPr sz="2800"/>
          </a:p>
        </p:txBody>
      </p:sp>
      <p:sp>
        <p:nvSpPr>
          <p:cNvPr id="276" name="Google Shape;276;p37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277" name="Google Shape;27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8551" y="2661451"/>
            <a:ext cx="2757213" cy="181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8"/>
          <p:cNvSpPr txBox="1">
            <a:spLocks noGrp="1"/>
          </p:cNvSpPr>
          <p:nvPr>
            <p:ph type="title"/>
          </p:nvPr>
        </p:nvSpPr>
        <p:spPr>
          <a:xfrm>
            <a:off x="415600" y="1086400"/>
            <a:ext cx="11428500" cy="125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155CC"/>
                </a:solidFill>
              </a:rPr>
              <a:t>SNAP and Financial Aid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284" name="Google Shape;284;p3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 txBox="1">
            <a:spLocks noGrp="1"/>
          </p:cNvSpPr>
          <p:nvPr>
            <p:ph type="title"/>
          </p:nvPr>
        </p:nvSpPr>
        <p:spPr>
          <a:xfrm>
            <a:off x="1097275" y="286601"/>
            <a:ext cx="10058400" cy="968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155CC"/>
                </a:solidFill>
              </a:rPr>
              <a:t>What financial aid is countable for SNAP?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291" name="Google Shape;291;p39"/>
          <p:cNvSpPr txBox="1">
            <a:spLocks noGrp="1"/>
          </p:cNvSpPr>
          <p:nvPr>
            <p:ph type="body" idx="1"/>
          </p:nvPr>
        </p:nvSpPr>
        <p:spPr>
          <a:xfrm>
            <a:off x="651375" y="1615050"/>
            <a:ext cx="10504200" cy="49371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Educational income is </a:t>
            </a:r>
            <a:r>
              <a:rPr lang="en-US" sz="2800" b="1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not countable</a:t>
            </a:r>
            <a:r>
              <a:rPr lang="en-US" sz="2800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for any DTA program - SNAP or cash assistance.  </a:t>
            </a:r>
            <a:endParaRPr sz="2800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This includes:</a:t>
            </a:r>
            <a:endParaRPr sz="2800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Grants, </a:t>
            </a:r>
            <a:endParaRPr sz="2800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Scholarships, </a:t>
            </a:r>
            <a:endParaRPr sz="2800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Assistantships, and </a:t>
            </a:r>
            <a:endParaRPr sz="2800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Fellowships.  </a:t>
            </a:r>
            <a:endParaRPr sz="2800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This includes educational grants, scholarships, and educational stipends awarded by a college, a nonprofit organization or private company.  However, if students working regular wages, that income does count. </a:t>
            </a:r>
            <a:endParaRPr sz="2800"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293" name="Google Shape;29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0174" y="2548663"/>
            <a:ext cx="3010750" cy="176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0"/>
          <p:cNvSpPr txBox="1">
            <a:spLocks noGrp="1"/>
          </p:cNvSpPr>
          <p:nvPr>
            <p:ph type="title"/>
          </p:nvPr>
        </p:nvSpPr>
        <p:spPr>
          <a:xfrm>
            <a:off x="415600" y="1086400"/>
            <a:ext cx="11428500" cy="125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155CC"/>
                </a:solidFill>
              </a:rPr>
              <a:t>The Monthly SNAP benefit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300" name="Google Shape;300;p4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1"/>
          <p:cNvSpPr txBox="1">
            <a:spLocks noGrp="1"/>
          </p:cNvSpPr>
          <p:nvPr>
            <p:ph type="title"/>
          </p:nvPr>
        </p:nvSpPr>
        <p:spPr>
          <a:xfrm>
            <a:off x="247310" y="358100"/>
            <a:ext cx="7078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>
                <a:solidFill>
                  <a:srgbClr val="1155CC"/>
                </a:solidFill>
              </a:rPr>
              <a:t>SNAP Benefit Amounts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307" name="Google Shape;307;p41"/>
          <p:cNvSpPr txBox="1">
            <a:spLocks noGrp="1"/>
          </p:cNvSpPr>
          <p:nvPr>
            <p:ph type="body" idx="1"/>
          </p:nvPr>
        </p:nvSpPr>
        <p:spPr>
          <a:xfrm>
            <a:off x="359325" y="1601475"/>
            <a:ext cx="6213600" cy="4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Regular SNAP issued the 1-14th of the month depending on last digit of your SSN.</a:t>
            </a:r>
            <a:endParaRPr sz="260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The federal extra (Covid) SNAP ended February 2023, last payment March 2nd.</a:t>
            </a:r>
            <a:endParaRPr sz="2600"/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Massachusetts is paying a 40% state-funded SNAP supplement for April, May and June. </a:t>
            </a:r>
            <a:endParaRPr sz="260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2800"/>
          </a:p>
        </p:txBody>
      </p:sp>
      <p:graphicFrame>
        <p:nvGraphicFramePr>
          <p:cNvPr id="308" name="Google Shape;308;p41"/>
          <p:cNvGraphicFramePr/>
          <p:nvPr/>
        </p:nvGraphicFramePr>
        <p:xfrm>
          <a:off x="6887792" y="4719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{E87F5ECC-EA23-48EF-B481-72AA2913B616}</a:tableStyleId>
              </a:tblPr>
              <a:tblGrid>
                <a:gridCol w="1890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8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62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chemeClr val="dk2"/>
                          </a:solidFill>
                          <a:highlight>
                            <a:schemeClr val="dk1"/>
                          </a:highlight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Household Size</a:t>
                      </a:r>
                      <a:endParaRPr sz="1900" b="1">
                        <a:solidFill>
                          <a:schemeClr val="dk2"/>
                        </a:solidFill>
                        <a:highlight>
                          <a:schemeClr val="dk1"/>
                        </a:highlight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chemeClr val="dk2"/>
                          </a:solidFill>
                          <a:highlight>
                            <a:schemeClr val="dk1"/>
                          </a:highlight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Max. Regular SNAP </a:t>
                      </a:r>
                      <a:r>
                        <a:rPr lang="en-US" sz="1500" b="1">
                          <a:solidFill>
                            <a:schemeClr val="dk2"/>
                          </a:solidFill>
                          <a:highlight>
                            <a:schemeClr val="dk1"/>
                          </a:highlight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(as of 10/1/21)</a:t>
                      </a:r>
                      <a:endParaRPr sz="1500" b="1">
                        <a:solidFill>
                          <a:schemeClr val="dk2"/>
                        </a:solidFill>
                        <a:highlight>
                          <a:schemeClr val="dk1"/>
                        </a:highlight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endParaRPr sz="1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$281</a:t>
                      </a:r>
                      <a:endParaRPr sz="1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 sz="1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$516</a:t>
                      </a:r>
                      <a:endParaRPr sz="1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</a:t>
                      </a:r>
                      <a:endParaRPr sz="1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$740</a:t>
                      </a:r>
                      <a:endParaRPr sz="1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5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</a:t>
                      </a:r>
                      <a:endParaRPr sz="1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$939</a:t>
                      </a:r>
                      <a:endParaRPr sz="1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5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</a:t>
                      </a:r>
                      <a:endParaRPr sz="1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$1,116</a:t>
                      </a:r>
                      <a:endParaRPr sz="1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5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</a:t>
                      </a:r>
                      <a:endParaRPr sz="1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$1,339</a:t>
                      </a:r>
                      <a:endParaRPr sz="19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09" name="Google Shape;309;p4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2"/>
          <p:cNvSpPr txBox="1">
            <a:spLocks noGrp="1"/>
          </p:cNvSpPr>
          <p:nvPr>
            <p:ph type="title"/>
          </p:nvPr>
        </p:nvSpPr>
        <p:spPr>
          <a:xfrm>
            <a:off x="612025" y="286600"/>
            <a:ext cx="8689200" cy="1243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C78D8"/>
                </a:solidFill>
              </a:rPr>
              <a:t>Maximize SNAP with deductions</a:t>
            </a:r>
            <a:endParaRPr>
              <a:solidFill>
                <a:srgbClr val="3C78D8"/>
              </a:solidFill>
            </a:endParaRPr>
          </a:p>
        </p:txBody>
      </p:sp>
      <p:sp>
        <p:nvSpPr>
          <p:cNvPr id="316" name="Google Shape;316;p42"/>
          <p:cNvSpPr txBox="1">
            <a:spLocks noGrp="1"/>
          </p:cNvSpPr>
          <p:nvPr>
            <p:ph type="body" idx="1"/>
          </p:nvPr>
        </p:nvSpPr>
        <p:spPr>
          <a:xfrm>
            <a:off x="737700" y="1916425"/>
            <a:ext cx="10754700" cy="50169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If not getting the maximum SNAP amount in regular SNAP, be sure DTA knows:</a:t>
            </a:r>
            <a:endParaRPr sz="32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Calibri"/>
              <a:buChar char=" "/>
            </a:pPr>
            <a:endParaRPr sz="3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2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900"/>
              <a:buFont typeface="Calibri"/>
              <a:buChar char="◦"/>
            </a:pPr>
            <a:r>
              <a:rPr lang="en-US" sz="2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Your current rent or homeownership costs,</a:t>
            </a:r>
            <a:endParaRPr sz="29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2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900"/>
              <a:buFont typeface="Calibri"/>
              <a:buChar char="◦"/>
            </a:pPr>
            <a:r>
              <a:rPr lang="en-US" sz="2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Any child care costs for work, attending school, looking for work,</a:t>
            </a:r>
            <a:endParaRPr sz="29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2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900"/>
              <a:buFont typeface="Calibri"/>
              <a:buChar char="◦"/>
            </a:pPr>
            <a:r>
              <a:rPr lang="en-US" sz="2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Child support legally owed and paid to a child outside the home,</a:t>
            </a:r>
            <a:endParaRPr sz="29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412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900"/>
              <a:buFont typeface="Calibri"/>
              <a:buChar char="◦"/>
            </a:pPr>
            <a:r>
              <a:rPr lang="en-US" sz="2900" u="sng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endParaRPr sz="2900" u="sng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2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900"/>
              <a:buFont typeface="Calibri"/>
              <a:buChar char="◦"/>
            </a:pPr>
            <a:r>
              <a:rPr lang="en-US" sz="2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Healthcare costs of SNAP recipients age 60+ or disabled.</a:t>
            </a:r>
            <a:endParaRPr sz="29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Use MLRI’s SNAP Math calculator to see you are getting the maximum SNAP:  </a:t>
            </a:r>
            <a:r>
              <a:rPr lang="en-US" sz="28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Masslegalservices.org/content/online-snap-calculator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42"/>
          <p:cNvSpPr txBox="1">
            <a:spLocks noGrp="1"/>
          </p:cNvSpPr>
          <p:nvPr>
            <p:ph type="sldNum" idx="12"/>
          </p:nvPr>
        </p:nvSpPr>
        <p:spPr>
          <a:xfrm>
            <a:off x="13200610" y="6459785"/>
            <a:ext cx="1749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pic>
        <p:nvPicPr>
          <p:cNvPr id="318" name="Google Shape;318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01226" y="112863"/>
            <a:ext cx="2120900" cy="159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3"/>
          <p:cNvSpPr txBox="1">
            <a:spLocks noGrp="1"/>
          </p:cNvSpPr>
          <p:nvPr>
            <p:ph type="title"/>
          </p:nvPr>
        </p:nvSpPr>
        <p:spPr>
          <a:xfrm>
            <a:off x="415600" y="703825"/>
            <a:ext cx="9945000" cy="1149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155CC"/>
                </a:solidFill>
              </a:rPr>
              <a:t>Apply for SNAP through DTAConnect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325" name="Google Shape;325;p4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pic>
        <p:nvPicPr>
          <p:cNvPr id="326" name="Google Shape;32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5876" y="2248652"/>
            <a:ext cx="5444761" cy="437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4"/>
          <p:cNvSpPr txBox="1">
            <a:spLocks noGrp="1"/>
          </p:cNvSpPr>
          <p:nvPr>
            <p:ph type="title"/>
          </p:nvPr>
        </p:nvSpPr>
        <p:spPr>
          <a:xfrm>
            <a:off x="1097275" y="286601"/>
            <a:ext cx="10058400" cy="968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155CC"/>
                </a:solidFill>
              </a:rPr>
              <a:t>What happens next after applying?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333" name="Google Shape;333;p44"/>
          <p:cNvSpPr txBox="1">
            <a:spLocks noGrp="1"/>
          </p:cNvSpPr>
          <p:nvPr>
            <p:ph type="body" idx="1"/>
          </p:nvPr>
        </p:nvSpPr>
        <p:spPr>
          <a:xfrm>
            <a:off x="525050" y="1573525"/>
            <a:ext cx="11008800" cy="52845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DTA schedules </a:t>
            </a: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an Interview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, but households can call the DTA Assistance Line any time to do their interview.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DTA will ask</a:t>
            </a: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 for proof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of key eligibility factors (if not provided with the application), such as: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identify,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residence,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countable income,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immigration status (if not a US citizen)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An </a:t>
            </a: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EBT card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is sent by mail </a:t>
            </a:r>
            <a:r>
              <a:rPr lang="en-US" u="sng">
                <a:latin typeface="Calibri"/>
                <a:ea typeface="Calibri"/>
                <a:cs typeface="Calibri"/>
                <a:sym typeface="Calibri"/>
              </a:rPr>
              <a:t>or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applicant can pick up at local office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Some needy households can qualify for </a:t>
            </a: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“expedited”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SNAP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Once on SNAP….</a:t>
            </a:r>
            <a:endParaRPr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The household needs to </a:t>
            </a: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report certain changes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during certification period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And out a </a:t>
            </a:r>
            <a:r>
              <a:rPr lang="en-US" b="1">
                <a:latin typeface="Calibri"/>
                <a:ea typeface="Calibri"/>
                <a:cs typeface="Calibri"/>
                <a:sym typeface="Calibri"/>
              </a:rPr>
              <a:t>recertification form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when DTA requests it (such as, once a year)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4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629975" y="449225"/>
            <a:ext cx="9999900" cy="8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F394D"/>
              </a:buClr>
              <a:buSzPts val="4320"/>
              <a:buFont typeface="Calibri"/>
              <a:buNone/>
            </a:pPr>
            <a:r>
              <a:rPr lang="en-US" sz="4820">
                <a:solidFill>
                  <a:srgbClr val="1155CC"/>
                </a:solidFill>
              </a:rPr>
              <a:t> Supplemental Nutrition Assistance Program </a:t>
            </a:r>
            <a:endParaRPr sz="4820">
              <a:solidFill>
                <a:srgbClr val="1155CC"/>
              </a:solidFill>
            </a:endParaRPr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407825" y="1765751"/>
            <a:ext cx="11337600" cy="50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SNAP is a 100% federally-funded </a:t>
            </a:r>
            <a:r>
              <a:rPr lang="en-US" sz="3200" b="1" i="1">
                <a:latin typeface="Calibri"/>
                <a:ea typeface="Calibri"/>
                <a:cs typeface="Calibri"/>
                <a:sym typeface="Calibri"/>
              </a:rPr>
              <a:t>entitlement</a:t>
            </a:r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 program. </a:t>
            </a:r>
            <a:endParaRPr sz="3200" b="1"/>
          </a:p>
          <a:p>
            <a:pPr marL="914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Font typeface="Calibri"/>
              <a:buChar char="○"/>
            </a:pPr>
            <a:r>
              <a:rPr lang="en-US" sz="2900">
                <a:latin typeface="Calibri"/>
                <a:ea typeface="Calibri"/>
                <a:cs typeface="Calibri"/>
                <a:sym typeface="Calibri"/>
              </a:rPr>
              <a:t>Paid thru Electronic Benefits Transfer (EBT) – like a debit card.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965200" lvl="1" indent="-4635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900"/>
              <a:buFont typeface="Calibri"/>
              <a:buChar char="○"/>
            </a:pPr>
            <a:r>
              <a:rPr lang="en-US" sz="2900">
                <a:latin typeface="Calibri"/>
                <a:ea typeface="Calibri"/>
                <a:cs typeface="Calibri"/>
                <a:sym typeface="Calibri"/>
              </a:rPr>
              <a:t>Limited to food, vegetable/fruit plants &amp; seeds (no hot prepared foods).  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965200" lvl="1" indent="-4635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E48312"/>
              </a:buClr>
              <a:buSzPts val="2900"/>
              <a:buFont typeface="Calibri"/>
              <a:buChar char="○"/>
            </a:pPr>
            <a:r>
              <a:rPr lang="en-US" sz="2900">
                <a:latin typeface="Calibri"/>
                <a:ea typeface="Calibri"/>
                <a:cs typeface="Calibri"/>
                <a:sym typeface="Calibri"/>
              </a:rPr>
              <a:t>Over 5,500 EBT retailers in state, including farmers markets, CSAs as well as colleges with EBT markets.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965200" lvl="1" indent="-4635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900"/>
              <a:buFont typeface="Calibri"/>
              <a:buChar char="○"/>
            </a:pPr>
            <a:r>
              <a:rPr lang="en-US" sz="2900">
                <a:latin typeface="Calibri"/>
                <a:ea typeface="Calibri"/>
                <a:cs typeface="Calibri"/>
                <a:sym typeface="Calibri"/>
              </a:rPr>
              <a:t>Online purchasing options -  </a:t>
            </a:r>
            <a:r>
              <a:rPr lang="en-US" sz="2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https://www.mass.gov/snap-online-purchasing-program</a:t>
            </a:r>
            <a:r>
              <a:rPr lang="en-US" sz="29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965200" lvl="1" indent="-4635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900"/>
              <a:buFont typeface="Calibri"/>
              <a:buChar char="○"/>
            </a:pPr>
            <a:r>
              <a:rPr lang="en-US" sz="2900">
                <a:latin typeface="Calibri"/>
                <a:ea typeface="Calibri"/>
                <a:cs typeface="Calibri"/>
                <a:sym typeface="Calibri"/>
              </a:rPr>
              <a:t>SNAP households qualify for HIP benefits (Healthy Incentive program) at farmers markets, farm stands and CSAs.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endParaRPr sz="2100"/>
          </a:p>
        </p:txBody>
      </p:sp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30600" y="133273"/>
            <a:ext cx="1544150" cy="173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5"/>
          <p:cNvSpPr txBox="1">
            <a:spLocks noGrp="1"/>
          </p:cNvSpPr>
          <p:nvPr>
            <p:ph type="title"/>
          </p:nvPr>
        </p:nvSpPr>
        <p:spPr>
          <a:xfrm>
            <a:off x="654575" y="286600"/>
            <a:ext cx="9651900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1155CC"/>
                </a:solidFill>
              </a:rPr>
              <a:t>Check DTA Case Info/Reach a Worker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342" name="Google Shape;342;p45"/>
          <p:cNvSpPr txBox="1">
            <a:spLocks noGrp="1"/>
          </p:cNvSpPr>
          <p:nvPr>
            <p:ph type="body" idx="1"/>
          </p:nvPr>
        </p:nvSpPr>
        <p:spPr>
          <a:xfrm>
            <a:off x="2009833" y="1576224"/>
            <a:ext cx="9651900" cy="47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800">
                <a:solidFill>
                  <a:schemeClr val="accent1"/>
                </a:solidFill>
              </a:rPr>
              <a:t>DTA Connect</a:t>
            </a:r>
            <a:r>
              <a:rPr lang="en-US" sz="2800"/>
              <a:t> mobile app &amp; </a:t>
            </a:r>
            <a:r>
              <a:rPr lang="en-US" sz="2800">
                <a:solidFill>
                  <a:schemeClr val="accent1"/>
                </a:solidFill>
              </a:rPr>
              <a:t>DTAConnect.com</a:t>
            </a:r>
            <a:r>
              <a:rPr lang="en-US" sz="2800"/>
              <a:t>:</a:t>
            </a:r>
            <a:endParaRPr sz="2800"/>
          </a:p>
          <a:p>
            <a:pPr marL="742950" lvl="1" indent="-254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</a:pPr>
            <a:r>
              <a:rPr lang="en-US"/>
              <a:t>Notices for last 12 months</a:t>
            </a:r>
            <a:endParaRPr sz="900"/>
          </a:p>
          <a:p>
            <a:pPr marL="742950" lvl="1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</a:pPr>
            <a:r>
              <a:rPr lang="en-US"/>
              <a:t>Case status</a:t>
            </a:r>
            <a:r>
              <a:rPr lang="en-US" sz="2100"/>
              <a:t> </a:t>
            </a:r>
            <a:r>
              <a:rPr lang="en-US" sz="1500"/>
              <a:t>(+ EBT deposit history only on DTAConnect.com)</a:t>
            </a:r>
            <a:endParaRPr sz="700"/>
          </a:p>
          <a:p>
            <a:pPr marL="742950" lvl="1" indent="-254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</a:pPr>
            <a:r>
              <a:rPr lang="en-US"/>
              <a:t>Upload documents</a:t>
            </a:r>
            <a:endParaRPr sz="900"/>
          </a:p>
          <a:p>
            <a:pPr marL="742950" lvl="1" indent="-254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</a:pPr>
            <a:r>
              <a:rPr lang="en-US"/>
              <a:t>Update contact info</a:t>
            </a:r>
            <a:endParaRPr sz="900"/>
          </a:p>
          <a:p>
            <a:pPr marL="742950" lvl="1" indent="-254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</a:pPr>
            <a:r>
              <a:rPr lang="en-US"/>
              <a:t>Request EBT card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r>
              <a:rPr lang="en-US" sz="2600">
                <a:solidFill>
                  <a:schemeClr val="accent1"/>
                </a:solidFill>
              </a:rPr>
              <a:t>DTA Assistance Line - (877) 382 2363 </a:t>
            </a:r>
            <a:endParaRPr sz="2600">
              <a:solidFill>
                <a:schemeClr val="accent1"/>
              </a:solidFill>
            </a:endParaRPr>
          </a:p>
          <a:p>
            <a:pPr marL="742950" lvl="1" indent="-234950" algn="l" rtl="0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SzPts val="1900"/>
              <a:buChar char="◦"/>
            </a:pPr>
            <a:r>
              <a:rPr lang="en-US"/>
              <a:t>Specific case info via phone system without talking to a worker </a:t>
            </a:r>
            <a:endParaRPr/>
          </a:p>
          <a:p>
            <a:pPr marL="742950" lvl="1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◦"/>
            </a:pPr>
            <a:r>
              <a:rPr lang="en-US"/>
              <a:t>Reach a worker for SNAP or cash</a:t>
            </a:r>
            <a:endParaRPr/>
          </a:p>
          <a:p>
            <a:pPr marL="742950" lvl="1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◦"/>
            </a:pPr>
            <a:r>
              <a:rPr lang="en-US"/>
              <a:t>Update contact info</a:t>
            </a:r>
            <a:endParaRPr/>
          </a:p>
          <a:p>
            <a:pPr marL="742950" lvl="1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◦"/>
            </a:pPr>
            <a:r>
              <a:rPr lang="en-US"/>
              <a:t>Request EBT card</a:t>
            </a:r>
            <a:endParaRPr/>
          </a:p>
          <a:p>
            <a:pPr marL="742950" lvl="1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◦"/>
            </a:pPr>
            <a:r>
              <a:rPr lang="en-US"/>
              <a:t>Connect directly with DV help or Client Assistance Coordinator</a:t>
            </a:r>
            <a:endParaRPr/>
          </a:p>
          <a:p>
            <a:pPr marL="742950" lvl="1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◦"/>
            </a:pPr>
            <a:r>
              <a:rPr lang="en-US"/>
              <a:t>Report loss of food due to misfortune for replacement SNAP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800"/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343" name="Google Shape;343;p45"/>
          <p:cNvSpPr txBox="1">
            <a:spLocks noGrp="1"/>
          </p:cNvSpPr>
          <p:nvPr>
            <p:ph type="sldNum" idx="12"/>
          </p:nvPr>
        </p:nvSpPr>
        <p:spPr>
          <a:xfrm>
            <a:off x="13200610" y="6459785"/>
            <a:ext cx="1749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344" name="Google Shape;344;p45" descr="Intern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959" y="2109804"/>
            <a:ext cx="1064306" cy="1064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5" descr="Smart Pho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896" y="4522659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6"/>
          <p:cNvSpPr txBox="1">
            <a:spLocks noGrp="1"/>
          </p:cNvSpPr>
          <p:nvPr>
            <p:ph type="title"/>
          </p:nvPr>
        </p:nvSpPr>
        <p:spPr>
          <a:xfrm>
            <a:off x="1078800" y="274650"/>
            <a:ext cx="10503600" cy="11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>
                <a:solidFill>
                  <a:srgbClr val="1155CC"/>
                </a:solidFill>
              </a:rPr>
              <a:t>Talking points for reaching students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351" name="Google Shape;351;p46"/>
          <p:cNvSpPr txBox="1">
            <a:spLocks noGrp="1"/>
          </p:cNvSpPr>
          <p:nvPr>
            <p:ph type="body" idx="1"/>
          </p:nvPr>
        </p:nvSpPr>
        <p:spPr>
          <a:xfrm>
            <a:off x="899275" y="1588525"/>
            <a:ext cx="10636500" cy="57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900"/>
              <a:buFont typeface="Arial"/>
              <a:buChar char="●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SNAP is like a</a:t>
            </a:r>
            <a:r>
              <a:rPr lang="en-US" sz="2500" b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500" b="1" i="0">
                <a:latin typeface="Calibri"/>
                <a:ea typeface="Calibri"/>
                <a:cs typeface="Calibri"/>
                <a:sym typeface="Calibri"/>
              </a:rPr>
              <a:t>grocery store </a:t>
            </a:r>
            <a:r>
              <a:rPr lang="en-US" sz="2500" b="1">
                <a:latin typeface="Calibri"/>
                <a:ea typeface="Calibri"/>
                <a:cs typeface="Calibri"/>
                <a:sym typeface="Calibri"/>
              </a:rPr>
              <a:t>gift</a:t>
            </a:r>
            <a:r>
              <a:rPr lang="en-US" sz="2500" b="1" i="0">
                <a:latin typeface="Calibri"/>
                <a:ea typeface="Calibri"/>
                <a:cs typeface="Calibri"/>
                <a:sym typeface="Calibri"/>
              </a:rPr>
              <a:t> card</a:t>
            </a:r>
            <a:r>
              <a:rPr lang="en-US" sz="2500" i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500" i="0">
                <a:latin typeface="Calibri"/>
                <a:ea typeface="Calibri"/>
                <a:cs typeface="Calibri"/>
                <a:sym typeface="Calibri"/>
              </a:rPr>
              <a:t>up to $2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81</a:t>
            </a:r>
            <a:r>
              <a:rPr lang="en-US" sz="2500" i="0">
                <a:latin typeface="Calibri"/>
                <a:ea typeface="Calibri"/>
                <a:cs typeface="Calibri"/>
                <a:sym typeface="Calibri"/>
              </a:rPr>
              <a:t>/month in food benefits f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or 1</a:t>
            </a:r>
            <a:r>
              <a:rPr lang="en-US" sz="2500" i="0">
                <a:latin typeface="Calibri"/>
                <a:ea typeface="Calibri"/>
                <a:cs typeface="Calibri"/>
                <a:sym typeface="Calibri"/>
              </a:rPr>
              <a:t> person household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500" i="0">
                <a:latin typeface="Calibri"/>
                <a:ea typeface="Calibri"/>
                <a:cs typeface="Calibri"/>
                <a:sym typeface="Calibri"/>
              </a:rPr>
              <a:t>more if with spouses or children).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900"/>
              <a:buFont typeface="Arial"/>
              <a:buChar char="●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SNAP is</a:t>
            </a:r>
            <a:r>
              <a:rPr lang="en-US" sz="2500" b="1">
                <a:latin typeface="Calibri"/>
                <a:ea typeface="Calibri"/>
                <a:cs typeface="Calibri"/>
                <a:sym typeface="Calibri"/>
              </a:rPr>
              <a:t> “financial aid you can eat.”  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SNAP can reduce other financial pressures, like books or travel costs.</a:t>
            </a:r>
            <a:endParaRPr sz="2500" i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900"/>
              <a:buFont typeface="Arial"/>
              <a:buChar char="●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Provides the </a:t>
            </a:r>
            <a:r>
              <a:rPr lang="en-US" sz="2500" b="1">
                <a:latin typeface="Calibri"/>
                <a:ea typeface="Calibri"/>
                <a:cs typeface="Calibri"/>
                <a:sym typeface="Calibri"/>
              </a:rPr>
              <a:t>EBT Card to Culture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 to museums and theaters, and MBTA Youth Discount (students under age 24).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900"/>
              <a:buFont typeface="Arial"/>
              <a:buChar char="●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SNAP households </a:t>
            </a:r>
            <a:r>
              <a:rPr lang="en-US" sz="2500" b="1">
                <a:latin typeface="Calibri"/>
                <a:ea typeface="Calibri"/>
                <a:cs typeface="Calibri"/>
                <a:sym typeface="Calibri"/>
              </a:rPr>
              <a:t>qualify for HIP benefits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 at participating farmers markets, farm stands and CSAs</a:t>
            </a:r>
            <a:endParaRPr sz="2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900"/>
              <a:buFont typeface="Arial"/>
              <a:buChar char="●"/>
            </a:pP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It’s</a:t>
            </a:r>
            <a:r>
              <a:rPr lang="en-US" sz="2500" b="1">
                <a:latin typeface="Calibri"/>
                <a:ea typeface="Calibri"/>
                <a:cs typeface="Calibri"/>
                <a:sym typeface="Calibri"/>
              </a:rPr>
              <a:t> easy to apply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 for SNAP.  Apply </a:t>
            </a:r>
            <a:r>
              <a:rPr lang="en-US" sz="2500" i="0">
                <a:latin typeface="Calibri"/>
                <a:ea typeface="Calibri"/>
                <a:cs typeface="Calibri"/>
                <a:sym typeface="Calibri"/>
              </a:rPr>
              <a:t>through </a:t>
            </a:r>
            <a:r>
              <a:rPr lang="en-US" sz="2500" i="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www.DTAConnect.com</a:t>
            </a:r>
            <a:r>
              <a:rPr lang="en-US" sz="2500" i="0">
                <a:latin typeface="Calibri"/>
                <a:ea typeface="Calibri"/>
                <a:cs typeface="Calibri"/>
                <a:sym typeface="Calibri"/>
              </a:rPr>
              <a:t> from a smartphone or computer, by phone or at a loca</a:t>
            </a:r>
            <a:r>
              <a:rPr lang="en-US" sz="2500">
                <a:latin typeface="Calibri"/>
                <a:ea typeface="Calibri"/>
                <a:cs typeface="Calibri"/>
                <a:sym typeface="Calibri"/>
              </a:rPr>
              <a:t>l DTA Office</a:t>
            </a:r>
            <a:endParaRPr sz="2500" i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6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598" y="0"/>
            <a:ext cx="52978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32</a:t>
            </a:fld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60" name="Google Shape;360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4600" y="0"/>
            <a:ext cx="5297801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8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pic>
        <p:nvPicPr>
          <p:cNvPr id="367" name="Google Shape;36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596" y="-12"/>
            <a:ext cx="529780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4600" y="0"/>
            <a:ext cx="5297801" cy="6857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9"/>
          <p:cNvSpPr txBox="1">
            <a:spLocks noGrp="1"/>
          </p:cNvSpPr>
          <p:nvPr>
            <p:ph type="title"/>
          </p:nvPr>
        </p:nvSpPr>
        <p:spPr>
          <a:xfrm>
            <a:off x="845425" y="286600"/>
            <a:ext cx="70914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>
                <a:solidFill>
                  <a:srgbClr val="1155CC"/>
                </a:solidFill>
              </a:rPr>
              <a:t>Emergency food resources </a:t>
            </a:r>
            <a:r>
              <a:rPr lang="en-US"/>
              <a:t>		</a:t>
            </a:r>
            <a:endParaRPr/>
          </a:p>
        </p:txBody>
      </p:sp>
      <p:sp>
        <p:nvSpPr>
          <p:cNvPr id="375" name="Google Shape;375;p49"/>
          <p:cNvSpPr txBox="1">
            <a:spLocks noGrp="1"/>
          </p:cNvSpPr>
          <p:nvPr>
            <p:ph type="body" idx="1"/>
          </p:nvPr>
        </p:nvSpPr>
        <p:spPr>
          <a:xfrm>
            <a:off x="1060850" y="1565575"/>
            <a:ext cx="10920000" cy="5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/>
              <a:t>o   Call Project Bread’s FoodSource Hotline: 1-800-645-8333</a:t>
            </a: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/>
              <a:t>o   Call Mass 2-1-1</a:t>
            </a: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/>
              <a:t>o   Direct info from the Food Bank in your area: </a:t>
            </a:r>
            <a:endParaRPr sz="2800"/>
          </a:p>
          <a:p>
            <a:pPr marL="1828800" lvl="0" indent="-3937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600"/>
              <a:buChar char="●"/>
            </a:pPr>
            <a:r>
              <a:rPr lang="en-US" sz="2800"/>
              <a:t>Greater Boston Food Bank: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 GBFB.org/need-food</a:t>
            </a:r>
            <a:endParaRPr sz="2800"/>
          </a:p>
          <a:p>
            <a:pPr marL="1828800" lvl="0" indent="-3937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600"/>
              <a:buChar char="●"/>
            </a:pPr>
            <a:r>
              <a:rPr lang="en-US" sz="2800"/>
              <a:t>Food Bank of Western MA: </a:t>
            </a:r>
            <a:r>
              <a:rPr lang="en-US" sz="2800" u="sng">
                <a:solidFill>
                  <a:schemeClr val="hlink"/>
                </a:solidFill>
                <a:hlinkClick r:id="rId4"/>
              </a:rPr>
              <a:t>Foodbankwma.org/get-help/locate-a-local-feeding-program/</a:t>
            </a:r>
            <a:endParaRPr sz="2800"/>
          </a:p>
          <a:p>
            <a:pPr marL="1828800" lvl="0" indent="-3937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600"/>
              <a:buChar char="●"/>
            </a:pPr>
            <a:r>
              <a:rPr lang="en-US" sz="2800"/>
              <a:t>Worcester County Food Bank:</a:t>
            </a:r>
            <a:r>
              <a:rPr lang="en-US" sz="2800" u="sng">
                <a:solidFill>
                  <a:schemeClr val="hlink"/>
                </a:solidFill>
                <a:hlinkClick r:id="rId5"/>
              </a:rPr>
              <a:t> Foodbank.org/find-food/</a:t>
            </a:r>
            <a:endParaRPr sz="2800"/>
          </a:p>
          <a:p>
            <a:pPr marL="1828800" lvl="0" indent="-4064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</a:pPr>
            <a:r>
              <a:rPr lang="en-US" sz="2800"/>
              <a:t>Merrimack Valley Food Bank: </a:t>
            </a:r>
            <a:r>
              <a:rPr lang="en-US" sz="2800" u="sng">
                <a:solidFill>
                  <a:schemeClr val="hlink"/>
                </a:solidFill>
                <a:hlinkClick r:id="rId6"/>
              </a:rPr>
              <a:t>mvfb.org/member-agencies/</a:t>
            </a:r>
            <a:endParaRPr sz="280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76" name="Google Shape;376;p4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0"/>
          <p:cNvSpPr txBox="1">
            <a:spLocks noGrp="1"/>
          </p:cNvSpPr>
          <p:nvPr>
            <p:ph type="title"/>
          </p:nvPr>
        </p:nvSpPr>
        <p:spPr>
          <a:xfrm>
            <a:off x="791550" y="286600"/>
            <a:ext cx="8563800" cy="1003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155CC"/>
                </a:solidFill>
              </a:rPr>
              <a:t>Additional benefits and resources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383" name="Google Shape;383;p50"/>
          <p:cNvSpPr txBox="1">
            <a:spLocks noGrp="1"/>
          </p:cNvSpPr>
          <p:nvPr>
            <p:ph type="body" idx="1"/>
          </p:nvPr>
        </p:nvSpPr>
        <p:spPr>
          <a:xfrm>
            <a:off x="343967" y="1289900"/>
            <a:ext cx="11537700" cy="52242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 b="1"/>
          </a:p>
          <a:p>
            <a:pPr marL="457200" lvl="0" indent="-3746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300"/>
              <a:buChar char="●"/>
            </a:pPr>
            <a:r>
              <a:rPr lang="en-US" sz="2300" b="1"/>
              <a:t>DTA Cash Assistance: </a:t>
            </a:r>
            <a:r>
              <a:rPr lang="en-US" sz="2300"/>
              <a:t>TAFDC for families with kids/pregnant people, EAEDC for older adults/persons with disabilities with no or very low income. NO asset tests! </a:t>
            </a:r>
            <a:r>
              <a:rPr lang="en-US" sz="2300" u="sng">
                <a:solidFill>
                  <a:schemeClr val="hlink"/>
                </a:solidFill>
                <a:hlinkClick r:id="rId3"/>
              </a:rPr>
              <a:t>DTAConnect.com</a:t>
            </a:r>
            <a:endParaRPr sz="2300"/>
          </a:p>
          <a:p>
            <a:pPr marL="457200" lvl="0" indent="-3746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300"/>
              <a:buChar char="●"/>
            </a:pPr>
            <a:r>
              <a:rPr lang="en-US" sz="2300" b="1"/>
              <a:t>Chapter 115 Veterans Benefits: </a:t>
            </a:r>
            <a:r>
              <a:rPr lang="en-US" sz="2300"/>
              <a:t>Needs-based state/local monthly cash benefit for MA Veterans, their dependents &amp; parents of veterans. </a:t>
            </a:r>
            <a:r>
              <a:rPr lang="en-US" sz="2300" u="sng">
                <a:solidFill>
                  <a:schemeClr val="hlink"/>
                </a:solidFill>
                <a:hlinkClick r:id="rId4"/>
              </a:rPr>
              <a:t>Mass.gov/service-details/chapter-115-benefitssafety-net-program</a:t>
            </a:r>
            <a:endParaRPr sz="2300" b="1"/>
          </a:p>
          <a:p>
            <a:pPr marL="457200" lvl="0" indent="-3746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300"/>
              <a:buChar char="●"/>
            </a:pPr>
            <a:r>
              <a:rPr lang="en-US" sz="2300" b="1"/>
              <a:t>Child care subsidy</a:t>
            </a:r>
            <a:r>
              <a:rPr lang="en-US" sz="2300"/>
              <a:t>: If not receiving TAFDC or in a SNAP Employment and Training Program, call 2-1-1 to get on waitlist - it is moving. See </a:t>
            </a:r>
            <a:r>
              <a:rPr lang="en-US" sz="2300" u="sng">
                <a:solidFill>
                  <a:schemeClr val="hlink"/>
                </a:solidFill>
                <a:hlinkClick r:id="rId5"/>
              </a:rPr>
              <a:t>child care flyers</a:t>
            </a:r>
            <a:r>
              <a:rPr lang="en-US" sz="2300"/>
              <a:t>. </a:t>
            </a:r>
            <a:endParaRPr sz="2300"/>
          </a:p>
          <a:p>
            <a:pPr marL="457200" lvl="0" indent="-3746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Federal </a:t>
            </a:r>
            <a:r>
              <a:rPr lang="en-US" sz="2300" b="1"/>
              <a:t>Child Tax Credit</a:t>
            </a:r>
            <a:r>
              <a:rPr lang="en-US" sz="2300"/>
              <a:t> &amp; stimulus payments: </a:t>
            </a:r>
            <a:r>
              <a:rPr lang="en-US" sz="2300" u="sng">
                <a:solidFill>
                  <a:schemeClr val="hlink"/>
                </a:solidFill>
                <a:hlinkClick r:id="rId6"/>
              </a:rPr>
              <a:t>FindYourFunds.org</a:t>
            </a:r>
            <a:r>
              <a:rPr lang="en-US" sz="2300"/>
              <a:t> </a:t>
            </a:r>
            <a:endParaRPr sz="2300"/>
          </a:p>
          <a:p>
            <a:pPr marL="457200" lvl="0" indent="-3746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300"/>
              <a:buChar char="●"/>
            </a:pPr>
            <a:r>
              <a:rPr lang="en-US" sz="2300" b="1"/>
              <a:t>Rent, mortgage, and utilities</a:t>
            </a:r>
            <a:r>
              <a:rPr lang="en-US" sz="2300"/>
              <a:t>: Call 2-1-1 or go to </a:t>
            </a:r>
            <a:r>
              <a:rPr lang="en-US" sz="2300" u="sng">
                <a:solidFill>
                  <a:schemeClr val="hlink"/>
                </a:solidFill>
                <a:hlinkClick r:id="rId7"/>
              </a:rPr>
              <a:t>Mass.gov/covidhousinghelp</a:t>
            </a:r>
            <a:r>
              <a:rPr lang="en-US" sz="2300"/>
              <a:t> </a:t>
            </a:r>
            <a:endParaRPr sz="2300"/>
          </a:p>
          <a:p>
            <a:pPr marL="457200" lvl="0" indent="-3746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300"/>
              <a:buChar char="●"/>
            </a:pPr>
            <a:r>
              <a:rPr lang="en-US" sz="2300"/>
              <a:t>Money to help pay for the </a:t>
            </a:r>
            <a:r>
              <a:rPr lang="en-US" sz="2300" b="1"/>
              <a:t>internet or a computer</a:t>
            </a:r>
            <a:r>
              <a:rPr lang="en-US" sz="2300"/>
              <a:t>: </a:t>
            </a:r>
            <a:r>
              <a:rPr lang="en-US" sz="2300" u="sng">
                <a:solidFill>
                  <a:schemeClr val="hlink"/>
                </a:solidFill>
                <a:hlinkClick r:id="rId8"/>
              </a:rPr>
              <a:t>ACPbenefit.org </a:t>
            </a:r>
            <a:r>
              <a:rPr lang="en-US" sz="2300"/>
              <a:t> </a:t>
            </a:r>
            <a:endParaRPr sz="23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384" name="Google Shape;384;p50"/>
          <p:cNvSpPr txBox="1">
            <a:spLocks noGrp="1"/>
          </p:cNvSpPr>
          <p:nvPr>
            <p:ph type="sldNum" idx="12"/>
          </p:nvPr>
        </p:nvSpPr>
        <p:spPr>
          <a:xfrm>
            <a:off x="13200610" y="6459785"/>
            <a:ext cx="17493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1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155CC"/>
                </a:solidFill>
              </a:rPr>
              <a:t>THANK YOU !!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391" name="Google Shape;391;p51"/>
          <p:cNvSpPr txBox="1">
            <a:spLocks noGrp="1"/>
          </p:cNvSpPr>
          <p:nvPr>
            <p:ph type="body" idx="1"/>
          </p:nvPr>
        </p:nvSpPr>
        <p:spPr>
          <a:xfrm>
            <a:off x="970955" y="1899884"/>
            <a:ext cx="10058400" cy="40233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/>
              <a:t>Pat Baker, Mass Law Reform Institute </a:t>
            </a:r>
            <a:r>
              <a:rPr lang="en-US" sz="2600" u="sng">
                <a:solidFill>
                  <a:schemeClr val="hlink"/>
                </a:solidFill>
                <a:hlinkClick r:id="rId3"/>
              </a:rPr>
              <a:t>p</a:t>
            </a:r>
            <a:r>
              <a:rPr lang="en-US" sz="2600" u="sng">
                <a:solidFill>
                  <a:schemeClr val="hlink"/>
                </a:solidFill>
                <a:hlinkClick r:id="rId3"/>
              </a:rPr>
              <a:t>baker@mlri.org</a:t>
            </a:r>
            <a:endParaRPr sz="2600"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/>
              <a:t>Lorraine Ward, Dept of Transitional Assistance, </a:t>
            </a:r>
            <a:r>
              <a:rPr lang="en-US" sz="2600" u="sng">
                <a:solidFill>
                  <a:schemeClr val="hlink"/>
                </a:solidFill>
                <a:hlinkClick r:id="rId4"/>
              </a:rPr>
              <a:t>lorraine.ward@mass.gov</a:t>
            </a:r>
            <a:r>
              <a:rPr lang="en-US" sz="2600"/>
              <a:t> </a:t>
            </a:r>
            <a:endParaRPr sz="2600"/>
          </a:p>
        </p:txBody>
      </p:sp>
      <p:sp>
        <p:nvSpPr>
          <p:cNvPr id="392" name="Google Shape;392;p5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720250" y="353500"/>
            <a:ext cx="10058400" cy="9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Calibri"/>
              <a:buNone/>
            </a:pPr>
            <a:r>
              <a:rPr lang="en-US">
                <a:solidFill>
                  <a:srgbClr val="1155CC"/>
                </a:solidFill>
              </a:rPr>
              <a:t>Who qualifies for SNAP?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1"/>
          </p:nvPr>
        </p:nvSpPr>
        <p:spPr>
          <a:xfrm>
            <a:off x="808575" y="1601150"/>
            <a:ext cx="10571400" cy="48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lvl="0" indent="-412750" algn="l" rtl="0">
              <a:spcBef>
                <a:spcPts val="1200"/>
              </a:spcBef>
              <a:spcAft>
                <a:spcPts val="0"/>
              </a:spcAft>
              <a:buSzPts val="2900"/>
              <a:buFont typeface="Calibri"/>
              <a:buChar char="•"/>
            </a:pPr>
            <a:r>
              <a:rPr lang="en-US" sz="2900" b="1">
                <a:latin typeface="Calibri"/>
                <a:ea typeface="Calibri"/>
                <a:cs typeface="Calibri"/>
                <a:sym typeface="Calibri"/>
              </a:rPr>
              <a:t>Most low-income households/individuals qualify -</a:t>
            </a:r>
            <a:r>
              <a:rPr lang="en-US" sz="2900">
                <a:latin typeface="Calibri"/>
                <a:ea typeface="Calibri"/>
                <a:cs typeface="Calibri"/>
                <a:sym typeface="Calibri"/>
              </a:rPr>
              <a:t> including: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2750" algn="l" rtl="0">
              <a:spcBef>
                <a:spcPts val="200"/>
              </a:spcBef>
              <a:spcAft>
                <a:spcPts val="0"/>
              </a:spcAft>
              <a:buSzPts val="2900"/>
              <a:buFont typeface="Calibri"/>
              <a:buChar char="•"/>
            </a:pPr>
            <a:r>
              <a:rPr lang="en-US" sz="2900">
                <a:latin typeface="Calibri"/>
                <a:ea typeface="Calibri"/>
                <a:cs typeface="Calibri"/>
                <a:sym typeface="Calibri"/>
              </a:rPr>
              <a:t>Families with children and pregnant women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2750" algn="l" rtl="0">
              <a:spcBef>
                <a:spcPts val="200"/>
              </a:spcBef>
              <a:spcAft>
                <a:spcPts val="0"/>
              </a:spcAft>
              <a:buSzPts val="2900"/>
              <a:buFont typeface="Calibri"/>
              <a:buChar char="•"/>
            </a:pPr>
            <a:r>
              <a:rPr lang="en-US" sz="2900">
                <a:latin typeface="Calibri"/>
                <a:ea typeface="Calibri"/>
                <a:cs typeface="Calibri"/>
                <a:sym typeface="Calibri"/>
              </a:rPr>
              <a:t>Older adults and persons with disabilities   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2750" algn="l" rtl="0">
              <a:spcBef>
                <a:spcPts val="200"/>
              </a:spcBef>
              <a:spcAft>
                <a:spcPts val="0"/>
              </a:spcAft>
              <a:buSzPts val="2900"/>
              <a:buFont typeface="Calibri"/>
              <a:buChar char="•"/>
            </a:pPr>
            <a:r>
              <a:rPr lang="en-US" sz="2900">
                <a:latin typeface="Calibri"/>
                <a:ea typeface="Calibri"/>
                <a:cs typeface="Calibri"/>
                <a:sym typeface="Calibri"/>
              </a:rPr>
              <a:t>Unemployed/low-wage individuals 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2750" algn="l" rtl="0">
              <a:spcBef>
                <a:spcPts val="1200"/>
              </a:spcBef>
              <a:spcAft>
                <a:spcPts val="0"/>
              </a:spcAft>
              <a:buSzPts val="2900"/>
              <a:buFont typeface="Calibri"/>
              <a:buChar char="•"/>
            </a:pPr>
            <a:r>
              <a:rPr lang="en-US" sz="2900" b="1">
                <a:latin typeface="Calibri"/>
                <a:ea typeface="Calibri"/>
                <a:cs typeface="Calibri"/>
                <a:sym typeface="Calibri"/>
              </a:rPr>
              <a:t>Must be a U.S. citizen or meet certain immigrant rules</a:t>
            </a:r>
            <a:r>
              <a:rPr lang="en-US" sz="29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2750" algn="l" rtl="0">
              <a:spcBef>
                <a:spcPts val="200"/>
              </a:spcBef>
              <a:spcAft>
                <a:spcPts val="0"/>
              </a:spcAft>
              <a:buSzPts val="2900"/>
              <a:buFont typeface="Calibri"/>
              <a:buChar char="•"/>
            </a:pPr>
            <a:r>
              <a:rPr lang="en-US" sz="2900">
                <a:latin typeface="Calibri"/>
                <a:ea typeface="Calibri"/>
                <a:cs typeface="Calibri"/>
                <a:sym typeface="Calibri"/>
              </a:rPr>
              <a:t>Ineligible adults can always apply for eligible dependents.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2750" algn="l" rtl="0">
              <a:spcBef>
                <a:spcPts val="1200"/>
              </a:spcBef>
              <a:spcAft>
                <a:spcPts val="0"/>
              </a:spcAft>
              <a:buSzPts val="2900"/>
              <a:buFont typeface="Calibri"/>
              <a:buChar char="•"/>
            </a:pPr>
            <a:r>
              <a:rPr lang="en-US" sz="2900" b="1">
                <a:latin typeface="Calibri"/>
                <a:ea typeface="Calibri"/>
                <a:cs typeface="Calibri"/>
                <a:sym typeface="Calibri"/>
              </a:rPr>
              <a:t>Must must meet SNAP financial rules.</a:t>
            </a:r>
            <a:r>
              <a:rPr lang="en-US" sz="29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2750" algn="l" rtl="0">
              <a:spcBef>
                <a:spcPts val="200"/>
              </a:spcBef>
              <a:spcAft>
                <a:spcPts val="0"/>
              </a:spcAft>
              <a:buSzPts val="2900"/>
              <a:buFont typeface="Calibri"/>
              <a:buChar char="•"/>
            </a:pPr>
            <a:r>
              <a:rPr lang="en-US" sz="2900">
                <a:latin typeface="Calibri"/>
                <a:ea typeface="Calibri"/>
                <a:cs typeface="Calibri"/>
                <a:sym typeface="Calibri"/>
              </a:rPr>
              <a:t>Gross income under 200% FPL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12750" algn="l" rtl="0">
              <a:spcBef>
                <a:spcPts val="200"/>
              </a:spcBef>
              <a:spcAft>
                <a:spcPts val="0"/>
              </a:spcAft>
              <a:buSzPts val="2900"/>
              <a:buFont typeface="Calibri"/>
              <a:buChar char="•"/>
            </a:pPr>
            <a:r>
              <a:rPr lang="en-US" sz="2900">
                <a:latin typeface="Calibri"/>
                <a:ea typeface="Calibri"/>
                <a:cs typeface="Calibri"/>
                <a:sym typeface="Calibri"/>
              </a:rPr>
              <a:t>NO asset tests for most households.</a:t>
            </a:r>
            <a:endParaRPr sz="2900" b="1">
              <a:latin typeface="Calibri"/>
              <a:ea typeface="Calibri"/>
              <a:cs typeface="Calibri"/>
              <a:sym typeface="Calibri"/>
            </a:endParaRPr>
          </a:p>
          <a:p>
            <a:pPr marL="91440" lvl="0" indent="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SzPts val="1850"/>
              <a:buNone/>
            </a:pPr>
            <a:endParaRPr sz="2050"/>
          </a:p>
        </p:txBody>
      </p:sp>
      <p:sp>
        <p:nvSpPr>
          <p:cNvPr id="121" name="Google Shape;121;p1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5250" y="-305625"/>
            <a:ext cx="1906750" cy="190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xfrm>
            <a:off x="415600" y="1086400"/>
            <a:ext cx="11428500" cy="125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00">
                <a:solidFill>
                  <a:srgbClr val="3C78D8"/>
                </a:solidFill>
              </a:rPr>
              <a:t>Low-income college students &amp; SNAP</a:t>
            </a:r>
            <a:endParaRPr sz="5100">
              <a:solidFill>
                <a:srgbClr val="3C78D8"/>
              </a:solidFill>
            </a:endParaRPr>
          </a:p>
        </p:txBody>
      </p:sp>
      <p:sp>
        <p:nvSpPr>
          <p:cNvPr id="129" name="Google Shape;129;p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sldNum" idx="12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title" idx="4294967295"/>
          </p:nvPr>
        </p:nvSpPr>
        <p:spPr>
          <a:xfrm>
            <a:off x="439479" y="317168"/>
            <a:ext cx="10972800" cy="902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>
                <a:solidFill>
                  <a:srgbClr val="1155CC"/>
                </a:solidFill>
              </a:rPr>
              <a:t>SNAP and the College Student Rules?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4294967295"/>
          </p:nvPr>
        </p:nvSpPr>
        <p:spPr>
          <a:xfrm>
            <a:off x="134675" y="1439900"/>
            <a:ext cx="11582400" cy="51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SNAP eligibility rules apply to college students: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2200"/>
              <a:buFont typeface="Calibri"/>
              <a:buChar char="○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Ages 18 to 50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2200"/>
              <a:buFont typeface="Calibri"/>
              <a:buChar char="○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Enrolled in college </a:t>
            </a:r>
            <a:r>
              <a:rPr lang="en-US" sz="2800" i="1">
                <a:latin typeface="Calibri"/>
                <a:ea typeface="Calibri"/>
                <a:cs typeface="Calibri"/>
                <a:sym typeface="Calibri"/>
              </a:rPr>
              <a:t>half-time or more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925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900"/>
              <a:buFont typeface="Calibri"/>
              <a:buChar char="○"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Enrolled in a course of study that </a:t>
            </a:r>
            <a:r>
              <a:rPr lang="en-US" sz="2800" i="1">
                <a:latin typeface="Calibri"/>
                <a:ea typeface="Calibri"/>
                <a:cs typeface="Calibri"/>
                <a:sym typeface="Calibri"/>
              </a:rPr>
              <a:t>requires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a GED or high school diploma (HiSET)</a:t>
            </a:r>
            <a:endParaRPr sz="4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Since 1960’s, Congress imposed certain restrictions on students getting Food Stamps/SNAP - unless working part time or meeting certain “exemptions.”  Many SNAP rules suspended during Covid.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4450" y="317175"/>
            <a:ext cx="2014600" cy="2677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723400" y="286600"/>
            <a:ext cx="109116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en-US">
                <a:solidFill>
                  <a:srgbClr val="1155CC"/>
                </a:solidFill>
              </a:rPr>
              <a:t>Student SNAP Rules during COVID-19: 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144" name="Google Shape;144;p22"/>
          <p:cNvSpPr txBox="1">
            <a:spLocks noGrp="1"/>
          </p:cNvSpPr>
          <p:nvPr>
            <p:ph type="body" idx="1"/>
          </p:nvPr>
        </p:nvSpPr>
        <p:spPr>
          <a:xfrm>
            <a:off x="723550" y="1437475"/>
            <a:ext cx="10911600" cy="53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 sz="2900" b="1"/>
              <a:t>From January 2021 through mid-June of 2023</a:t>
            </a:r>
            <a:r>
              <a:rPr lang="en-US" sz="2900"/>
              <a:t>, most low-income students are eligible for SNAP if they:</a:t>
            </a:r>
            <a:endParaRPr sz="2900"/>
          </a:p>
          <a:p>
            <a:pPr marL="11430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2900"/>
          </a:p>
          <a:p>
            <a:pPr marL="457200" lvl="0" indent="-4000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700"/>
              <a:buFont typeface="Arial"/>
              <a:buChar char="•"/>
            </a:pPr>
            <a:r>
              <a:rPr lang="en-US" sz="2700"/>
              <a:t>Have an expected family contribution  (EFC) of $0;</a:t>
            </a:r>
            <a:endParaRPr sz="2700" u="sng"/>
          </a:p>
          <a:p>
            <a:pPr marL="457200" lvl="0" indent="-4000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700"/>
              <a:buFont typeface="Arial"/>
              <a:buChar char="•"/>
            </a:pPr>
            <a:r>
              <a:rPr lang="en-US" sz="2700"/>
              <a:t>Receive the maximum Pell grant; </a:t>
            </a:r>
            <a:r>
              <a:rPr lang="en-US" sz="2700" b="1"/>
              <a:t>or</a:t>
            </a:r>
            <a:endParaRPr sz="2700" b="1"/>
          </a:p>
          <a:p>
            <a:pPr marL="457200" lvl="0" indent="-4000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700"/>
              <a:buFont typeface="Arial"/>
              <a:buChar char="•"/>
            </a:pPr>
            <a:r>
              <a:rPr lang="en-US" sz="2700"/>
              <a:t>Are “eligible to receive” work Study - whether or not awarded.</a:t>
            </a:r>
            <a:endParaRPr sz="2700"/>
          </a:p>
          <a:p>
            <a:pPr marL="45720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900"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900"/>
              <a:t>These special Covid rules end June 9th. College students getting SNAP on or before June 9th will continue under these rules until their next SNAP renewal or “recertification.”   </a:t>
            </a:r>
            <a:endParaRPr sz="2900"/>
          </a:p>
          <a:p>
            <a:pPr marL="45720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3200"/>
          </a:p>
        </p:txBody>
      </p:sp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3700" y="-126575"/>
            <a:ext cx="2218300" cy="19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title"/>
          </p:nvPr>
        </p:nvSpPr>
        <p:spPr>
          <a:xfrm>
            <a:off x="567559" y="236483"/>
            <a:ext cx="11192262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48148"/>
              <a:buFont typeface="Calibri"/>
              <a:buNone/>
            </a:pPr>
            <a:br>
              <a:rPr lang="en-US"/>
            </a:br>
            <a:br>
              <a:rPr lang="en-US"/>
            </a:br>
            <a:r>
              <a:rPr lang="en-US">
                <a:solidFill>
                  <a:srgbClr val="1155CC"/>
                </a:solidFill>
              </a:rPr>
              <a:t>The “Regular” College Student Rules:</a:t>
            </a:r>
            <a:br>
              <a:rPr lang="en-US">
                <a:solidFill>
                  <a:srgbClr val="1155CC"/>
                </a:solidFill>
              </a:rPr>
            </a:br>
            <a:r>
              <a:rPr lang="en-US" sz="3600">
                <a:solidFill>
                  <a:srgbClr val="1155CC"/>
                </a:solidFill>
              </a:rPr>
              <a:t>MA has some of the broadest SNAP student policies in nation</a:t>
            </a:r>
            <a:endParaRPr sz="3600">
              <a:solidFill>
                <a:srgbClr val="1155CC"/>
              </a:solidFill>
            </a:endParaRPr>
          </a:p>
        </p:txBody>
      </p:sp>
      <p:sp>
        <p:nvSpPr>
          <p:cNvPr id="152" name="Google Shape;152;p23"/>
          <p:cNvSpPr txBox="1">
            <a:spLocks noGrp="1"/>
          </p:cNvSpPr>
          <p:nvPr>
            <p:ph type="body" idx="1"/>
          </p:nvPr>
        </p:nvSpPr>
        <p:spPr>
          <a:xfrm>
            <a:off x="526200" y="1872025"/>
            <a:ext cx="10769700" cy="47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lvl="0" indent="-406400" algn="l" rtl="0">
              <a:spcBef>
                <a:spcPts val="120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Enrolled in community college or voc/tech program</a:t>
            </a:r>
            <a:endParaRPr sz="2800"/>
          </a:p>
          <a:p>
            <a:pPr marL="457200" lvl="0" indent="-406400" algn="l" rtl="0">
              <a:spcBef>
                <a:spcPts val="120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Awarded Work Study and not refused a job offer </a:t>
            </a:r>
            <a:endParaRPr sz="2800"/>
          </a:p>
          <a:p>
            <a:pPr marL="457200" lvl="0" indent="-406400" algn="l" rtl="0">
              <a:spcBef>
                <a:spcPts val="120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Receives MASSGrant financial aid,  </a:t>
            </a:r>
            <a:endParaRPr sz="2800"/>
          </a:p>
          <a:p>
            <a:pPr marL="457200" lvl="0" indent="-406400" algn="l" rtl="0">
              <a:spcBef>
                <a:spcPts val="120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Cares for child/ren under 12, or getting TAFDC cash assistance,</a:t>
            </a:r>
            <a:endParaRPr sz="2800"/>
          </a:p>
          <a:p>
            <a:pPr marL="457200" lvl="0" indent="-406400" algn="l" rtl="0">
              <a:spcBef>
                <a:spcPts val="120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Has an incapacity or disability that reduces ability to work and attend school,</a:t>
            </a:r>
            <a:endParaRPr sz="2800"/>
          </a:p>
          <a:p>
            <a:pPr marL="457200" lvl="0" indent="-406400" algn="l" rtl="0">
              <a:spcBef>
                <a:spcPts val="120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Enrolled in college through the SNAP ET program,  </a:t>
            </a:r>
            <a:r>
              <a:rPr lang="en-US" sz="2800" b="1"/>
              <a:t>OR </a:t>
            </a:r>
            <a:endParaRPr sz="2800" b="1"/>
          </a:p>
          <a:p>
            <a:pPr marL="457200" lvl="0" indent="-406400" algn="l" rtl="0">
              <a:spcBef>
                <a:spcPts val="1200"/>
              </a:spcBef>
              <a:spcAft>
                <a:spcPts val="0"/>
              </a:spcAft>
              <a:buSzPts val="2800"/>
              <a:buAutoNum type="arabicPeriod"/>
            </a:pPr>
            <a:r>
              <a:rPr lang="en-US" sz="2800"/>
              <a:t>Working an average of 20 hours/week. </a:t>
            </a:r>
            <a:endParaRPr sz="2800"/>
          </a:p>
        </p:txBody>
      </p:sp>
      <p:sp>
        <p:nvSpPr>
          <p:cNvPr id="153" name="Google Shape;153;p2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>
            <a:spLocks noGrp="1"/>
          </p:cNvSpPr>
          <p:nvPr>
            <p:ph type="title"/>
          </p:nvPr>
        </p:nvSpPr>
        <p:spPr>
          <a:xfrm>
            <a:off x="1097275" y="286601"/>
            <a:ext cx="10058400" cy="1045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155CC"/>
                </a:solidFill>
              </a:rPr>
              <a:t>Community College students 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160" name="Google Shape;160;p24"/>
          <p:cNvSpPr txBox="1">
            <a:spLocks noGrp="1"/>
          </p:cNvSpPr>
          <p:nvPr>
            <p:ph type="body" idx="1"/>
          </p:nvPr>
        </p:nvSpPr>
        <p:spPr>
          <a:xfrm>
            <a:off x="432500" y="1687275"/>
            <a:ext cx="10779600" cy="5170800"/>
          </a:xfrm>
          <a:prstGeom prst="rect">
            <a:avLst/>
          </a:prstGeom>
        </p:spPr>
        <p:txBody>
          <a:bodyPr spcFirstLastPara="1" wrap="square" lIns="0" tIns="45700" rIns="0" bIns="45700" anchor="t" anchorCtr="0">
            <a:normAutofit lnSpcReduction="1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b="1"/>
              <a:t>Who’s SNAP eligible?</a:t>
            </a:r>
            <a:r>
              <a:rPr lang="en-US" sz="2800"/>
              <a:t>*</a:t>
            </a:r>
            <a:endParaRPr sz="2800"/>
          </a:p>
          <a:p>
            <a:pPr marL="457200" lvl="0" indent="-4000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Students enrolled in all 15 MA Community Colleges</a:t>
            </a:r>
            <a:endParaRPr sz="270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Quincy College students </a:t>
            </a:r>
            <a:endParaRPr sz="270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Franklin/Cummings Tech students </a:t>
            </a:r>
            <a:endParaRPr sz="270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Regional Voc/Tech Students that offer post-secondary programs </a:t>
            </a:r>
            <a:endParaRPr sz="27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 b="1"/>
              <a:t>Proofs required?  </a:t>
            </a:r>
            <a:endParaRPr sz="28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800"/>
              <a:t>No DTA form needed.</a:t>
            </a:r>
            <a:r>
              <a:rPr lang="en-US" sz="2800" b="1"/>
              <a:t> </a:t>
            </a:r>
            <a:r>
              <a:rPr lang="en-US" sz="2800"/>
              <a:t>This may be self-declared (telephonic or in writing) unless questionable.</a:t>
            </a:r>
            <a:endParaRPr sz="2800" b="1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80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100"/>
              <a:t>*Assumes students meet the financial and other SNAP rules</a:t>
            </a:r>
            <a:endParaRPr sz="2100"/>
          </a:p>
        </p:txBody>
      </p:sp>
      <p:sp>
        <p:nvSpPr>
          <p:cNvPr id="161" name="Google Shape;161;p24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62" name="Google Shape;1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95900" y="-68575"/>
            <a:ext cx="2167374" cy="175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2159</Words>
  <Application>Microsoft Office PowerPoint</Application>
  <PresentationFormat>Widescreen</PresentationFormat>
  <Paragraphs>288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Arial Black</vt:lpstr>
      <vt:lpstr>Calibri</vt:lpstr>
      <vt:lpstr>Noto Sans Symbols</vt:lpstr>
      <vt:lpstr>Open Sans</vt:lpstr>
      <vt:lpstr>PT Sans Narrow</vt:lpstr>
      <vt:lpstr>Tropic</vt:lpstr>
      <vt:lpstr>SNAP for College Students: Unwinding the Public Health Emergency</vt:lpstr>
      <vt:lpstr>Today’s Training</vt:lpstr>
      <vt:lpstr> Supplemental Nutrition Assistance Program </vt:lpstr>
      <vt:lpstr>Who qualifies for SNAP?</vt:lpstr>
      <vt:lpstr>Low-income college students &amp; SNAP</vt:lpstr>
      <vt:lpstr>SNAP and the College Student Rules?</vt:lpstr>
      <vt:lpstr>Student SNAP Rules during COVID-19: </vt:lpstr>
      <vt:lpstr>  The “Regular” College Student Rules: MA has some of the broadest SNAP student policies in nation</vt:lpstr>
      <vt:lpstr>Community College students </vt:lpstr>
      <vt:lpstr>Work Study students   </vt:lpstr>
      <vt:lpstr>MassGrant financial aid students</vt:lpstr>
      <vt:lpstr>Students with an incapacity/disability </vt:lpstr>
      <vt:lpstr>Student Example #1</vt:lpstr>
      <vt:lpstr>Student Example #2</vt:lpstr>
      <vt:lpstr>Student Example #3</vt:lpstr>
      <vt:lpstr>How does the end of the PHE Covid rules affect MA Students?</vt:lpstr>
      <vt:lpstr>Household Composition</vt:lpstr>
      <vt:lpstr>What is a SNAP household?</vt:lpstr>
      <vt:lpstr>Household Example #1</vt:lpstr>
      <vt:lpstr>Household Example #2</vt:lpstr>
      <vt:lpstr>PowerPoint Presentation</vt:lpstr>
      <vt:lpstr>Household Example #4</vt:lpstr>
      <vt:lpstr>SNAP and Financial Aid</vt:lpstr>
      <vt:lpstr>What financial aid is countable for SNAP?</vt:lpstr>
      <vt:lpstr>The Monthly SNAP benefit</vt:lpstr>
      <vt:lpstr>SNAP Benefit Amounts</vt:lpstr>
      <vt:lpstr>Maximize SNAP with deductions</vt:lpstr>
      <vt:lpstr>Apply for SNAP through DTAConnect</vt:lpstr>
      <vt:lpstr>What happens next after applying?</vt:lpstr>
      <vt:lpstr>Check DTA Case Info/Reach a Worker</vt:lpstr>
      <vt:lpstr>Talking points for reaching students</vt:lpstr>
      <vt:lpstr>PowerPoint Presentation</vt:lpstr>
      <vt:lpstr>PowerPoint Presentation</vt:lpstr>
      <vt:lpstr>Emergency food resources   </vt:lpstr>
      <vt:lpstr>Additional benefits and resources</vt:lpstr>
      <vt:lpstr>THANK YOU 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SNAP for College Students: Unwinding the Public Health Emergency</dc:title>
  <dc:creator>Forman, Ellen W.,LICSW</dc:creator>
  <cp:lastModifiedBy>Forman, Ellen W.,LICSW</cp:lastModifiedBy>
  <cp:revision>1</cp:revision>
  <dcterms:modified xsi:type="dcterms:W3CDTF">2023-05-08T14:16:28Z</dcterms:modified>
</cp:coreProperties>
</file>