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sldIdLst>
    <p:sldId id="282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83" r:id="rId10"/>
    <p:sldId id="269" r:id="rId11"/>
    <p:sldId id="270" r:id="rId12"/>
    <p:sldId id="280" r:id="rId13"/>
    <p:sldId id="279" r:id="rId14"/>
    <p:sldId id="271" r:id="rId15"/>
    <p:sldId id="272" r:id="rId16"/>
    <p:sldId id="273" r:id="rId17"/>
    <p:sldId id="275" r:id="rId18"/>
    <p:sldId id="276" r:id="rId19"/>
    <p:sldId id="274" r:id="rId20"/>
    <p:sldId id="277" r:id="rId21"/>
    <p:sldId id="278" r:id="rId22"/>
    <p:sldId id="263" r:id="rId23"/>
    <p:sldId id="281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E169DB0-E721-4044-9474-5DDEADB027D0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A58509A-0E18-41B3-9946-E7ED46183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care.partners.org/ss/ssframebottom/staffresources/New%20Site/Basic%20Needs/EAEDC_Benefit_Amounts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ealthcare.partners.org/ss/ssframebottom/staffresources/New%20Site/Basic%20Needs/Disability_Benefits.pdf" TargetMode="External"/><Relationship Id="rId2" Type="http://schemas.openxmlformats.org/officeDocument/2006/relationships/hyperlink" Target="http://healthcare.partners.org/ss/ssframebottom/staffresources/New%20Site/Basic%20Needs/Disability_Benefits_-BRIEF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ealthcare.partners.org/ss/ssframebottom/staffresources/New%20Site/Basic%20Needs/BN_PB-CA_SSI-SSDI.html" TargetMode="External"/><Relationship Id="rId4" Type="http://schemas.openxmlformats.org/officeDocument/2006/relationships/hyperlink" Target="http://healthcare.partners.org/ss/ssframebottom/staffresources/New%20Site/Basic%20Needs/BN_PB-CA_TAFDC-EAEDC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healthcare.partners.org/ss/ssframebottom/staffresources/New%20Site/Basic%20Needs/Disability_Benefits_-BRIEF.pdf" TargetMode="External"/><Relationship Id="rId2" Type="http://schemas.openxmlformats.org/officeDocument/2006/relationships/hyperlink" Target="http://healthcare.partners.org/ss/ssframebottom/staffresources/New%20Site/Basic%20Needs/BN_PB-CA_TAFDC-EAEDC_DETAIL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sslegalhelp.org/income-benefits/eaedc-advocacy-guide" TargetMode="External"/><Relationship Id="rId5" Type="http://schemas.openxmlformats.org/officeDocument/2006/relationships/hyperlink" Target="http://www.masslegalhelp.org/income-benefits/tafdc-advocacy-guide" TargetMode="External"/><Relationship Id="rId4" Type="http://schemas.openxmlformats.org/officeDocument/2006/relationships/hyperlink" Target="http://healthcare.partners.org/ss/ssframebottom/staffresources/New%20Site/Basic%20Needs/Disability_Benefits.pdf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ebapps.ehs.state.ma.us/DTA/PolicyOnline/!SSL!/WebHelp/X_Prog/ADA-Harper/Client_Assistance_Coordinator_Responsibilities.htm" TargetMode="External"/><Relationship Id="rId2" Type="http://schemas.openxmlformats.org/officeDocument/2006/relationships/hyperlink" Target="http://webapps.ehs.state.ma.us/DTAOffices/default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care.partners.org/ss/ssframebottom/staffresources/New%20Site/Basic%20Needs/BN_PB-CA_TAFDC-EAEDC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legalservices.org/node/2552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8458200" cy="1470025"/>
          </a:xfrm>
        </p:spPr>
        <p:txBody>
          <a:bodyPr/>
          <a:lstStyle/>
          <a:p>
            <a:r>
              <a:rPr lang="en-US" dirty="0" smtClean="0"/>
              <a:t>TAFDC and EAEDC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Ellen Forman, LICSW</a:t>
            </a:r>
          </a:p>
          <a:p>
            <a:r>
              <a:rPr lang="en-US" sz="2000" dirty="0" smtClean="0"/>
              <a:t>Social Service Staff Meeting</a:t>
            </a:r>
          </a:p>
          <a:p>
            <a:r>
              <a:rPr lang="en-US" sz="2000" dirty="0" smtClean="0"/>
              <a:t>October 15, 2015</a:t>
            </a:r>
          </a:p>
          <a:p>
            <a:r>
              <a:rPr lang="en-US" sz="1400" dirty="0" smtClean="0"/>
              <a:t>Revised 10/16/15 – Q&amp;A feedback incorporated</a:t>
            </a:r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TAFDC Time Limit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Recipients are limited to 24 months of assistance in any continuous 60-month period unless exempt</a:t>
            </a:r>
          </a:p>
          <a:p>
            <a:r>
              <a:rPr lang="en-US" b="1" dirty="0" smtClean="0"/>
              <a:t>Exemptions</a:t>
            </a:r>
            <a:r>
              <a:rPr lang="en-US" dirty="0" smtClean="0"/>
              <a:t> (not full list)</a:t>
            </a:r>
          </a:p>
          <a:p>
            <a:pPr lvl="1"/>
            <a:r>
              <a:rPr lang="en-US" b="1" dirty="0" smtClean="0"/>
              <a:t>Pregnant women</a:t>
            </a:r>
            <a:r>
              <a:rPr lang="en-US" dirty="0" smtClean="0"/>
              <a:t> in last month of pregnancy (or earlier with medical exemption)</a:t>
            </a:r>
          </a:p>
          <a:p>
            <a:pPr lvl="1"/>
            <a:r>
              <a:rPr lang="en-US" b="1" dirty="0" smtClean="0"/>
              <a:t>Youngest child under age 2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Unless that child is a “family cap” child - born after family already receiving benefits; then only exempt while child is under 3 months</a:t>
            </a:r>
          </a:p>
          <a:p>
            <a:pPr lvl="1"/>
            <a:r>
              <a:rPr lang="en-US" b="1" dirty="0" smtClean="0"/>
              <a:t>People with disabilities </a:t>
            </a:r>
            <a:r>
              <a:rPr lang="en-US" dirty="0" smtClean="0"/>
              <a:t>– </a:t>
            </a:r>
            <a:r>
              <a:rPr lang="en-US" b="1" dirty="0" smtClean="0"/>
              <a:t>may also get higher grant</a:t>
            </a:r>
          </a:p>
          <a:p>
            <a:pPr lvl="2"/>
            <a:r>
              <a:rPr lang="en-US" dirty="0" smtClean="0"/>
              <a:t>SSI, SSDI and MassHealth Standard due to disability do not need to prove disability</a:t>
            </a:r>
          </a:p>
          <a:p>
            <a:pPr lvl="2"/>
            <a:r>
              <a:rPr lang="en-US" dirty="0" smtClean="0"/>
              <a:t>But others may also qualify - less stringent rules than SSI/SSDI</a:t>
            </a:r>
          </a:p>
          <a:p>
            <a:pPr lvl="1"/>
            <a:r>
              <a:rPr lang="en-US" b="1" dirty="0" smtClean="0"/>
              <a:t>Caregiver</a:t>
            </a:r>
            <a:r>
              <a:rPr lang="en-US" dirty="0" smtClean="0"/>
              <a:t> of disabled child, spouse, or certain other family members</a:t>
            </a:r>
          </a:p>
          <a:p>
            <a:pPr lvl="1"/>
            <a:r>
              <a:rPr lang="en-US" b="1" dirty="0" smtClean="0"/>
              <a:t>Age 60 or older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DV waiver </a:t>
            </a:r>
            <a:r>
              <a:rPr lang="en-US" dirty="0" smtClean="0"/>
              <a:t>– though exemption offers more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TAFDC Work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requirement 20 - 30 hours per week  depending on age of child</a:t>
            </a:r>
          </a:p>
          <a:p>
            <a:r>
              <a:rPr lang="en-US" dirty="0" smtClean="0"/>
              <a:t>Same exemptions and waivers as for Time Limit</a:t>
            </a:r>
          </a:p>
          <a:p>
            <a:r>
              <a:rPr lang="en-US" dirty="0" smtClean="0"/>
              <a:t>Some educational and training programs can meet the requirement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TAFDC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federal poverty line -  $1,695/month (family of three)</a:t>
            </a:r>
          </a:p>
          <a:p>
            <a:r>
              <a:rPr lang="en-US" dirty="0" smtClean="0"/>
              <a:t>TAFDC maximum monthly grant - $633/month (family of three)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EBT Cards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Both TAFDC and EAEDC pay benefits via direct deposit or via Electronic Benefits Transfer (EBT) cards if there is no bank account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EBT cards can be used to make purchases and two free ATM withdrawals a month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Illegal to use benefits to pay for alcohol, firearms, gambling, jewelry, lottery tickets, pornographic material, tattoos or body piercings, tobacco products (</a:t>
            </a:r>
            <a:r>
              <a:rPr lang="en-US" i="1" dirty="0" smtClean="0"/>
              <a:t>partial list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September Clothing Allowance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$200 per child under 19 who are already enrolled or those who apply prior to Sept 1</a:t>
            </a:r>
          </a:p>
          <a:p>
            <a:pPr lvl="1"/>
            <a:r>
              <a:rPr lang="en-US" dirty="0" smtClean="0"/>
              <a:t>Except family cap children and SSI recipients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Income eligibility is raised for month of September to allow low-income working families to access clothing allowance</a:t>
            </a:r>
          </a:p>
          <a:p>
            <a:pPr lvl="1"/>
            <a:r>
              <a:rPr lang="en-US" dirty="0" smtClean="0"/>
              <a:t>These families will not receive cash benefits, but may be able to receive one year of MassHealth and subsidized child care in addition to the clothing allowance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EAEDC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EAEDC = Emergency Aid for the Elderly, Disabled and Children (and select others)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State-funded program 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EAEDC Eligibility- Categorical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Elder </a:t>
            </a:r>
            <a:r>
              <a:rPr lang="en-US" dirty="0" smtClean="0"/>
              <a:t>-</a:t>
            </a:r>
            <a:r>
              <a:rPr lang="en-US" b="1" dirty="0" smtClean="0"/>
              <a:t>  </a:t>
            </a:r>
            <a:r>
              <a:rPr lang="en-US" dirty="0" smtClean="0"/>
              <a:t>65 years of age or older</a:t>
            </a:r>
          </a:p>
          <a:p>
            <a:r>
              <a:rPr lang="en-US" b="1" dirty="0" smtClean="0"/>
              <a:t>Disabled persons </a:t>
            </a:r>
            <a:r>
              <a:rPr lang="en-US" dirty="0" smtClean="0"/>
              <a:t>with impairment(s) which will last at least </a:t>
            </a:r>
            <a:r>
              <a:rPr lang="en-US" b="1" dirty="0" smtClean="0">
                <a:solidFill>
                  <a:srgbClr val="FF0000"/>
                </a:solidFill>
              </a:rPr>
              <a:t>60 days</a:t>
            </a:r>
            <a:r>
              <a:rPr lang="en-US" b="1" dirty="0" smtClean="0"/>
              <a:t> </a:t>
            </a:r>
            <a:r>
              <a:rPr lang="en-US" dirty="0" smtClean="0"/>
              <a:t>and which </a:t>
            </a:r>
            <a:r>
              <a:rPr lang="en-US" b="1" dirty="0" smtClean="0"/>
              <a:t>substantially reduces </a:t>
            </a:r>
            <a:r>
              <a:rPr lang="en-US" dirty="0" smtClean="0"/>
              <a:t>the capacity to work</a:t>
            </a:r>
          </a:p>
          <a:p>
            <a:pPr lvl="1"/>
            <a:r>
              <a:rPr lang="en-US" dirty="0" smtClean="0"/>
              <a:t>Less stringent than SSI/SSDI (12 month or terminal) </a:t>
            </a:r>
          </a:p>
          <a:p>
            <a:r>
              <a:rPr lang="en-US" b="1" dirty="0" smtClean="0"/>
              <a:t>Caregiver</a:t>
            </a:r>
            <a:r>
              <a:rPr lang="en-US" dirty="0" smtClean="0"/>
              <a:t> for someone with a disability</a:t>
            </a:r>
          </a:p>
          <a:p>
            <a:pPr lvl="1"/>
            <a:r>
              <a:rPr lang="en-US" dirty="0" smtClean="0"/>
              <a:t>Requiring constant care without which would be institutionalized</a:t>
            </a:r>
          </a:p>
          <a:p>
            <a:r>
              <a:rPr lang="en-US" b="1" dirty="0" smtClean="0"/>
              <a:t>Massachusetts Rehabilitation Commission </a:t>
            </a:r>
            <a:r>
              <a:rPr lang="en-US" dirty="0" smtClean="0"/>
              <a:t>program participants</a:t>
            </a:r>
          </a:p>
          <a:p>
            <a:r>
              <a:rPr lang="en-US" dirty="0" smtClean="0"/>
              <a:t>Certain </a:t>
            </a:r>
            <a:r>
              <a:rPr lang="en-US" b="1" dirty="0" smtClean="0"/>
              <a:t>children</a:t>
            </a:r>
            <a:r>
              <a:rPr lang="en-US" dirty="0" smtClean="0"/>
              <a:t> </a:t>
            </a:r>
            <a:r>
              <a:rPr lang="en-US" b="1" dirty="0" smtClean="0"/>
              <a:t>and their caretakers who are not eligible for TAFDC </a:t>
            </a:r>
            <a:r>
              <a:rPr lang="en-US" dirty="0" smtClean="0"/>
              <a:t>because of the TAFDC relationship requirement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EAEDC Eligibility - Financial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VERY low income and assets</a:t>
            </a:r>
          </a:p>
          <a:p>
            <a:pPr lvl="1"/>
            <a:r>
              <a:rPr lang="en-US" b="1" dirty="0" smtClean="0"/>
              <a:t>Countable Asset limit:</a:t>
            </a:r>
            <a:r>
              <a:rPr lang="en-US" dirty="0" smtClean="0"/>
              <a:t> $250 individual, $500 for two or more </a:t>
            </a:r>
          </a:p>
          <a:p>
            <a:pPr lvl="2"/>
            <a:r>
              <a:rPr lang="en-US" dirty="0" smtClean="0"/>
              <a:t>The value of the home is </a:t>
            </a:r>
            <a:r>
              <a:rPr lang="en-US" b="1" dirty="0" smtClean="0"/>
              <a:t>not</a:t>
            </a:r>
            <a:r>
              <a:rPr lang="en-US" dirty="0" smtClean="0"/>
              <a:t> countable</a:t>
            </a:r>
          </a:p>
          <a:p>
            <a:pPr lvl="2"/>
            <a:r>
              <a:rPr lang="en-US" dirty="0" smtClean="0"/>
              <a:t>Equity value of car over $1,500 counts </a:t>
            </a:r>
          </a:p>
          <a:p>
            <a:pPr lvl="1"/>
            <a:r>
              <a:rPr lang="en-US" b="1" dirty="0" smtClean="0"/>
              <a:t>Income- countable income must be less than </a:t>
            </a:r>
            <a:r>
              <a:rPr lang="en-US" b="1" dirty="0" smtClean="0">
                <a:hlinkClick r:id="rId2"/>
              </a:rPr>
              <a:t>grant level</a:t>
            </a:r>
            <a:r>
              <a:rPr lang="en-US" b="1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Maximum </a:t>
            </a:r>
            <a:r>
              <a:rPr lang="en-US" b="1" dirty="0" smtClean="0"/>
              <a:t>monthly</a:t>
            </a:r>
            <a:r>
              <a:rPr lang="en-US" dirty="0" smtClean="0"/>
              <a:t> grant - $303.70 for 1; $486.60 family of 3</a:t>
            </a:r>
          </a:p>
          <a:p>
            <a:pPr lvl="2"/>
            <a:r>
              <a:rPr lang="en-US" dirty="0" smtClean="0"/>
              <a:t>Income of family members receiving SSI – not counted</a:t>
            </a:r>
          </a:p>
          <a:p>
            <a:pPr lvl="1"/>
            <a:r>
              <a:rPr lang="en-US" b="1" dirty="0" smtClean="0"/>
              <a:t>Caretaker category</a:t>
            </a:r>
            <a:r>
              <a:rPr lang="en-US" dirty="0" smtClean="0"/>
              <a:t>- if person with disability is not receiving SSI, that person’s finances are also considered (income limits: $1,500, assets: $2,000)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EAEDC Immigrant Eligibility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 5 year bar</a:t>
            </a:r>
          </a:p>
          <a:p>
            <a:r>
              <a:rPr lang="en-US" dirty="0" smtClean="0"/>
              <a:t>Must have an immigration status granted by the United States Citizenship and Immigration Services (USCIS), a formal application pending with USCIS, or proof that USCIS knows you are here and is not planning to deport you. </a:t>
            </a:r>
          </a:p>
          <a:p>
            <a:pPr lvl="1"/>
            <a:r>
              <a:rPr lang="en-US" dirty="0" smtClean="0"/>
              <a:t>Includes Temporary Protected Status - TPS</a:t>
            </a:r>
          </a:p>
          <a:p>
            <a:r>
              <a:rPr lang="en-US" b="1" dirty="0" smtClean="0"/>
              <a:t>Statuses NOT eligible </a:t>
            </a:r>
            <a:r>
              <a:rPr lang="en-US" dirty="0" smtClean="0"/>
              <a:t>include: undocumented, visitors, students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EAEDC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 grant than TAFDC</a:t>
            </a:r>
          </a:p>
          <a:p>
            <a:r>
              <a:rPr lang="en-US" dirty="0" smtClean="0"/>
              <a:t>Maximum monthly grant for an individual - $303.70</a:t>
            </a:r>
          </a:p>
          <a:p>
            <a:pPr lvl="1"/>
            <a:r>
              <a:rPr lang="en-US" dirty="0" smtClean="0"/>
              <a:t>Has not increased since 1987</a:t>
            </a:r>
          </a:p>
          <a:p>
            <a:r>
              <a:rPr lang="en-US" dirty="0" smtClean="0"/>
              <a:t>Grant level depends on living situation</a:t>
            </a:r>
          </a:p>
          <a:p>
            <a:pPr lvl="1"/>
            <a:r>
              <a:rPr lang="en-US" dirty="0" smtClean="0"/>
              <a:t>Homeless grant drops to $92.80</a:t>
            </a:r>
          </a:p>
          <a:p>
            <a:r>
              <a:rPr lang="en-US" b="1" dirty="0" smtClean="0">
                <a:hlinkClick r:id="" action="ppaction://noaction"/>
              </a:rPr>
              <a:t>Grant level chart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Handouts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Patient Handouts - Disability Programs in MA: </a:t>
            </a:r>
            <a:r>
              <a:rPr lang="en-US" dirty="0" smtClean="0"/>
              <a:t> </a:t>
            </a:r>
            <a:r>
              <a:rPr lang="en-US" dirty="0" smtClean="0">
                <a:hlinkClick r:id="rId2" action="ppaction://hlinkfile"/>
              </a:rPr>
              <a:t>Brief</a:t>
            </a:r>
            <a:r>
              <a:rPr lang="en-US" dirty="0" smtClean="0"/>
              <a:t> and </a:t>
            </a:r>
            <a:r>
              <a:rPr lang="en-US" dirty="0" smtClean="0">
                <a:hlinkClick r:id="rId3" action="ppaction://hlinkfile"/>
              </a:rPr>
              <a:t>Detailed</a:t>
            </a:r>
            <a:r>
              <a:rPr lang="en-US" dirty="0" smtClean="0"/>
              <a:t> versions </a:t>
            </a:r>
            <a:r>
              <a:rPr lang="en-US" sz="1400" dirty="0" smtClean="0"/>
              <a:t>(rev 8/15)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Covers SSDI, SSI, TAFDC and EAEDC</a:t>
            </a:r>
          </a:p>
          <a:p>
            <a:pPr lvl="1"/>
            <a:r>
              <a:rPr lang="en-US" dirty="0" smtClean="0"/>
              <a:t>Find it on website: </a:t>
            </a:r>
            <a:r>
              <a:rPr lang="en-US" dirty="0" smtClean="0">
                <a:hlinkClick r:id="rId4"/>
              </a:rPr>
              <a:t>TAFDC/EAEDC</a:t>
            </a:r>
            <a:r>
              <a:rPr lang="en-US" dirty="0" smtClean="0"/>
              <a:t> page </a:t>
            </a:r>
          </a:p>
          <a:p>
            <a:pPr lvl="1"/>
            <a:r>
              <a:rPr lang="en-US" dirty="0" smtClean="0"/>
              <a:t>Also on </a:t>
            </a:r>
            <a:r>
              <a:rPr lang="en-US" dirty="0" smtClean="0">
                <a:hlinkClick r:id="rId5"/>
              </a:rPr>
              <a:t>SSI/SSDI</a:t>
            </a:r>
            <a:r>
              <a:rPr lang="en-US" dirty="0" smtClean="0"/>
              <a:t> page</a:t>
            </a:r>
          </a:p>
          <a:p>
            <a:pPr lvl="1"/>
            <a:r>
              <a:rPr lang="en-US" dirty="0" smtClean="0"/>
              <a:t>Reminder: these links are to password-protected area of our website</a:t>
            </a:r>
          </a:p>
          <a:p>
            <a:pPr lvl="2"/>
            <a:r>
              <a:rPr lang="en-US" dirty="0" smtClean="0"/>
              <a:t>To share with patients or staff of other </a:t>
            </a:r>
            <a:r>
              <a:rPr lang="en-US" dirty="0" err="1" smtClean="0"/>
              <a:t>depts</a:t>
            </a:r>
            <a:r>
              <a:rPr lang="en-US" dirty="0" smtClean="0"/>
              <a:t>: download and share as an attachment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EAEDC and 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receive EAEDC while applying for SSI </a:t>
            </a:r>
          </a:p>
          <a:p>
            <a:pPr lvl="1"/>
            <a:r>
              <a:rPr lang="en-US" dirty="0" smtClean="0"/>
              <a:t>DTA will require those who appear eligible to apply</a:t>
            </a:r>
          </a:p>
          <a:p>
            <a:r>
              <a:rPr lang="en-US" dirty="0" smtClean="0"/>
              <a:t>If get SSI will need to repay EAEDC</a:t>
            </a:r>
          </a:p>
          <a:p>
            <a:pPr lvl="1"/>
            <a:r>
              <a:rPr lang="en-US" dirty="0" smtClean="0"/>
              <a:t>Will generally be deducted from first SSI check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EAEDC Additional Benefits (selected)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Immediate Needs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You may be able to get help with immediate needs within 24 hours of application for rent, utilities or fuel </a:t>
            </a:r>
            <a:r>
              <a:rPr lang="en-US" b="1" dirty="0" smtClean="0"/>
              <a:t>if you appear to be eligible</a:t>
            </a:r>
            <a:r>
              <a:rPr lang="en-US" dirty="0" smtClean="0"/>
              <a:t>. The advance will be paid as a voucher to the landlord, utility or fuel company and the amount deducted out of first payment</a:t>
            </a:r>
          </a:p>
          <a:p>
            <a:r>
              <a:rPr lang="en-US" b="1" dirty="0" smtClean="0"/>
              <a:t>Relocation benefit</a:t>
            </a:r>
            <a:r>
              <a:rPr lang="en-US" dirty="0" smtClean="0"/>
              <a:t> of up to $1000 to secure permanent housing (by paying advance rent, security deposit, rent, utility arrears, storage, or moving costs) </a:t>
            </a:r>
          </a:p>
          <a:p>
            <a:pPr lvl="1"/>
            <a:r>
              <a:rPr lang="en-US" dirty="0" smtClean="0"/>
              <a:t>Eligibility: families with children who have been in an emergency shelter or a domestic violence shelter for 60 days OR some older teens who have been in a teen living program for 60 days</a:t>
            </a:r>
          </a:p>
          <a:p>
            <a:pPr lvl="1"/>
            <a:r>
              <a:rPr lang="en-US" dirty="0" smtClean="0"/>
              <a:t>May also cover transporation costs if moving out of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Consult CRC staff </a:t>
            </a:r>
            <a:r>
              <a:rPr lang="en-US" dirty="0" smtClean="0"/>
              <a:t>OR</a:t>
            </a:r>
          </a:p>
          <a:p>
            <a:r>
              <a:rPr lang="en-US" dirty="0" smtClean="0"/>
              <a:t>See our TAFDC/EAEDC page</a:t>
            </a:r>
          </a:p>
          <a:p>
            <a:pPr lvl="1"/>
            <a:r>
              <a:rPr lang="en-US" dirty="0" smtClean="0"/>
              <a:t>And our </a:t>
            </a:r>
            <a:r>
              <a:rPr lang="en-US" dirty="0" smtClean="0">
                <a:hlinkClick r:id="rId2"/>
              </a:rPr>
              <a:t>TAFDC/EAEDC Details and Advocacy</a:t>
            </a:r>
            <a:r>
              <a:rPr lang="en-US" dirty="0" smtClean="0"/>
              <a:t> Page</a:t>
            </a:r>
          </a:p>
          <a:p>
            <a:r>
              <a:rPr lang="en-US" dirty="0" smtClean="0"/>
              <a:t>Patient Handout- Disability Programs in MA:  </a:t>
            </a:r>
            <a:r>
              <a:rPr lang="en-US" dirty="0" smtClean="0">
                <a:hlinkClick r:id="rId3" action="ppaction://hlinkfile"/>
              </a:rPr>
              <a:t>Brief</a:t>
            </a:r>
            <a:r>
              <a:rPr lang="en-US" dirty="0" smtClean="0"/>
              <a:t> and </a:t>
            </a:r>
            <a:r>
              <a:rPr lang="en-US" dirty="0" smtClean="0">
                <a:hlinkClick r:id="rId4" action="ppaction://hlinkfile"/>
              </a:rPr>
              <a:t>Detailed</a:t>
            </a:r>
            <a:r>
              <a:rPr lang="en-US" dirty="0" smtClean="0"/>
              <a:t> versions</a:t>
            </a:r>
          </a:p>
          <a:p>
            <a:r>
              <a:rPr lang="en-US" b="1" dirty="0" smtClean="0">
                <a:hlinkClick r:id="rId5"/>
              </a:rPr>
              <a:t>TAFDC Advocacy Guide</a:t>
            </a:r>
            <a:endParaRPr lang="en-US" b="1" dirty="0" smtClean="0"/>
          </a:p>
          <a:p>
            <a:r>
              <a:rPr lang="en-US" b="1" dirty="0" smtClean="0">
                <a:hlinkClick r:id="rId6"/>
              </a:rPr>
              <a:t>EAEDC Advocacy Guide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Consult CRC staff:</a:t>
            </a:r>
          </a:p>
          <a:p>
            <a:pPr lvl="1"/>
            <a:r>
              <a:rPr lang="en-US" dirty="0" smtClean="0"/>
              <a:t>General Resource Specialist: Lindsey Streahle, x6-8182</a:t>
            </a:r>
          </a:p>
          <a:p>
            <a:pPr lvl="1"/>
            <a:r>
              <a:rPr lang="en-US" dirty="0" smtClean="0"/>
              <a:t>Oncology Resource Specialist: Petrina Jacob, x4-0295</a:t>
            </a:r>
          </a:p>
          <a:p>
            <a:pPr lvl="1"/>
            <a:r>
              <a:rPr lang="en-US" dirty="0" smtClean="0"/>
              <a:t>Manager: Ellen Forman, x6-5807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General feedback or suggestions? Contact Ellen or your CRC Advisory representative:</a:t>
            </a:r>
          </a:p>
          <a:p>
            <a:pPr lvl="1"/>
            <a:r>
              <a:rPr lang="en-US" dirty="0" smtClean="0"/>
              <a:t>Renee Bigaud-Young </a:t>
            </a:r>
          </a:p>
          <a:p>
            <a:pPr lvl="1"/>
            <a:r>
              <a:rPr lang="en-US" dirty="0" smtClean="0"/>
              <a:t>Melanie Cohn-Hopwood </a:t>
            </a:r>
          </a:p>
          <a:p>
            <a:pPr lvl="1"/>
            <a:r>
              <a:rPr lang="en-US" dirty="0" smtClean="0"/>
              <a:t>Eric Hanson</a:t>
            </a:r>
          </a:p>
          <a:p>
            <a:pPr lvl="1"/>
            <a:r>
              <a:rPr lang="en-US" dirty="0" smtClean="0"/>
              <a:t>Eileen Keegan</a:t>
            </a:r>
          </a:p>
          <a:p>
            <a:pPr lvl="1"/>
            <a:r>
              <a:rPr lang="en-US" dirty="0" smtClean="0"/>
              <a:t>Barbara Maxam </a:t>
            </a:r>
          </a:p>
          <a:p>
            <a:pPr lvl="1"/>
            <a:r>
              <a:rPr lang="en-US" dirty="0" smtClean="0"/>
              <a:t>Elaine Shwartz</a:t>
            </a:r>
          </a:p>
          <a:p>
            <a:pPr lvl="1"/>
            <a:r>
              <a:rPr lang="en-US" dirty="0" smtClean="0"/>
              <a:t>Martha Southworth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Addendum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also a summary of the questions and answers related to this presentation </a:t>
            </a:r>
          </a:p>
          <a:p>
            <a:pPr lvl="1"/>
            <a:r>
              <a:rPr lang="en-US" dirty="0" smtClean="0"/>
              <a:t>includes clarifications, additional detail, reference materials and visual aides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TAFDC and EAEDC – To Apply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Apply at local Department of Transitional Assistance (DTA) office</a:t>
            </a:r>
          </a:p>
          <a:p>
            <a:pPr lvl="1"/>
            <a:r>
              <a:rPr lang="en-US" b="1" dirty="0" smtClean="0">
                <a:hlinkClick r:id="rId2"/>
              </a:rPr>
              <a:t>Find a DTA Office</a:t>
            </a:r>
            <a:r>
              <a:rPr 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DTA must provide interpreter services </a:t>
            </a:r>
            <a:r>
              <a:rPr lang="en-US" dirty="0" smtClean="0"/>
              <a:t>in person (make an appointment) and on phone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DTA must provide special accommodations for those with disabilities</a:t>
            </a:r>
            <a:r>
              <a:rPr lang="en-US" dirty="0" smtClean="0"/>
              <a:t>, e.g., conducting phone interviews or coming to the hospital or home if required; applicant should disclose and ask for help</a:t>
            </a:r>
          </a:p>
          <a:p>
            <a:pPr lvl="2"/>
            <a:r>
              <a:rPr lang="en-US" b="1" dirty="0" smtClean="0"/>
              <a:t>New Client Assistance Coordinators </a:t>
            </a:r>
            <a:r>
              <a:rPr lang="en-US" dirty="0" smtClean="0"/>
              <a:t>(CACs): supervisory-level staff who help troubleshoot issues of disability-related barriers </a:t>
            </a:r>
          </a:p>
          <a:p>
            <a:pPr lvl="3"/>
            <a:r>
              <a:rPr lang="en-US" dirty="0" smtClean="0">
                <a:hlinkClick r:id="rId3"/>
              </a:rPr>
              <a:t>Responsibilities and link to list</a:t>
            </a:r>
            <a:endParaRPr lang="en-US" dirty="0" smtClean="0"/>
          </a:p>
          <a:p>
            <a:r>
              <a:rPr lang="en-US" b="1" dirty="0" smtClean="0"/>
              <a:t>Advocacy tip: </a:t>
            </a:r>
            <a:r>
              <a:rPr lang="en-US" dirty="0" smtClean="0"/>
              <a:t>if unable to complete app on first visit, ask to sign the front page (name, address, and date) to protect application date</a:t>
            </a:r>
          </a:p>
          <a:p>
            <a:pPr lvl="1"/>
            <a:r>
              <a:rPr lang="en-US" dirty="0" smtClean="0"/>
              <a:t>If approved benefits would be due as of that date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TAFDC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TAFDC = Transitional Assistance to Families with Dependent Children</a:t>
            </a:r>
          </a:p>
          <a:p>
            <a:pPr lvl="1"/>
            <a:r>
              <a:rPr lang="en-US" dirty="0" smtClean="0"/>
              <a:t>Cash assistance (“welfare”)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Known as TANF (Transitional Assistance for Needy Families) nationally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TAFDC Eligibility - Categorical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Families with children under 18 (or 18 and a full time secondary school student or taking MCAS remedial course)</a:t>
            </a:r>
          </a:p>
          <a:p>
            <a:r>
              <a:rPr lang="en-US" dirty="0" smtClean="0"/>
              <a:t>Pregnant women:</a:t>
            </a:r>
          </a:p>
          <a:p>
            <a:pPr lvl="1"/>
            <a:r>
              <a:rPr lang="en-US" dirty="0" smtClean="0"/>
              <a:t>Teens (under 18) who meet </a:t>
            </a:r>
            <a:r>
              <a:rPr lang="en-US" dirty="0" smtClean="0">
                <a:hlinkClick r:id="rId2"/>
              </a:rPr>
              <a:t>school attendance requirements</a:t>
            </a:r>
            <a:r>
              <a:rPr lang="en-US" dirty="0" smtClean="0"/>
              <a:t> </a:t>
            </a:r>
            <a:r>
              <a:rPr lang="en-US" b="1" dirty="0" smtClean="0"/>
              <a:t>at any stage of pregnancy </a:t>
            </a: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Women (18 and older) in final 120 days of pregnancy</a:t>
            </a:r>
          </a:p>
          <a:p>
            <a:r>
              <a:rPr lang="en-US" dirty="0" smtClean="0"/>
              <a:t>Child can be living with one parent, two parents or </a:t>
            </a:r>
            <a:r>
              <a:rPr lang="en-US" b="1" dirty="0" smtClean="0"/>
              <a:t>another relative</a:t>
            </a:r>
          </a:p>
          <a:p>
            <a:pPr lvl="1"/>
            <a:r>
              <a:rPr lang="en-US" dirty="0" smtClean="0"/>
              <a:t>Relative can be  step-parent, aunt/uncle, grandparent, sibling, first cousin (or step-sibling, step-grandparent, or spouse or former spouse of one of these)</a:t>
            </a:r>
          </a:p>
          <a:p>
            <a:pPr lvl="2"/>
            <a:r>
              <a:rPr lang="en-US" dirty="0" smtClean="0"/>
              <a:t>Q&amp;A question about </a:t>
            </a:r>
            <a:r>
              <a:rPr lang="en-US" smtClean="0"/>
              <a:t>verifying relationship – see Q&amp;A report</a:t>
            </a:r>
            <a:endParaRPr lang="en-US" dirty="0" smtClean="0"/>
          </a:p>
          <a:p>
            <a:pPr lvl="1"/>
            <a:r>
              <a:rPr lang="en-US" dirty="0" smtClean="0"/>
              <a:t>Non-parent does </a:t>
            </a:r>
            <a:r>
              <a:rPr lang="en-US" b="1" dirty="0" smtClean="0"/>
              <a:t>not</a:t>
            </a:r>
            <a:r>
              <a:rPr lang="en-US" dirty="0" smtClean="0"/>
              <a:t> have to have legal custody to qualify</a:t>
            </a:r>
          </a:p>
          <a:p>
            <a:pPr lvl="1"/>
            <a:r>
              <a:rPr lang="en-US" dirty="0" smtClean="0"/>
              <a:t>Families that are ineligible due to relationship status may qualify for EAEDC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TAFDC Eligibility - Financial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Assets-</a:t>
            </a:r>
            <a:r>
              <a:rPr lang="en-US" dirty="0" smtClean="0"/>
              <a:t> </a:t>
            </a:r>
            <a:r>
              <a:rPr lang="en-US" b="1" dirty="0" smtClean="0"/>
              <a:t>countable</a:t>
            </a:r>
            <a:r>
              <a:rPr lang="en-US" dirty="0" smtClean="0"/>
              <a:t> limit is $2,500</a:t>
            </a:r>
          </a:p>
          <a:p>
            <a:pPr lvl="1"/>
            <a:r>
              <a:rPr lang="en-US" dirty="0" smtClean="0"/>
              <a:t>Assets of SSI recipient are </a:t>
            </a:r>
            <a:r>
              <a:rPr lang="en-US" b="1" dirty="0" smtClean="0"/>
              <a:t>not</a:t>
            </a:r>
            <a:r>
              <a:rPr lang="en-US" dirty="0" smtClean="0"/>
              <a:t> counted</a:t>
            </a:r>
          </a:p>
          <a:p>
            <a:pPr lvl="1"/>
            <a:r>
              <a:rPr lang="en-US" dirty="0" smtClean="0"/>
              <a:t>Home is not countable</a:t>
            </a:r>
          </a:p>
          <a:p>
            <a:pPr lvl="1"/>
            <a:r>
              <a:rPr lang="en-US" dirty="0" smtClean="0"/>
              <a:t>Car may not be countable depending on value</a:t>
            </a:r>
          </a:p>
          <a:p>
            <a:r>
              <a:rPr lang="en-US" b="1" dirty="0" smtClean="0"/>
              <a:t>Income</a:t>
            </a:r>
            <a:r>
              <a:rPr lang="en-US" dirty="0" smtClean="0"/>
              <a:t>- must be low income; complex calculation</a:t>
            </a:r>
          </a:p>
          <a:p>
            <a:pPr lvl="1"/>
            <a:r>
              <a:rPr lang="en-US" dirty="0" smtClean="0"/>
              <a:t>Income of any SSI recipients in family not counted</a:t>
            </a:r>
          </a:p>
          <a:p>
            <a:pPr lvl="1"/>
            <a:r>
              <a:rPr lang="en-US" dirty="0" smtClean="0"/>
              <a:t>If working some income may be deducted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TAFDC Other Eligibility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Massachusetts Resident</a:t>
            </a:r>
          </a:p>
          <a:p>
            <a:pPr lvl="1"/>
            <a:r>
              <a:rPr lang="en-US" dirty="0" smtClean="0"/>
              <a:t>Can be homeless and still qualify</a:t>
            </a:r>
          </a:p>
          <a:p>
            <a:r>
              <a:rPr lang="en-US" dirty="0" smtClean="0"/>
              <a:t>Immigration Status</a:t>
            </a:r>
          </a:p>
          <a:p>
            <a:pPr lvl="1"/>
            <a:r>
              <a:rPr lang="en-US" b="1" dirty="0" smtClean="0"/>
              <a:t>5 year bar- </a:t>
            </a:r>
            <a:r>
              <a:rPr lang="en-US" dirty="0" smtClean="0"/>
              <a:t>must have had qualified immigration status such as Legal Permanent Resident (LPR or “green card” holder) for 5 years to qualify</a:t>
            </a:r>
          </a:p>
          <a:p>
            <a:pPr lvl="2"/>
            <a:r>
              <a:rPr lang="en-US" dirty="0" smtClean="0"/>
              <a:t>If subject to the 5 year bar consider EAEDC</a:t>
            </a:r>
          </a:p>
          <a:p>
            <a:pPr lvl="1"/>
            <a:r>
              <a:rPr lang="en-US" b="1" dirty="0" smtClean="0"/>
              <a:t>NOT subject to 5 year bar: </a:t>
            </a:r>
            <a:r>
              <a:rPr lang="en-US" dirty="0" smtClean="0"/>
              <a:t>Refugees, Asylees, </a:t>
            </a:r>
            <a:r>
              <a:rPr lang="en-US" b="1" dirty="0" smtClean="0"/>
              <a:t>LPRs</a:t>
            </a:r>
            <a:r>
              <a:rPr lang="en-US" dirty="0" smtClean="0"/>
              <a:t> </a:t>
            </a:r>
            <a:r>
              <a:rPr lang="en-US" b="1" dirty="0" smtClean="0"/>
              <a:t>who were originally refugees or asylees (ask!)</a:t>
            </a:r>
            <a:r>
              <a:rPr lang="en-US" dirty="0" smtClean="0"/>
              <a:t>, domestic violence survivors and certain veterans</a:t>
            </a:r>
          </a:p>
          <a:p>
            <a:pPr lvl="1"/>
            <a:r>
              <a:rPr lang="en-US" dirty="0" smtClean="0"/>
              <a:t>Undocumented immigrants ineligible, but can apply for citizen children (or otherwise eligible children)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Concerns of the Undocumented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both TAFDC and EAEDC</a:t>
            </a:r>
          </a:p>
          <a:p>
            <a:pPr lvl="1"/>
            <a:r>
              <a:rPr lang="en-US" dirty="0" smtClean="0"/>
              <a:t>Undocumented immigrants may be reluctant to apply for their citizen children for fear that they will be reported to immigration</a:t>
            </a:r>
          </a:p>
          <a:p>
            <a:pPr lvl="1"/>
            <a:r>
              <a:rPr lang="en-US" b="1" dirty="0" smtClean="0"/>
              <a:t>DTA Brochure* </a:t>
            </a:r>
            <a:r>
              <a:rPr lang="en-US" dirty="0" smtClean="0"/>
              <a:t>states they will </a:t>
            </a:r>
            <a:r>
              <a:rPr lang="en-US" b="1" dirty="0" smtClean="0"/>
              <a:t>not</a:t>
            </a:r>
            <a:r>
              <a:rPr lang="en-US" dirty="0" smtClean="0"/>
              <a:t> report to USCIS unless they are shown </a:t>
            </a:r>
            <a:r>
              <a:rPr lang="en-US" b="1" dirty="0" smtClean="0"/>
              <a:t>final orders of deportation</a:t>
            </a:r>
          </a:p>
          <a:p>
            <a:pPr lvl="2"/>
            <a:r>
              <a:rPr lang="en-US" dirty="0" smtClean="0"/>
              <a:t>*Brochure: </a:t>
            </a:r>
            <a:r>
              <a:rPr lang="en-US" b="1" dirty="0" smtClean="0">
                <a:hlinkClick r:id="rId2"/>
              </a:rPr>
              <a:t>What Non-Citizens Need to Know</a:t>
            </a:r>
            <a:r>
              <a:rPr lang="en-US" b="1" dirty="0" smtClean="0"/>
              <a:t> </a:t>
            </a:r>
            <a:r>
              <a:rPr lang="en-US" dirty="0" smtClean="0"/>
              <a:t>(available in multiple languages)</a:t>
            </a:r>
          </a:p>
          <a:p>
            <a:pPr lvl="2"/>
            <a:r>
              <a:rPr lang="en-US" dirty="0" smtClean="0"/>
              <a:t>Give to patients; reassuring to see it in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Charge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For both TAFDC and EAEDC</a:t>
            </a:r>
          </a:p>
          <a:p>
            <a:pPr lvl="1"/>
            <a:r>
              <a:rPr lang="en-US" dirty="0" smtClean="0"/>
              <a:t>When applying for entry or for LPR status USCIS will consider whether likely to rely on public benefits for support (i.e., be a “public charge”). Can deny entry or LPR application. </a:t>
            </a:r>
          </a:p>
          <a:p>
            <a:pPr lvl="1"/>
            <a:r>
              <a:rPr lang="en-US" dirty="0" smtClean="0"/>
              <a:t>Receipt of </a:t>
            </a:r>
            <a:r>
              <a:rPr lang="en-US" b="1" dirty="0" smtClean="0"/>
              <a:t>cash</a:t>
            </a:r>
            <a:r>
              <a:rPr lang="en-US" dirty="0" smtClean="0"/>
              <a:t> benefits (such as TAFDC, EAEDC) </a:t>
            </a:r>
            <a:r>
              <a:rPr lang="en-US" b="1" dirty="0" smtClean="0"/>
              <a:t>MAY</a:t>
            </a:r>
            <a:r>
              <a:rPr lang="en-US" dirty="0" smtClean="0"/>
              <a:t> pose a public charge concern for those applying for LPR status or LPRs who leave the U.S. for more than 180 days</a:t>
            </a:r>
          </a:p>
          <a:p>
            <a:pPr lvl="1"/>
            <a:r>
              <a:rPr lang="en-US" dirty="0" smtClean="0"/>
              <a:t>Public charge </a:t>
            </a:r>
            <a:r>
              <a:rPr lang="en-US" b="1" dirty="0" smtClean="0"/>
              <a:t>not</a:t>
            </a:r>
            <a:r>
              <a:rPr lang="en-US" dirty="0" smtClean="0"/>
              <a:t> a concern for non-cash benefits, or for those who already have LPR status (unless they leave the country for more than 180 days)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Contact the CRC or legal advocate for more information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1268</TotalTime>
  <Words>1551</Words>
  <Application>Microsoft Office PowerPoint</Application>
  <PresentationFormat>On-screen Show (4:3)</PresentationFormat>
  <Paragraphs>157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Urban</vt:lpstr>
      <vt:lpstr>TAFDC and EAEDC</vt:lpstr>
      <vt:lpstr>Patient Handouts</vt:lpstr>
      <vt:lpstr>TAFDC and EAEDC – To Apply</vt:lpstr>
      <vt:lpstr>TAFDC </vt:lpstr>
      <vt:lpstr>TAFDC Eligibility - Categorical </vt:lpstr>
      <vt:lpstr>TAFDC Eligibility - Financial</vt:lpstr>
      <vt:lpstr>TAFDC Other Eligibility Requirements</vt:lpstr>
      <vt:lpstr>Concerns of the Undocumented</vt:lpstr>
      <vt:lpstr>Public Charge</vt:lpstr>
      <vt:lpstr>TAFDC Time Limit </vt:lpstr>
      <vt:lpstr>TAFDC Work Requirement</vt:lpstr>
      <vt:lpstr>TAFDC Benefits</vt:lpstr>
      <vt:lpstr>EBT Cards  </vt:lpstr>
      <vt:lpstr>September Clothing Allowance</vt:lpstr>
      <vt:lpstr>EAEDC</vt:lpstr>
      <vt:lpstr>EAEDC Eligibility- Categorical</vt:lpstr>
      <vt:lpstr>EAEDC Eligibility - Financial</vt:lpstr>
      <vt:lpstr>EAEDC Immigrant Eligibility </vt:lpstr>
      <vt:lpstr>EAEDC Benefits</vt:lpstr>
      <vt:lpstr>EAEDC and SSI</vt:lpstr>
      <vt:lpstr>EAEDC Additional Benefits (selected)</vt:lpstr>
      <vt:lpstr>Resources </vt:lpstr>
      <vt:lpstr>Questions?</vt:lpstr>
      <vt:lpstr>Addendum </vt:lpstr>
    </vt:vector>
  </TitlesOfParts>
  <Company>Partners HealthCare System,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TAFDC &amp; EAEDC</dc:title>
  <dc:creator>Ellen Forman</dc:creator>
  <cp:lastModifiedBy>Ellen Forman</cp:lastModifiedBy>
  <cp:revision>235</cp:revision>
  <dcterms:created xsi:type="dcterms:W3CDTF">2015-10-01T14:02:48Z</dcterms:created>
  <dcterms:modified xsi:type="dcterms:W3CDTF">2015-10-20T17:04:46Z</dcterms:modified>
</cp:coreProperties>
</file>