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6" r:id="rId2"/>
    <p:sldId id="257" r:id="rId3"/>
    <p:sldId id="258" r:id="rId4"/>
    <p:sldId id="265" r:id="rId5"/>
    <p:sldId id="260" r:id="rId6"/>
    <p:sldId id="259" r:id="rId7"/>
    <p:sldId id="261" r:id="rId8"/>
    <p:sldId id="262" r:id="rId9"/>
    <p:sldId id="263" r:id="rId10"/>
    <p:sldId id="267" r:id="rId11"/>
    <p:sldId id="264" r:id="rId12"/>
    <p:sldId id="266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DB727F2-486E-46ED-8886-566151BAB982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103DC97-3742-4FF1-8F7E-57CCF1F7EB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727F2-486E-46ED-8886-566151BAB982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3DC97-3742-4FF1-8F7E-57CCF1F7EB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727F2-486E-46ED-8886-566151BAB982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3DC97-3742-4FF1-8F7E-57CCF1F7EB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727F2-486E-46ED-8886-566151BAB982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3DC97-3742-4FF1-8F7E-57CCF1F7EB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727F2-486E-46ED-8886-566151BAB982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3DC97-3742-4FF1-8F7E-57CCF1F7EB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727F2-486E-46ED-8886-566151BAB982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3DC97-3742-4FF1-8F7E-57CCF1F7EB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DB727F2-486E-46ED-8886-566151BAB982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103DC97-3742-4FF1-8F7E-57CCF1F7EB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DB727F2-486E-46ED-8886-566151BAB982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103DC97-3742-4FF1-8F7E-57CCF1F7EB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727F2-486E-46ED-8886-566151BAB982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3DC97-3742-4FF1-8F7E-57CCF1F7EB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727F2-486E-46ED-8886-566151BAB982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3DC97-3742-4FF1-8F7E-57CCF1F7EB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727F2-486E-46ED-8886-566151BAB982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3DC97-3742-4FF1-8F7E-57CCF1F7EB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DB727F2-486E-46ED-8886-566151BAB982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103DC97-3742-4FF1-8F7E-57CCF1F7EBC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healthcare.partners.org/ss/ssframebottom/staffresources/New%20Site/Basic%20Needs/Early_Retirement_vs_Disability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sdrc.com/disabilityquestions4-68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sabilitysecrets.com/resources/social-security-disability/social-security-disability-coverage/retired-early.htm" TargetMode="External"/><Relationship Id="rId2" Type="http://schemas.openxmlformats.org/officeDocument/2006/relationships/hyperlink" Target="http://www.disabilitysecrets.com/retired-draw-disability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igitalcommons.ilr.cornell.edu/cgi/viewcontent.cgi?article=1049&amp;context=edicollect" TargetMode="External"/><Relationship Id="rId4" Type="http://schemas.openxmlformats.org/officeDocument/2006/relationships/hyperlink" Target="http://www.nolo.com/legal-encyclopedia/getting-social-security-disability-benefits-after-age-60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cialsecurity.gov/pubs/ageincrease.ht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133600"/>
            <a:ext cx="8458200" cy="1470025"/>
          </a:xfrm>
        </p:spPr>
        <p:txBody>
          <a:bodyPr/>
          <a:lstStyle/>
          <a:p>
            <a:r>
              <a:rPr lang="en-US" dirty="0" smtClean="0"/>
              <a:t>Unemployment, Early Retirement or Disability?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Ellen Forman, LICSW</a:t>
            </a:r>
          </a:p>
          <a:p>
            <a:r>
              <a:rPr lang="en-US" dirty="0" smtClean="0"/>
              <a:t>Social Service Staff Meeting</a:t>
            </a:r>
          </a:p>
          <a:p>
            <a:r>
              <a:rPr lang="en-US" dirty="0" smtClean="0"/>
              <a:t>November 17,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Handout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Patient handout on our website under SSDI:  </a:t>
            </a:r>
            <a:r>
              <a:rPr lang="en-US" dirty="0" smtClean="0">
                <a:hlinkClick r:id="rId2"/>
              </a:rPr>
              <a:t>Should I take Early Retirement or Apply for SSDI?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 Resource Specialist</a:t>
            </a:r>
          </a:p>
          <a:p>
            <a:pPr lvl="1"/>
            <a:r>
              <a:rPr lang="en-US" dirty="0" smtClean="0"/>
              <a:t>Diana Tran, x6-8182</a:t>
            </a:r>
          </a:p>
          <a:p>
            <a:r>
              <a:rPr lang="en-US" dirty="0" smtClean="0"/>
              <a:t>Oncology Resource Specialist</a:t>
            </a:r>
          </a:p>
          <a:p>
            <a:pPr lvl="1"/>
            <a:r>
              <a:rPr lang="en-US" dirty="0" smtClean="0"/>
              <a:t>Petrina Jacob, x4-0295</a:t>
            </a:r>
          </a:p>
          <a:p>
            <a:r>
              <a:rPr lang="en-US" dirty="0" smtClean="0"/>
              <a:t>CRC Manager</a:t>
            </a:r>
          </a:p>
          <a:p>
            <a:pPr lvl="1"/>
            <a:r>
              <a:rPr lang="en-US" dirty="0" smtClean="0"/>
              <a:t>Ellen Forman, LICSW, x6-5807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 - Unemployment and SSDI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DisabilitySecrets.com published by </a:t>
            </a:r>
            <a:r>
              <a:rPr lang="en-US" i="1" dirty="0" smtClean="0"/>
              <a:t>NOLO </a:t>
            </a:r>
            <a:r>
              <a:rPr lang="en-US" dirty="0" smtClean="0">
                <a:hlinkClick r:id="rId2"/>
              </a:rPr>
              <a:t>http://www.disabilitysecrets.com/page10-44.html# </a:t>
            </a:r>
          </a:p>
          <a:p>
            <a:r>
              <a:rPr lang="en-US" dirty="0" smtClean="0"/>
              <a:t>Disability Benefits Center </a:t>
            </a:r>
            <a:r>
              <a:rPr lang="en-US" dirty="0" smtClean="0">
                <a:hlinkClick r:id="rId2"/>
              </a:rPr>
              <a:t>http://www.disabilitybenefitscenter.org/common-disability-mistakes/applying-for-disability-while-receiving-unemployment</a:t>
            </a:r>
          </a:p>
          <a:p>
            <a:r>
              <a:rPr lang="en-US" dirty="0" smtClean="0"/>
              <a:t>Social Security Disability/SSI Resource Center </a:t>
            </a:r>
            <a:r>
              <a:rPr lang="en-US" dirty="0" smtClean="0">
                <a:hlinkClick r:id="rId2"/>
              </a:rPr>
              <a:t>http://www.ssdrc.com/disabilityquestions4-68.html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Sources - Early Retirement and SSDI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400" dirty="0" smtClean="0"/>
              <a:t>DisabilitySecrets.com published by </a:t>
            </a:r>
            <a:r>
              <a:rPr lang="en-US" sz="3400" i="1" dirty="0" smtClean="0"/>
              <a:t>NOLO: </a:t>
            </a:r>
          </a:p>
          <a:p>
            <a:pPr lvl="1"/>
            <a:r>
              <a:rPr lang="en-US" sz="2800" dirty="0" smtClean="0">
                <a:hlinkClick r:id="rId2"/>
              </a:rPr>
              <a:t>http://www.disabilitysecrets.com/retired-draw-disability.html</a:t>
            </a:r>
            <a:r>
              <a:rPr lang="en-US" sz="2800" dirty="0" smtClean="0"/>
              <a:t>  </a:t>
            </a:r>
          </a:p>
          <a:p>
            <a:pPr lvl="1"/>
            <a:r>
              <a:rPr lang="en-US" sz="2800" dirty="0" smtClean="0">
                <a:hlinkClick r:id="rId3"/>
              </a:rPr>
              <a:t>http://www.disabilitysecrets.com/resources/social-security-disability/social-security-disability-coverage/retired-early.htm</a:t>
            </a:r>
            <a:r>
              <a:rPr lang="en-US" sz="2800" dirty="0" smtClean="0"/>
              <a:t> </a:t>
            </a:r>
            <a:r>
              <a:rPr lang="en-US" dirty="0" smtClean="0"/>
              <a:t>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400" dirty="0" smtClean="0"/>
              <a:t>Nolo:</a:t>
            </a:r>
            <a:r>
              <a:rPr lang="en-US" sz="3400" b="1" dirty="0" smtClean="0"/>
              <a:t> </a:t>
            </a:r>
            <a:r>
              <a:rPr lang="en-US" dirty="0" smtClean="0">
                <a:hlinkClick r:id="rId4"/>
              </a:rPr>
              <a:t>http://www.nolo.com/legal-encyclopedia/getting-social-security-disability-benefits-after-age-60.html</a:t>
            </a:r>
            <a:r>
              <a:rPr lang="en-US" dirty="0" smtClean="0"/>
              <a:t>  </a:t>
            </a:r>
          </a:p>
          <a:p>
            <a:r>
              <a:rPr lang="en-US" sz="3400" dirty="0" smtClean="0"/>
              <a:t>Cornell University Employment and Disability Institute, School of Industrial and Labor Relations </a:t>
            </a:r>
            <a:r>
              <a:rPr lang="en-US" dirty="0" smtClean="0">
                <a:hlinkClick r:id="rId5"/>
              </a:rPr>
              <a:t>http://digitalcommons.ilr.cornell.edu/cgi/viewcontent.cgi?article=1049&amp;context=edicollect</a:t>
            </a:r>
            <a:r>
              <a:rPr lang="en-US" dirty="0" smtClean="0"/>
              <a:t>  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You’ve told us this comes up regularly: a patient is no longer able to work due to an illness or disability. Should they apply for Unemployment or early Retirement or Social Security Disability?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As we know applying for Social Security Disability can be a long process – how to pay the bills in the meantime?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Can I </a:t>
            </a:r>
            <a:r>
              <a:rPr lang="en-US" b="1" dirty="0" smtClean="0"/>
              <a:t>Apply</a:t>
            </a:r>
            <a:r>
              <a:rPr lang="en-US" dirty="0" smtClean="0"/>
              <a:t> for BOTH Unemployment and SSDI?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Short answer- generally no</a:t>
            </a:r>
          </a:p>
          <a:p>
            <a:r>
              <a:rPr lang="en-US" dirty="0" smtClean="0"/>
              <a:t>When</a:t>
            </a:r>
            <a:r>
              <a:rPr lang="en-US" b="1" dirty="0" smtClean="0"/>
              <a:t> </a:t>
            </a:r>
            <a:r>
              <a:rPr lang="en-US" dirty="0" smtClean="0"/>
              <a:t>filing for </a:t>
            </a:r>
            <a:r>
              <a:rPr lang="en-US" b="1" dirty="0" smtClean="0"/>
              <a:t>Unemployment</a:t>
            </a:r>
            <a:r>
              <a:rPr lang="en-US" dirty="0" smtClean="0"/>
              <a:t>, you are attesting that you are ready and available to perform work and that you are actively seeking work </a:t>
            </a:r>
          </a:p>
          <a:p>
            <a:pPr lvl="1"/>
            <a:r>
              <a:rPr lang="en-US" dirty="0" smtClean="0"/>
              <a:t>Requires weekly documentation of work search via phone call-in</a:t>
            </a:r>
          </a:p>
          <a:p>
            <a:r>
              <a:rPr lang="en-US" dirty="0" smtClean="0"/>
              <a:t>You are required to notify Unemployment if you apply for disability</a:t>
            </a:r>
          </a:p>
          <a:p>
            <a:pPr lvl="1"/>
            <a:r>
              <a:rPr lang="en-US" dirty="0" smtClean="0"/>
              <a:t>If you do not you could be charged with fraud, have to pay back benefits, or both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Unemployment and SSDI </a:t>
            </a:r>
            <a:r>
              <a:rPr lang="en-US" sz="3100" dirty="0" smtClean="0"/>
              <a:t>(continued)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Social Security </a:t>
            </a:r>
            <a:r>
              <a:rPr lang="en-US" dirty="0" smtClean="0"/>
              <a:t>says they have no rules against receiving unemployment and SSDI, </a:t>
            </a:r>
            <a:r>
              <a:rPr lang="en-US" b="1" dirty="0" smtClean="0"/>
              <a:t>BUT</a:t>
            </a:r>
            <a:r>
              <a:rPr lang="en-US" dirty="0" smtClean="0"/>
              <a:t> that they can consider the unemployment filing in determining disability</a:t>
            </a:r>
          </a:p>
          <a:p>
            <a:pPr lvl="1"/>
            <a:r>
              <a:rPr lang="en-US" dirty="0" smtClean="0"/>
              <a:t>By collecting unemployment you saying you are able to work – may conflict with SSA definition of disability – they may find you not disabled</a:t>
            </a:r>
          </a:p>
          <a:p>
            <a:r>
              <a:rPr lang="en-US" dirty="0" smtClean="0"/>
              <a:t>In some rare circumstances you might be able to apply for both, but it is risky. Consult an attorney.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Unemployment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 smtClean="0"/>
          </a:p>
          <a:p>
            <a:r>
              <a:rPr lang="en-US" b="1" dirty="0" smtClean="0"/>
              <a:t>NOTE: there are some situations where one ALREADY receiving SSDI might qualify for Unemployment </a:t>
            </a:r>
            <a:r>
              <a:rPr lang="en-US" dirty="0" smtClean="0"/>
              <a:t>such as if one is laid off during an employment trial period</a:t>
            </a:r>
          </a:p>
          <a:p>
            <a:pPr lvl="1"/>
            <a:r>
              <a:rPr lang="en-US" dirty="0" smtClean="0"/>
              <a:t>Consult CRC or advocate with questions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Unemployment – Related Advocacy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Approved Illness Exception</a:t>
            </a:r>
            <a:endParaRPr lang="en-US" dirty="0" smtClean="0"/>
          </a:p>
          <a:p>
            <a:pPr lvl="1"/>
            <a:r>
              <a:rPr lang="en-US" dirty="0" smtClean="0"/>
              <a:t>Can receive benefits during a TEMPORARY illness - </a:t>
            </a:r>
            <a:r>
              <a:rPr lang="en-US" b="1" dirty="0" smtClean="0"/>
              <a:t>up to 3 weeks </a:t>
            </a:r>
            <a:r>
              <a:rPr lang="en-US" dirty="0" smtClean="0"/>
              <a:t>in a benefit year - as long as the individual has not refused an offer of suitable work</a:t>
            </a:r>
          </a:p>
          <a:p>
            <a:pPr lvl="1"/>
            <a:r>
              <a:rPr lang="en-US" dirty="0" smtClean="0"/>
              <a:t>Exception waives active job search requirement </a:t>
            </a:r>
          </a:p>
          <a:p>
            <a:pPr lvl="1"/>
            <a:r>
              <a:rPr lang="en-US" dirty="0" smtClean="0"/>
              <a:t>Applies to </a:t>
            </a:r>
            <a:r>
              <a:rPr lang="en-US" b="1" dirty="0" smtClean="0"/>
              <a:t>bereavement</a:t>
            </a:r>
            <a:r>
              <a:rPr lang="en-US" dirty="0" smtClean="0"/>
              <a:t> for a spouse, child, parent, brother, sister, grandparent, grandchild, parent of spouse or a person in the claimant’s household</a:t>
            </a:r>
          </a:p>
          <a:p>
            <a:pPr lvl="1"/>
            <a:r>
              <a:rPr lang="en-US" b="1" dirty="0" smtClean="0"/>
              <a:t>To apply </a:t>
            </a:r>
            <a:r>
              <a:rPr lang="en-US" dirty="0" smtClean="0"/>
              <a:t>-  leave a message at the work search telephone number;  a case worker should call back to assess and give further guidance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Early Retirement OR SSDI?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Short answer: If meet SSA disability criteria -  </a:t>
            </a:r>
            <a:r>
              <a:rPr lang="en-US" b="1" dirty="0" smtClean="0"/>
              <a:t>apply for SSDI</a:t>
            </a:r>
          </a:p>
          <a:p>
            <a:r>
              <a:rPr lang="en-US" dirty="0" smtClean="0"/>
              <a:t>Why?</a:t>
            </a:r>
          </a:p>
          <a:p>
            <a:pPr lvl="1"/>
            <a:r>
              <a:rPr lang="en-US" b="1" dirty="0" smtClean="0"/>
              <a:t>You can apply for Early Retirement between age 62 and your full retirement age</a:t>
            </a:r>
          </a:p>
          <a:p>
            <a:pPr lvl="2"/>
            <a:r>
              <a:rPr lang="en-US" dirty="0" smtClean="0"/>
              <a:t>See the Social Security </a:t>
            </a:r>
            <a:r>
              <a:rPr lang="en-US" dirty="0" smtClean="0">
                <a:hlinkClick r:id="rId2"/>
              </a:rPr>
              <a:t>Retirement Age Calculator</a:t>
            </a:r>
            <a:r>
              <a:rPr lang="en-US" dirty="0" smtClean="0"/>
              <a:t>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However, </a:t>
            </a:r>
            <a:r>
              <a:rPr lang="en-US" b="1" dirty="0" smtClean="0"/>
              <a:t>Early Retirement </a:t>
            </a:r>
            <a:r>
              <a:rPr lang="en-US" dirty="0" smtClean="0"/>
              <a:t>benefits are a </a:t>
            </a:r>
            <a:r>
              <a:rPr lang="en-US" b="1" dirty="0" smtClean="0"/>
              <a:t>PERMANENTLY</a:t>
            </a:r>
            <a:r>
              <a:rPr lang="en-US" dirty="0" smtClean="0"/>
              <a:t> </a:t>
            </a:r>
            <a:r>
              <a:rPr lang="en-US" b="1" dirty="0" smtClean="0"/>
              <a:t>reduced monthly payment</a:t>
            </a:r>
            <a:endParaRPr lang="en-US" dirty="0" smtClean="0"/>
          </a:p>
          <a:p>
            <a:pPr lvl="1"/>
            <a:r>
              <a:rPr lang="en-US" b="1" dirty="0" smtClean="0"/>
              <a:t>SSDI provides an unreduced benefit</a:t>
            </a:r>
            <a:r>
              <a:rPr lang="en-US" dirty="0" smtClean="0"/>
              <a:t>- and then, if still disabled, converts to retirement benefit at full retirement age</a:t>
            </a:r>
          </a:p>
          <a:p>
            <a:pPr>
              <a:spcBef>
                <a:spcPts val="600"/>
              </a:spcBef>
            </a:pPr>
            <a:r>
              <a:rPr lang="en-US" b="1" dirty="0" smtClean="0"/>
              <a:t>However...</a:t>
            </a:r>
            <a:endParaRPr lang="en-US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Take Early Retirement </a:t>
            </a:r>
            <a:r>
              <a:rPr lang="en-US" b="1" dirty="0" smtClean="0"/>
              <a:t>While Applying </a:t>
            </a:r>
            <a:r>
              <a:rPr lang="en-US" dirty="0" smtClean="0"/>
              <a:t>for SSDI?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532888"/>
            <a:ext cx="8229600" cy="4325112"/>
          </a:xfrm>
        </p:spPr>
        <p:txBody>
          <a:bodyPr>
            <a:normAutofit/>
          </a:bodyPr>
          <a:lstStyle/>
          <a:p>
            <a:r>
              <a:rPr lang="en-US" dirty="0" smtClean="0"/>
              <a:t>Good scenario: if SSA subsequently determines you were disabled </a:t>
            </a:r>
            <a:r>
              <a:rPr lang="en-US" b="1" dirty="0" smtClean="0"/>
              <a:t>BEFORE took early Retirement you will get full SSDI benefit, plus any retroactive difference between reduced and full benefits (after 5 month waiting period) 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Do this only if you have a strong disability case and speak with an advocate first because </a:t>
            </a:r>
            <a:r>
              <a:rPr lang="en-US" b="1" dirty="0" smtClean="0"/>
              <a:t>there is a risk...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Bad scenario: if SSA determines </a:t>
            </a:r>
            <a:r>
              <a:rPr lang="en-US" b="1" dirty="0" smtClean="0"/>
              <a:t>either not disabled, or that the disability started AFTER started collecting Early Retirement, stuck with the reduced early retirement benefit permanently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1" dirty="0" smtClean="0"/>
              <a:t>“Do-Over” option</a:t>
            </a:r>
            <a:r>
              <a:rPr lang="en-US" dirty="0" smtClean="0"/>
              <a:t>- can undo early retirement within 12 months, but have to repay benefits. Useful only to those who can repay; also SSDI decisions often take longer than 12 months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461</TotalTime>
  <Words>680</Words>
  <Application>Microsoft Office PowerPoint</Application>
  <PresentationFormat>On-screen Show (4:3)</PresentationFormat>
  <Paragraphs>60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Urban</vt:lpstr>
      <vt:lpstr>Unemployment, Early Retirement or Disability? </vt:lpstr>
      <vt:lpstr>Background</vt:lpstr>
      <vt:lpstr>Can I Apply for BOTH Unemployment and SSDI?</vt:lpstr>
      <vt:lpstr>Unemployment and SSDI (continued)</vt:lpstr>
      <vt:lpstr>Unemployment (continued)</vt:lpstr>
      <vt:lpstr>Unemployment – Related Advocacy</vt:lpstr>
      <vt:lpstr>Early Retirement OR SSDI?</vt:lpstr>
      <vt:lpstr>Take Early Retirement While Applying for SSDI?</vt:lpstr>
      <vt:lpstr>The RISK</vt:lpstr>
      <vt:lpstr>Handout </vt:lpstr>
      <vt:lpstr>Questions?</vt:lpstr>
      <vt:lpstr>Sources - Unemployment and SSDI</vt:lpstr>
      <vt:lpstr>Sources - Early Retirement and SSDI</vt:lpstr>
    </vt:vector>
  </TitlesOfParts>
  <Company>Partners HealthCare System,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Unemployment, Early Retirement or Disability?</dc:title>
  <dc:creator>Ellen Forman</dc:creator>
  <cp:lastModifiedBy>Ellen Forman</cp:lastModifiedBy>
  <cp:revision>105</cp:revision>
  <dcterms:created xsi:type="dcterms:W3CDTF">2016-11-07T19:24:26Z</dcterms:created>
  <dcterms:modified xsi:type="dcterms:W3CDTF">2016-11-18T19:25:02Z</dcterms:modified>
</cp:coreProperties>
</file>