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2" r:id="rId1"/>
  </p:sldMasterIdLst>
  <p:notesMasterIdLst>
    <p:notesMasterId r:id="rId47"/>
  </p:notesMasterIdLst>
  <p:sldIdLst>
    <p:sldId id="256" r:id="rId2"/>
    <p:sldId id="259" r:id="rId3"/>
    <p:sldId id="257" r:id="rId4"/>
    <p:sldId id="261" r:id="rId5"/>
    <p:sldId id="276" r:id="rId6"/>
    <p:sldId id="282" r:id="rId7"/>
    <p:sldId id="304" r:id="rId8"/>
    <p:sldId id="283" r:id="rId9"/>
    <p:sldId id="277" r:id="rId10"/>
    <p:sldId id="280" r:id="rId11"/>
    <p:sldId id="279" r:id="rId12"/>
    <p:sldId id="286" r:id="rId13"/>
    <p:sldId id="278" r:id="rId14"/>
    <p:sldId id="281" r:id="rId15"/>
    <p:sldId id="287" r:id="rId16"/>
    <p:sldId id="288" r:id="rId17"/>
    <p:sldId id="305" r:id="rId18"/>
    <p:sldId id="274" r:id="rId19"/>
    <p:sldId id="289" r:id="rId20"/>
    <p:sldId id="290" r:id="rId21"/>
    <p:sldId id="306" r:id="rId22"/>
    <p:sldId id="291" r:id="rId23"/>
    <p:sldId id="292" r:id="rId24"/>
    <p:sldId id="293" r:id="rId25"/>
    <p:sldId id="294" r:id="rId26"/>
    <p:sldId id="295" r:id="rId27"/>
    <p:sldId id="296" r:id="rId28"/>
    <p:sldId id="297" r:id="rId29"/>
    <p:sldId id="275" r:id="rId30"/>
    <p:sldId id="271" r:id="rId31"/>
    <p:sldId id="299" r:id="rId32"/>
    <p:sldId id="317" r:id="rId33"/>
    <p:sldId id="300" r:id="rId34"/>
    <p:sldId id="307" r:id="rId35"/>
    <p:sldId id="285" r:id="rId36"/>
    <p:sldId id="301" r:id="rId37"/>
    <p:sldId id="312" r:id="rId38"/>
    <p:sldId id="315" r:id="rId39"/>
    <p:sldId id="316" r:id="rId40"/>
    <p:sldId id="313" r:id="rId41"/>
    <p:sldId id="314" r:id="rId42"/>
    <p:sldId id="311" r:id="rId43"/>
    <p:sldId id="308" r:id="rId44"/>
    <p:sldId id="310" r:id="rId45"/>
    <p:sldId id="309"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snapToGrid="0">
      <p:cViewPr varScale="1">
        <p:scale>
          <a:sx n="45" d="100"/>
          <a:sy n="45" d="100"/>
        </p:scale>
        <p:origin x="48" y="1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8FC366-4BC0-44AA-8A67-BB89E0EC23F6}" type="datetimeFigureOut">
              <a:rPr lang="en-US" smtClean="0"/>
              <a:t>11/1/2019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7908AD-21DF-46DC-A6C2-CC2C7D7A93CC}" type="slidenum">
              <a:rPr lang="en-US" smtClean="0"/>
              <a:t>‹#›</a:t>
            </a:fld>
            <a:endParaRPr lang="en-US"/>
          </a:p>
        </p:txBody>
      </p:sp>
    </p:spTree>
    <p:extLst>
      <p:ext uri="{BB962C8B-B14F-4D97-AF65-F5344CB8AC3E}">
        <p14:creationId xmlns:p14="http://schemas.microsoft.com/office/powerpoint/2010/main" val="701243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90B528-C377-4C88-914C-7DD4AB378BC3}"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984618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697866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66266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8692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94112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600301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56896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62324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84276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11/1/2019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97096252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11/1/2019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33780128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11/1/2019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6906383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hedfuel.azurewebsites.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massachusetts.salvationarmy.org/MA/Locations" TargetMode="External"/><Relationship Id="rId2" Type="http://schemas.openxmlformats.org/officeDocument/2006/relationships/hyperlink" Target="http://www.magoodneighbor.org/assistance.html" TargetMode="External"/><Relationship Id="rId1" Type="http://schemas.openxmlformats.org/officeDocument/2006/relationships/slideLayout" Target="../slideLayouts/slideLayout2.xml"/><Relationship Id="rId4" Type="http://schemas.openxmlformats.org/officeDocument/2006/relationships/hyperlink" Target="http://www.magoodneighbor.org/faq.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healthcare.partners.org/ss/ssframebottom/staffresources/New%20Site/Basic%20Needs/BN_Housing-V2_HomelessPrevention.html#RAF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mass.gov/files/documents/2019/10/25/FY20LIHEAPEligibility.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lifelinesupport.org/_res/documents/li/pdf/handouts/Income_Requirement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afelinkwireless.com/Enrollment/Safelink/en/NewPublic/index.html" TargetMode="External"/><Relationship Id="rId7" Type="http://schemas.openxmlformats.org/officeDocument/2006/relationships/hyperlink" Target="https://www.mass.gov/service-details/lifeline-services" TargetMode="External"/><Relationship Id="rId2" Type="http://schemas.openxmlformats.org/officeDocument/2006/relationships/hyperlink" Target="http://www.assurancewireless.com/Public/Welcome.aspx" TargetMode="External"/><Relationship Id="rId1" Type="http://schemas.openxmlformats.org/officeDocument/2006/relationships/slideLayout" Target="../slideLayouts/slideLayout2.xml"/><Relationship Id="rId6" Type="http://schemas.openxmlformats.org/officeDocument/2006/relationships/hyperlink" Target="https://www.mass.gov/doc/spanish-dtc-lifeline-program-guide/download" TargetMode="External"/><Relationship Id="rId5" Type="http://schemas.openxmlformats.org/officeDocument/2006/relationships/hyperlink" Target="https://www.mass.gov/doc/english-dtc-lifeline-program-guide/download" TargetMode="External"/><Relationship Id="rId4" Type="http://schemas.openxmlformats.org/officeDocument/2006/relationships/hyperlink" Target="http://www.standupwireless.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mass.gov/forms/massachusetts-department-of-public-utilities-consumer-complaint-form" TargetMode="External"/><Relationship Id="rId2" Type="http://schemas.openxmlformats.org/officeDocument/2006/relationships/hyperlink" Target="https://www.mass.gov/how-to/file-a-complaint-involving-a-gas-electric-or-water-company" TargetMode="External"/><Relationship Id="rId1" Type="http://schemas.openxmlformats.org/officeDocument/2006/relationships/slideLayout" Target="../slideLayouts/slideLayout2.xml"/><Relationship Id="rId4" Type="http://schemas.openxmlformats.org/officeDocument/2006/relationships/hyperlink" Target="mailto:DPUConsumer.Complaints@state.ma.u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healthcare.partners.org/ss/ssframebottom/staffresources/New%20Site/Basic%20Needs/BN_Utilities_Shut-off_Protection.htm" TargetMode="External"/><Relationship Id="rId2" Type="http://schemas.openxmlformats.org/officeDocument/2006/relationships/hyperlink" Target="http://healthcare.partners.org/ss/ssframebottom/staffresources/New%20Site/Basic%20Needs/BN_Utilities.html" TargetMode="External"/><Relationship Id="rId1" Type="http://schemas.openxmlformats.org/officeDocument/2006/relationships/slideLayout" Target="../slideLayouts/slideLayout2.xml"/><Relationship Id="rId5" Type="http://schemas.openxmlformats.org/officeDocument/2006/relationships/hyperlink" Target="https://www.masslegalservices.org/system/files/library/stay-connected-handbook.pdf" TargetMode="External"/><Relationship Id="rId4" Type="http://schemas.openxmlformats.org/officeDocument/2006/relationships/hyperlink" Target="http://healthcare.partners.org/ss/ssframebottom/staffresources/New%20Site/Basic%20Needs/UtilitiesHandout.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mass.gov/files/documents/2019/10/25/FY20LIHEAPEligibility.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healthcare.partners.org/ss/ssframebottom/staffresources/New%20Site/Basic%20Needs/Utilities_Shut-Off_Protections-Serious_Illness_TIPS_FOR_STAFF.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masshousinginfo.org/regional-agencie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healthcare.partners.org/ss/ssframebottom/staffresources/New%20Site/Basic%20Needs/BN_Utilities_Shut-off_Protection.htm" TargetMode="External"/><Relationship Id="rId2" Type="http://schemas.openxmlformats.org/officeDocument/2006/relationships/hyperlink" Target="http://healthcare.partners.org/ss/ssframebottom/staffresources/New%20Site/Basic%20Needs/BN_Utilities.html" TargetMode="External"/><Relationship Id="rId1" Type="http://schemas.openxmlformats.org/officeDocument/2006/relationships/slideLayout" Target="../slideLayouts/slideLayout2.xml"/><Relationship Id="rId5" Type="http://schemas.openxmlformats.org/officeDocument/2006/relationships/hyperlink" Target="https://www.masslegalservices.org/system/files/library/stay-connected-handbook.pdf" TargetMode="External"/><Relationship Id="rId4" Type="http://schemas.openxmlformats.org/officeDocument/2006/relationships/hyperlink" Target="http://healthcare.partners.org/ss/ssframebottom/staffresources/New%20Site/Basic%20Needs/UtilitiesHandout.pdf"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mass.gov/forms/massachusetts-department-of-public-utilities-consumer-complaint-form" TargetMode="External"/><Relationship Id="rId2" Type="http://schemas.openxmlformats.org/officeDocument/2006/relationships/hyperlink" Target="https://www.mass.gov/how-to/file-a-complaint-involving-a-gas-electric-or-water-company" TargetMode="External"/><Relationship Id="rId1" Type="http://schemas.openxmlformats.org/officeDocument/2006/relationships/slideLayout" Target="../slideLayouts/slideLayout2.xml"/><Relationship Id="rId4" Type="http://schemas.openxmlformats.org/officeDocument/2006/relationships/hyperlink" Target="mailto:DPUConsumer.Complaints@state.ma.us"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ass.gov/files/documents/2019/10/25/FY20LIHEAPEligibilit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healthcare.partners.org/ss/ssframebottom/staffresources/New%20Site/Basic%20Needs/LIHEAP_FY2020_EligandBenefitsChar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37FB6-9656-40E3-80FB-ADBCC395AD29}"/>
              </a:ext>
            </a:extLst>
          </p:cNvPr>
          <p:cNvSpPr>
            <a:spLocks noGrp="1"/>
          </p:cNvSpPr>
          <p:nvPr>
            <p:ph type="ctrTitle"/>
          </p:nvPr>
        </p:nvSpPr>
        <p:spPr/>
        <p:txBody>
          <a:bodyPr/>
          <a:lstStyle/>
          <a:p>
            <a:r>
              <a:rPr lang="en-US" dirty="0"/>
              <a:t>Utilities Assistance &amp; Shut-off protections </a:t>
            </a:r>
          </a:p>
        </p:txBody>
      </p:sp>
      <p:sp>
        <p:nvSpPr>
          <p:cNvPr id="3" name="Subtitle 2">
            <a:extLst>
              <a:ext uri="{FF2B5EF4-FFF2-40B4-BE49-F238E27FC236}">
                <a16:creationId xmlns:a16="http://schemas.microsoft.com/office/drawing/2014/main" id="{98922F4A-905F-48D4-9233-08AAC2EFF9DA}"/>
              </a:ext>
            </a:extLst>
          </p:cNvPr>
          <p:cNvSpPr>
            <a:spLocks noGrp="1"/>
          </p:cNvSpPr>
          <p:nvPr>
            <p:ph type="subTitle" idx="1"/>
          </p:nvPr>
        </p:nvSpPr>
        <p:spPr/>
        <p:txBody>
          <a:bodyPr/>
          <a:lstStyle/>
          <a:p>
            <a:r>
              <a:rPr lang="en-US" dirty="0"/>
              <a:t>Ellen Forman, LICSW</a:t>
            </a:r>
          </a:p>
          <a:p>
            <a:r>
              <a:rPr lang="en-US" dirty="0"/>
              <a:t>October 31, 2019</a:t>
            </a:r>
          </a:p>
        </p:txBody>
      </p:sp>
    </p:spTree>
    <p:extLst>
      <p:ext uri="{BB962C8B-B14F-4D97-AF65-F5344CB8AC3E}">
        <p14:creationId xmlns:p14="http://schemas.microsoft.com/office/powerpoint/2010/main" val="2766076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LIHEAP Related Programs</a:t>
            </a:r>
          </a:p>
        </p:txBody>
      </p:sp>
      <p:sp>
        <p:nvSpPr>
          <p:cNvPr id="3" name="Content Placeholder 2"/>
          <p:cNvSpPr>
            <a:spLocks noGrp="1"/>
          </p:cNvSpPr>
          <p:nvPr>
            <p:ph idx="1"/>
          </p:nvPr>
        </p:nvSpPr>
        <p:spPr>
          <a:xfrm>
            <a:off x="2231136" y="2638044"/>
            <a:ext cx="7729728" cy="4045389"/>
          </a:xfrm>
        </p:spPr>
        <p:txBody>
          <a:bodyPr>
            <a:normAutofit/>
          </a:bodyPr>
          <a:lstStyle/>
          <a:p>
            <a:pPr>
              <a:lnSpc>
                <a:spcPct val="90000"/>
              </a:lnSpc>
              <a:buNone/>
            </a:pPr>
            <a:r>
              <a:rPr lang="en-US" sz="2000" dirty="0"/>
              <a:t>Those eligible for LIHEAP (or TAFDC, SSI) also eligible for:</a:t>
            </a:r>
          </a:p>
          <a:p>
            <a:pPr lvl="1">
              <a:lnSpc>
                <a:spcPct val="90000"/>
              </a:lnSpc>
            </a:pPr>
            <a:r>
              <a:rPr lang="en-US" sz="2000" b="1" dirty="0"/>
              <a:t>Weatherization Assistance Program </a:t>
            </a:r>
            <a:r>
              <a:rPr lang="en-US" sz="2000" dirty="0"/>
              <a:t>(WAP): to help reduce heating bills, e.g.,  insulation, weather-stripping, and minor repairs associated with weatherization</a:t>
            </a:r>
          </a:p>
          <a:p>
            <a:pPr marL="228600" lvl="1" indent="0">
              <a:lnSpc>
                <a:spcPct val="90000"/>
              </a:lnSpc>
              <a:buNone/>
            </a:pPr>
            <a:endParaRPr lang="en-US" sz="2000" dirty="0"/>
          </a:p>
          <a:p>
            <a:pPr lvl="1">
              <a:lnSpc>
                <a:spcPct val="90000"/>
              </a:lnSpc>
            </a:pPr>
            <a:r>
              <a:rPr lang="en-US" sz="2000" dirty="0"/>
              <a:t>The Heating Emergency Assistance Retrofit Task Weatherization Assistance Program (HEARTWAP): </a:t>
            </a:r>
            <a:r>
              <a:rPr lang="en-US" sz="2000" b="1" dirty="0"/>
              <a:t>Heating system repair and replacement services  </a:t>
            </a:r>
            <a:r>
              <a:rPr lang="en-US" sz="2000" dirty="0"/>
              <a:t>(all year) and winter  emergency intervention service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LIHEAP Application	</a:t>
            </a:r>
          </a:p>
        </p:txBody>
      </p:sp>
      <p:sp>
        <p:nvSpPr>
          <p:cNvPr id="3" name="Content Placeholder 2"/>
          <p:cNvSpPr>
            <a:spLocks noGrp="1"/>
          </p:cNvSpPr>
          <p:nvPr>
            <p:ph idx="1"/>
          </p:nvPr>
        </p:nvSpPr>
        <p:spPr>
          <a:xfrm>
            <a:off x="2231136" y="2801389"/>
            <a:ext cx="7729728" cy="2938638"/>
          </a:xfrm>
        </p:spPr>
        <p:txBody>
          <a:bodyPr>
            <a:normAutofit/>
          </a:bodyPr>
          <a:lstStyle/>
          <a:p>
            <a:r>
              <a:rPr lang="en-US" sz="2000" dirty="0"/>
              <a:t>Apply through local energy assistance organizations, typically local </a:t>
            </a:r>
            <a:r>
              <a:rPr lang="en-US" sz="2000" b="1" dirty="0"/>
              <a:t>Community Action Agencies</a:t>
            </a:r>
            <a:r>
              <a:rPr lang="en-US" sz="2000" dirty="0"/>
              <a:t>:  </a:t>
            </a:r>
            <a:r>
              <a:rPr lang="en-US" sz="2000" b="1" dirty="0">
                <a:hlinkClick r:id="rId2"/>
              </a:rPr>
              <a:t>Search by city/town</a:t>
            </a:r>
            <a:endParaRPr lang="en-US" sz="2000" b="1" dirty="0"/>
          </a:p>
          <a:p>
            <a:pPr lvl="1"/>
            <a:r>
              <a:rPr lang="en-US" sz="2000" b="1" dirty="0"/>
              <a:t>ABCD covers Boston, Brookline, Newton</a:t>
            </a:r>
          </a:p>
          <a:p>
            <a:pPr lvl="1">
              <a:buNone/>
            </a:pPr>
            <a:r>
              <a:rPr lang="en-US" dirty="0"/>
              <a:t>		</a:t>
            </a:r>
            <a:r>
              <a:rPr lang="en-US" sz="1800" dirty="0"/>
              <a:t>178 Tremont Street, Boston</a:t>
            </a:r>
            <a:br>
              <a:rPr lang="en-US" sz="1800" dirty="0"/>
            </a:br>
            <a:r>
              <a:rPr lang="en-US" sz="1800" dirty="0"/>
              <a:t>	617-357-6000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Neighbor Energy Fund</a:t>
            </a:r>
          </a:p>
        </p:txBody>
      </p:sp>
      <p:sp>
        <p:nvSpPr>
          <p:cNvPr id="3" name="Content Placeholder 2"/>
          <p:cNvSpPr>
            <a:spLocks noGrp="1"/>
          </p:cNvSpPr>
          <p:nvPr>
            <p:ph idx="1"/>
          </p:nvPr>
        </p:nvSpPr>
        <p:spPr>
          <a:xfrm>
            <a:off x="2231136" y="2438539"/>
            <a:ext cx="7729728" cy="4219956"/>
          </a:xfrm>
        </p:spPr>
        <p:txBody>
          <a:bodyPr>
            <a:normAutofit/>
          </a:bodyPr>
          <a:lstStyle/>
          <a:p>
            <a:r>
              <a:rPr lang="en-US" sz="2000" dirty="0"/>
              <a:t>Cooperative effort between Salvation Army and energy companies</a:t>
            </a:r>
          </a:p>
          <a:p>
            <a:r>
              <a:rPr lang="en-US" sz="2000" dirty="0"/>
              <a:t>For households who are facing short-term financial crisis and have exhausted or do not qualify for federal fuel assistance</a:t>
            </a:r>
          </a:p>
          <a:p>
            <a:pPr lvl="1"/>
            <a:r>
              <a:rPr lang="en-US" sz="2000" dirty="0"/>
              <a:t>Not eligible for LIHEAP (</a:t>
            </a:r>
            <a:r>
              <a:rPr lang="en-US" sz="2000" dirty="0">
                <a:hlinkClick r:id="rId2"/>
              </a:rPr>
              <a:t>60-80% AMI</a:t>
            </a:r>
            <a:r>
              <a:rPr lang="en-US" sz="2000" dirty="0"/>
              <a:t>)</a:t>
            </a:r>
          </a:p>
          <a:p>
            <a:pPr lvl="1"/>
            <a:r>
              <a:rPr lang="en-US" sz="2000" dirty="0"/>
              <a:t>Grant is $250 per household per season</a:t>
            </a:r>
          </a:p>
          <a:p>
            <a:pPr lvl="1"/>
            <a:r>
              <a:rPr lang="en-US" sz="2000" dirty="0"/>
              <a:t>Apply through the </a:t>
            </a:r>
            <a:r>
              <a:rPr lang="en-US" sz="2000" dirty="0">
                <a:hlinkClick r:id="rId3"/>
              </a:rPr>
              <a:t>local Salvation Army Service Center</a:t>
            </a:r>
            <a:r>
              <a:rPr lang="en-US" sz="2000" dirty="0"/>
              <a:t> (Massachusetts locations) </a:t>
            </a:r>
          </a:p>
          <a:p>
            <a:pPr lvl="1"/>
            <a:r>
              <a:rPr lang="en-US" sz="2000" dirty="0"/>
              <a:t>Or call 800-334-3047 (or from 413 area code: 800-262-1320)</a:t>
            </a:r>
          </a:p>
          <a:p>
            <a:pPr lvl="1"/>
            <a:r>
              <a:rPr lang="en-US" sz="2000" dirty="0"/>
              <a:t>To open for referrals on January 2</a:t>
            </a:r>
            <a:r>
              <a:rPr lang="en-US" sz="2000" baseline="30000" dirty="0"/>
              <a:t>nd</a:t>
            </a:r>
            <a:r>
              <a:rPr lang="en-US" sz="2000" dirty="0"/>
              <a:t> </a:t>
            </a:r>
          </a:p>
          <a:p>
            <a:pPr lvl="1"/>
            <a:r>
              <a:rPr lang="en-US" sz="2000" dirty="0">
                <a:hlinkClick r:id="rId4"/>
              </a:rPr>
              <a:t>FAQs</a:t>
            </a:r>
            <a:endParaRPr lang="en-US" sz="2000"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resources</a:t>
            </a:r>
          </a:p>
        </p:txBody>
      </p:sp>
      <p:sp>
        <p:nvSpPr>
          <p:cNvPr id="3" name="Content Placeholder 2"/>
          <p:cNvSpPr>
            <a:spLocks noGrp="1"/>
          </p:cNvSpPr>
          <p:nvPr>
            <p:ph idx="1"/>
          </p:nvPr>
        </p:nvSpPr>
        <p:spPr>
          <a:xfrm>
            <a:off x="2231136" y="2305535"/>
            <a:ext cx="7729728" cy="4361272"/>
          </a:xfrm>
        </p:spPr>
        <p:txBody>
          <a:bodyPr>
            <a:noAutofit/>
          </a:bodyPr>
          <a:lstStyle/>
          <a:p>
            <a:r>
              <a:rPr lang="en-US" sz="2000" b="1" dirty="0">
                <a:hlinkClick r:id="rId2"/>
              </a:rPr>
              <a:t>Residential Assistance for Families in Transition (RAFT) </a:t>
            </a:r>
            <a:r>
              <a:rPr lang="en-US" sz="2000" dirty="0"/>
              <a:t>– a utility shut-off notice may be considered a housing crisis if part of a plan to get family re-housed or stabilize a household at risk of homelessness (income less than 50% AMI, half of funding to 30% AMI) – more under Managing Arrearages</a:t>
            </a:r>
          </a:p>
          <a:p>
            <a:r>
              <a:rPr lang="en-US" sz="2000" dirty="0"/>
              <a:t>The Federal Emergency Management Agency (FEMA) </a:t>
            </a:r>
            <a:r>
              <a:rPr lang="en-US" sz="2000" b="1" dirty="0"/>
              <a:t>Emergency Food and Shelter Program</a:t>
            </a:r>
            <a:r>
              <a:rPr lang="en-US" sz="2000" dirty="0"/>
              <a:t> (EFSP) – may pay one month’s utility bill - household must have received a shut-off notice</a:t>
            </a:r>
          </a:p>
          <a:p>
            <a:pPr lvl="1"/>
            <a:r>
              <a:rPr lang="en-US" sz="2000" dirty="0"/>
              <a:t>Often administered by the agencies that take LIHEAP applications</a:t>
            </a:r>
          </a:p>
          <a:p>
            <a:r>
              <a:rPr lang="en-US" sz="2000" dirty="0"/>
              <a:t>Involved with DTA, DCF,  DMH, or DHCD?  Ask worker if help is available</a:t>
            </a:r>
          </a:p>
          <a:p>
            <a:r>
              <a:rPr lang="en-US" sz="2000" dirty="0"/>
              <a:t>City and Town governments and other nonprofits may have additional funding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Social Service Department</a:t>
            </a:r>
            <a:br>
              <a:rPr lang="en-US" dirty="0"/>
            </a:br>
            <a:r>
              <a:rPr lang="en-US" dirty="0"/>
              <a:t>Heat Assistance Program</a:t>
            </a:r>
          </a:p>
        </p:txBody>
      </p:sp>
      <p:sp>
        <p:nvSpPr>
          <p:cNvPr id="3" name="Content Placeholder 2"/>
          <p:cNvSpPr>
            <a:spLocks noGrp="1"/>
          </p:cNvSpPr>
          <p:nvPr>
            <p:ph idx="1"/>
          </p:nvPr>
        </p:nvSpPr>
        <p:spPr/>
        <p:txBody>
          <a:bodyPr/>
          <a:lstStyle/>
          <a:p>
            <a:pPr>
              <a:buNone/>
            </a:pPr>
            <a:endParaRPr lang="en-US" sz="1200" dirty="0"/>
          </a:p>
          <a:p>
            <a:pPr>
              <a:spcBef>
                <a:spcPts val="600"/>
              </a:spcBef>
            </a:pPr>
            <a:r>
              <a:rPr lang="en-US" sz="2000" dirty="0"/>
              <a:t>Patient/family member must be previously actively engaged with an </a:t>
            </a:r>
            <a:r>
              <a:rPr lang="en-US" sz="2000" b="1" dirty="0"/>
              <a:t>MGH Social Service Department </a:t>
            </a:r>
            <a:r>
              <a:rPr lang="en-US" sz="2000" dirty="0"/>
              <a:t>social worker</a:t>
            </a:r>
          </a:p>
          <a:p>
            <a:pPr>
              <a:spcBef>
                <a:spcPts val="600"/>
              </a:spcBef>
            </a:pPr>
            <a:r>
              <a:rPr lang="en-US" sz="2000" dirty="0"/>
              <a:t>Pays heat-related utility bills</a:t>
            </a:r>
          </a:p>
          <a:p>
            <a:pPr>
              <a:spcBef>
                <a:spcPts val="600"/>
              </a:spcBef>
            </a:pPr>
            <a:r>
              <a:rPr lang="en-US" sz="2000" dirty="0"/>
              <a:t>Available seasonally </a:t>
            </a:r>
            <a:r>
              <a:rPr lang="en-US" sz="2000" b="1" dirty="0"/>
              <a:t>dependent on funding</a:t>
            </a:r>
          </a:p>
          <a:p>
            <a:pPr lvl="1">
              <a:spcBef>
                <a:spcPts val="600"/>
              </a:spcBef>
            </a:pPr>
            <a:r>
              <a:rPr lang="en-US" sz="2000" dirty="0"/>
              <a:t>Social Service staff/students will be notified if program will be available for a heating season (typically January to April each year)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 Energy Rates</a:t>
            </a:r>
          </a:p>
        </p:txBody>
      </p:sp>
      <p:sp>
        <p:nvSpPr>
          <p:cNvPr id="3" name="Content Placeholder 2"/>
          <p:cNvSpPr>
            <a:spLocks noGrp="1"/>
          </p:cNvSpPr>
          <p:nvPr>
            <p:ph idx="1"/>
          </p:nvPr>
        </p:nvSpPr>
        <p:spPr>
          <a:xfrm>
            <a:off x="2231136" y="2493818"/>
            <a:ext cx="7729728" cy="3974715"/>
          </a:xfrm>
        </p:spPr>
        <p:txBody>
          <a:bodyPr>
            <a:noAutofit/>
          </a:bodyPr>
          <a:lstStyle/>
          <a:p>
            <a:pPr>
              <a:lnSpc>
                <a:spcPct val="120000"/>
              </a:lnSpc>
            </a:pPr>
            <a:r>
              <a:rPr lang="en-US" b="1" dirty="0"/>
              <a:t>Investor-owned</a:t>
            </a:r>
            <a:r>
              <a:rPr lang="en-US" dirty="0"/>
              <a:t> utility companies (Eversource, National Grid) in Massachusetts must offer reduced rates (~25% off)</a:t>
            </a:r>
          </a:p>
          <a:p>
            <a:pPr>
              <a:lnSpc>
                <a:spcPct val="120000"/>
              </a:lnSpc>
            </a:pPr>
            <a:r>
              <a:rPr lang="en-US" b="1" dirty="0"/>
              <a:t>Municipal utilities</a:t>
            </a:r>
            <a:r>
              <a:rPr lang="en-US" dirty="0"/>
              <a:t> (owned by a city or town)</a:t>
            </a:r>
            <a:r>
              <a:rPr lang="en-US" b="1" dirty="0"/>
              <a:t> are NOT required to</a:t>
            </a:r>
          </a:p>
          <a:p>
            <a:pPr>
              <a:lnSpc>
                <a:spcPct val="120000"/>
              </a:lnSpc>
            </a:pPr>
            <a:r>
              <a:rPr lang="en-US" b="1" dirty="0"/>
              <a:t>Eligibility:</a:t>
            </a:r>
            <a:endParaRPr lang="en-US" dirty="0"/>
          </a:p>
          <a:p>
            <a:pPr lvl="1">
              <a:lnSpc>
                <a:spcPct val="120000"/>
              </a:lnSpc>
              <a:spcBef>
                <a:spcPts val="0"/>
              </a:spcBef>
              <a:spcAft>
                <a:spcPts val="600"/>
              </a:spcAft>
            </a:pPr>
            <a:r>
              <a:rPr lang="en-US" sz="1800" dirty="0"/>
              <a:t>Household income limit: </a:t>
            </a:r>
            <a:r>
              <a:rPr lang="en-US" sz="1800" dirty="0">
                <a:hlinkClick r:id="rId2"/>
              </a:rPr>
              <a:t>60% of area median income </a:t>
            </a:r>
            <a:r>
              <a:rPr lang="en-US" sz="1800" dirty="0"/>
              <a:t>(same as LIHEAP) </a:t>
            </a:r>
          </a:p>
          <a:p>
            <a:pPr lvl="1">
              <a:lnSpc>
                <a:spcPct val="120000"/>
              </a:lnSpc>
              <a:spcBef>
                <a:spcPts val="0"/>
              </a:spcBef>
              <a:spcAft>
                <a:spcPts val="600"/>
              </a:spcAft>
            </a:pPr>
            <a:r>
              <a:rPr lang="en-US" sz="1800" b="1" dirty="0"/>
              <a:t>Must already receive an income-tested benefit </a:t>
            </a:r>
            <a:r>
              <a:rPr lang="en-US" sz="1800" dirty="0"/>
              <a:t>(LIHEAP,  TAFDC, SNAP, school lunch, housing subsidy, health care subsidy) </a:t>
            </a:r>
          </a:p>
          <a:p>
            <a:pPr lvl="1">
              <a:lnSpc>
                <a:spcPct val="120000"/>
              </a:lnSpc>
              <a:spcBef>
                <a:spcPts val="0"/>
              </a:spcBef>
              <a:spcAft>
                <a:spcPts val="600"/>
              </a:spcAft>
            </a:pPr>
            <a:r>
              <a:rPr lang="en-US" sz="1800" dirty="0"/>
              <a:t>LIHEAP recipients should get automatic discount, but inconsistent; apply to utility company</a:t>
            </a:r>
          </a:p>
          <a:p>
            <a:pPr>
              <a:lnSpc>
                <a:spcPct val="120000"/>
              </a:lnSpc>
            </a:pPr>
            <a:r>
              <a:rPr lang="en-US" i="1" dirty="0"/>
              <a:t>Retroactive discounts- see Managing Arrearages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Lifeline Telephone Assistance</a:t>
            </a:r>
          </a:p>
        </p:txBody>
      </p:sp>
      <p:sp>
        <p:nvSpPr>
          <p:cNvPr id="3" name="Content Placeholder 2"/>
          <p:cNvSpPr>
            <a:spLocks noGrp="1"/>
          </p:cNvSpPr>
          <p:nvPr>
            <p:ph idx="1"/>
          </p:nvPr>
        </p:nvSpPr>
        <p:spPr>
          <a:xfrm>
            <a:off x="2231136" y="2638044"/>
            <a:ext cx="7729728" cy="3785905"/>
          </a:xfrm>
        </p:spPr>
        <p:txBody>
          <a:bodyPr>
            <a:normAutofit fontScale="92500"/>
          </a:bodyPr>
          <a:lstStyle/>
          <a:p>
            <a:pPr>
              <a:spcAft>
                <a:spcPts val="300"/>
              </a:spcAft>
            </a:pPr>
            <a:r>
              <a:rPr lang="en-US" sz="2000" dirty="0"/>
              <a:t>National public assistance program</a:t>
            </a:r>
            <a:endParaRPr lang="en-US" sz="2000" b="1" dirty="0"/>
          </a:p>
          <a:p>
            <a:pPr>
              <a:spcAft>
                <a:spcPts val="300"/>
              </a:spcAft>
            </a:pPr>
            <a:r>
              <a:rPr lang="en-US" sz="2000" dirty="0"/>
              <a:t>Income eligible if receiving federal benefits:  SSI, MassHealth, SNAP, federal public housing assistance (Sec 8) or Veteran’s Pension or Survivor’s Pension Benefits </a:t>
            </a:r>
            <a:r>
              <a:rPr lang="en-US" sz="2000" b="1" dirty="0"/>
              <a:t>OR</a:t>
            </a:r>
            <a:r>
              <a:rPr lang="en-US" sz="2000" dirty="0"/>
              <a:t> or  income below </a:t>
            </a:r>
            <a:r>
              <a:rPr lang="en-US" sz="2000" dirty="0">
                <a:hlinkClick r:id="rId2"/>
              </a:rPr>
              <a:t>135% of the poverty guidelines</a:t>
            </a:r>
            <a:r>
              <a:rPr lang="en-US" sz="2000" dirty="0"/>
              <a:t> (in 2019 - $16,862 annual income for an individual or $22,829 for a couple). </a:t>
            </a:r>
          </a:p>
          <a:p>
            <a:pPr>
              <a:spcAft>
                <a:spcPts val="300"/>
              </a:spcAft>
            </a:pPr>
            <a:r>
              <a:rPr lang="en-US" sz="2000" dirty="0"/>
              <a:t>Note: as of  December 2, 2016 LIHEAP,  TAFDC, school lunch participation </a:t>
            </a:r>
            <a:r>
              <a:rPr lang="en-US" sz="2000" b="1" dirty="0"/>
              <a:t>no longer qualify </a:t>
            </a:r>
            <a:r>
              <a:rPr lang="en-US" sz="2000" dirty="0"/>
              <a:t>to prove eligibility</a:t>
            </a:r>
          </a:p>
          <a:p>
            <a:pPr>
              <a:spcAft>
                <a:spcPts val="300"/>
              </a:spcAft>
            </a:pPr>
            <a:r>
              <a:rPr lang="en-US" sz="2000" dirty="0"/>
              <a:t>May </a:t>
            </a:r>
            <a:r>
              <a:rPr lang="en-US" sz="2000" b="1" dirty="0"/>
              <a:t>choose EITHER landline service OR wireless service</a:t>
            </a:r>
            <a:endParaRPr lang="en-US" sz="2000" dirty="0"/>
          </a:p>
          <a:p>
            <a:pPr>
              <a:spcAft>
                <a:spcPts val="300"/>
              </a:spcAft>
            </a:pPr>
            <a:r>
              <a:rPr lang="en-US" sz="2000" dirty="0"/>
              <a:t>One </a:t>
            </a:r>
            <a:r>
              <a:rPr lang="en-US" sz="2000" b="1" dirty="0"/>
              <a:t>participant</a:t>
            </a:r>
            <a:r>
              <a:rPr lang="en-US" sz="2000" dirty="0"/>
              <a:t> </a:t>
            </a:r>
            <a:r>
              <a:rPr lang="en-US" sz="2000" b="1" dirty="0"/>
              <a:t>per household</a:t>
            </a:r>
            <a:endParaRPr lang="en-US" sz="2000" dirty="0"/>
          </a:p>
          <a:p>
            <a:pPr marL="0" indent="0">
              <a:buNone/>
            </a:pPr>
            <a:r>
              <a:rPr lang="en-US" sz="1700" dirty="0"/>
              <a:t>(</a:t>
            </a:r>
            <a:r>
              <a:rPr lang="en-US" sz="1700" i="1" dirty="0"/>
              <a:t>Slide corrected 11/1/19</a:t>
            </a:r>
            <a:r>
              <a:rPr lang="en-US" sz="1700" dirty="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Lifeline Telephone Assistance </a:t>
            </a:r>
            <a:r>
              <a:rPr lang="en-US" sz="1800" dirty="0"/>
              <a:t>(continued)</a:t>
            </a:r>
          </a:p>
        </p:txBody>
      </p:sp>
      <p:sp>
        <p:nvSpPr>
          <p:cNvPr id="3" name="Content Placeholder 2"/>
          <p:cNvSpPr>
            <a:spLocks noGrp="1"/>
          </p:cNvSpPr>
          <p:nvPr>
            <p:ph idx="1"/>
          </p:nvPr>
        </p:nvSpPr>
        <p:spPr>
          <a:xfrm>
            <a:off x="2231136" y="2388662"/>
            <a:ext cx="7729728" cy="4219956"/>
          </a:xfrm>
        </p:spPr>
        <p:txBody>
          <a:bodyPr>
            <a:normAutofit/>
          </a:bodyPr>
          <a:lstStyle/>
          <a:p>
            <a:pPr>
              <a:spcBef>
                <a:spcPts val="0"/>
              </a:spcBef>
            </a:pPr>
            <a:r>
              <a:rPr lang="en-US" sz="2000" b="1" dirty="0"/>
              <a:t>Wireless services in MA:</a:t>
            </a:r>
          </a:p>
          <a:p>
            <a:pPr lvl="1">
              <a:spcBef>
                <a:spcPts val="0"/>
              </a:spcBef>
            </a:pPr>
            <a:r>
              <a:rPr lang="en-US" sz="2000" b="1" dirty="0">
                <a:hlinkClick r:id="rId2"/>
              </a:rPr>
              <a:t>Assurance Wireless </a:t>
            </a:r>
            <a:r>
              <a:rPr lang="en-US" sz="2000" b="1" dirty="0"/>
              <a:t>- free cell phone  and</a:t>
            </a:r>
            <a:r>
              <a:rPr lang="en-US" sz="2000" dirty="0"/>
              <a:t> 2GB data, unlimited texts, 350 voice minutes, each month</a:t>
            </a:r>
          </a:p>
          <a:p>
            <a:pPr lvl="1">
              <a:spcBef>
                <a:spcPts val="0"/>
              </a:spcBef>
            </a:pPr>
            <a:r>
              <a:rPr lang="en-US" sz="2000" b="1" dirty="0" err="1">
                <a:hlinkClick r:id="rId3"/>
              </a:rPr>
              <a:t>Safelink</a:t>
            </a:r>
            <a:r>
              <a:rPr lang="en-US" sz="2000" b="1" dirty="0">
                <a:hlinkClick r:id="rId3"/>
              </a:rPr>
              <a:t> Wireless</a:t>
            </a:r>
            <a:r>
              <a:rPr lang="en-US" sz="2000" b="1" dirty="0"/>
              <a:t>- </a:t>
            </a:r>
            <a:r>
              <a:rPr lang="en-US" sz="2000" dirty="0"/>
              <a:t>one</a:t>
            </a:r>
            <a:r>
              <a:rPr lang="en-US" sz="2000" b="1" dirty="0"/>
              <a:t> free cell phone</a:t>
            </a:r>
            <a:r>
              <a:rPr lang="en-US" sz="2000" dirty="0"/>
              <a:t> and a choice of two plans calling plan, both include unlimited texts: </a:t>
            </a:r>
          </a:p>
          <a:p>
            <a:pPr lvl="2">
              <a:spcBef>
                <a:spcPts val="0"/>
              </a:spcBef>
            </a:pPr>
            <a:r>
              <a:rPr lang="en-US" sz="2000" dirty="0"/>
              <a:t>1,000 voice minutes, 1 GB data</a:t>
            </a:r>
          </a:p>
          <a:p>
            <a:pPr lvl="2">
              <a:spcBef>
                <a:spcPts val="0"/>
              </a:spcBef>
            </a:pPr>
            <a:r>
              <a:rPr lang="en-US" sz="2000" dirty="0"/>
              <a:t>350 voice minutes, 2 GB data</a:t>
            </a:r>
          </a:p>
          <a:p>
            <a:pPr lvl="1">
              <a:spcBef>
                <a:spcPts val="0"/>
              </a:spcBef>
            </a:pPr>
            <a:r>
              <a:rPr lang="en-US" sz="2000" dirty="0">
                <a:hlinkClick r:id="rId4"/>
              </a:rPr>
              <a:t>Stand-Up Wireless</a:t>
            </a:r>
            <a:r>
              <a:rPr lang="en-US" sz="2000" dirty="0"/>
              <a:t> 1,000 minutes, unlimited texts, 500 MB data</a:t>
            </a:r>
          </a:p>
          <a:p>
            <a:pPr>
              <a:spcBef>
                <a:spcPts val="1200"/>
              </a:spcBef>
              <a:spcAft>
                <a:spcPts val="1200"/>
              </a:spcAft>
            </a:pPr>
            <a:r>
              <a:rPr lang="en-US" sz="2000" b="1" dirty="0"/>
              <a:t>Landline Service</a:t>
            </a:r>
            <a:r>
              <a:rPr lang="en-US" sz="2000" dirty="0"/>
              <a:t>- service discount of $15.00 - $18.00 a month  (see guide below for companies and more info)</a:t>
            </a:r>
          </a:p>
          <a:p>
            <a:pPr>
              <a:spcBef>
                <a:spcPts val="0"/>
              </a:spcBef>
            </a:pPr>
            <a:r>
              <a:rPr lang="en-US" sz="2000" dirty="0"/>
              <a:t>MA Lifeline Program Guide:  </a:t>
            </a:r>
            <a:r>
              <a:rPr lang="en-US" sz="2000" dirty="0">
                <a:hlinkClick r:id="rId5"/>
              </a:rPr>
              <a:t>English</a:t>
            </a:r>
            <a:r>
              <a:rPr lang="en-US" sz="2000" dirty="0"/>
              <a:t> and </a:t>
            </a:r>
            <a:r>
              <a:rPr lang="en-US" sz="2000" dirty="0">
                <a:hlinkClick r:id="rId6"/>
              </a:rPr>
              <a:t>Spanish</a:t>
            </a:r>
            <a:r>
              <a:rPr lang="en-US" sz="2000" dirty="0"/>
              <a:t>  Also see Mass.gov </a:t>
            </a:r>
            <a:r>
              <a:rPr lang="en-US" sz="2000" dirty="0">
                <a:hlinkClick r:id="rId7"/>
              </a:rPr>
              <a:t>Lifeline Services </a:t>
            </a:r>
            <a:r>
              <a:rPr lang="en-US" sz="2000" dirty="0"/>
              <a:t>webpage</a:t>
            </a:r>
          </a:p>
          <a:p>
            <a:endParaRPr lang="en-US" dirty="0"/>
          </a:p>
          <a:p>
            <a:endParaRPr lang="en-US" dirty="0"/>
          </a:p>
          <a:p>
            <a:endParaRPr lang="en-US" dirty="0"/>
          </a:p>
        </p:txBody>
      </p:sp>
    </p:spTree>
    <p:extLst>
      <p:ext uri="{BB962C8B-B14F-4D97-AF65-F5344CB8AC3E}">
        <p14:creationId xmlns:p14="http://schemas.microsoft.com/office/powerpoint/2010/main" val="43031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Shut-Off Protections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 Utility Oversight	</a:t>
            </a:r>
          </a:p>
        </p:txBody>
      </p:sp>
      <p:sp>
        <p:nvSpPr>
          <p:cNvPr id="3" name="Content Placeholder 2"/>
          <p:cNvSpPr>
            <a:spLocks noGrp="1"/>
          </p:cNvSpPr>
          <p:nvPr>
            <p:ph idx="1"/>
          </p:nvPr>
        </p:nvSpPr>
        <p:spPr>
          <a:xfrm>
            <a:off x="2231136" y="2638044"/>
            <a:ext cx="7729728" cy="4003825"/>
          </a:xfrm>
        </p:spPr>
        <p:txBody>
          <a:bodyPr>
            <a:normAutofit/>
          </a:bodyPr>
          <a:lstStyle/>
          <a:p>
            <a:r>
              <a:rPr lang="en-US" sz="2000" b="1" dirty="0"/>
              <a:t>Dept of Public Utilities (DPU)</a:t>
            </a:r>
            <a:r>
              <a:rPr lang="en-US" sz="2000" dirty="0"/>
              <a:t> – regulates electric, gas, and water companies</a:t>
            </a:r>
            <a:endParaRPr lang="en-US" sz="2000" dirty="0">
              <a:solidFill>
                <a:srgbClr val="FF0000"/>
              </a:solidFill>
            </a:endParaRPr>
          </a:p>
          <a:p>
            <a:pPr lvl="1"/>
            <a:r>
              <a:rPr lang="en-US" sz="2000" b="1" dirty="0"/>
              <a:t>If unable to resolve dispute with the utility</a:t>
            </a:r>
            <a:r>
              <a:rPr lang="en-US" sz="2000" dirty="0"/>
              <a:t> contact DPU’s consumer division to file a complaint: </a:t>
            </a:r>
          </a:p>
          <a:p>
            <a:pPr lvl="2"/>
            <a:r>
              <a:rPr lang="en-US" sz="2000" dirty="0"/>
              <a:t>Call Consumer Division at (617) 737-2836 or (877) 886-5066 (toll free)</a:t>
            </a:r>
          </a:p>
          <a:p>
            <a:pPr lvl="2"/>
            <a:r>
              <a:rPr lang="en-US" sz="2000" dirty="0">
                <a:hlinkClick r:id="rId2"/>
              </a:rPr>
              <a:t>DPU  Website</a:t>
            </a:r>
            <a:endParaRPr lang="en-US" sz="2000" dirty="0"/>
          </a:p>
          <a:p>
            <a:pPr lvl="2"/>
            <a:r>
              <a:rPr lang="en-US" sz="2000" dirty="0">
                <a:hlinkClick r:id="rId3"/>
              </a:rPr>
              <a:t>File a complaint online</a:t>
            </a:r>
            <a:endParaRPr lang="en-US" sz="2000" dirty="0"/>
          </a:p>
          <a:p>
            <a:pPr lvl="2"/>
            <a:r>
              <a:rPr lang="en-US" sz="2000" dirty="0"/>
              <a:t>email: </a:t>
            </a:r>
            <a:r>
              <a:rPr lang="en-US" sz="2000" dirty="0">
                <a:hlinkClick r:id="rId4"/>
              </a:rPr>
              <a:t>DPUConsumer.Complaints@state.ma.us</a:t>
            </a:r>
            <a:r>
              <a:rPr lang="en-US" sz="20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E4FC0-188A-4001-911D-AA71C8041C8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C13610B7-6A78-40B6-99F0-A8482E55EDAA}"/>
              </a:ext>
            </a:extLst>
          </p:cNvPr>
          <p:cNvSpPr>
            <a:spLocks noGrp="1"/>
          </p:cNvSpPr>
          <p:nvPr>
            <p:ph idx="1"/>
          </p:nvPr>
        </p:nvSpPr>
        <p:spPr>
          <a:xfrm>
            <a:off x="2231135" y="2638044"/>
            <a:ext cx="7993519" cy="3879134"/>
          </a:xfrm>
        </p:spPr>
        <p:txBody>
          <a:bodyPr>
            <a:normAutofit/>
          </a:bodyPr>
          <a:lstStyle/>
          <a:p>
            <a:r>
              <a:rPr lang="en-US" sz="2000" dirty="0"/>
              <a:t>Reminder: Social Service staff can consult our resource specialists </a:t>
            </a:r>
          </a:p>
          <a:p>
            <a:pPr lvl="1"/>
            <a:r>
              <a:rPr lang="en-US" sz="2000" dirty="0"/>
              <a:t>Epic referral instructions under “What’s New” on our Staff Access website</a:t>
            </a:r>
          </a:p>
          <a:p>
            <a:pPr>
              <a:spcBef>
                <a:spcPts val="1200"/>
              </a:spcBef>
            </a:pPr>
            <a:r>
              <a:rPr lang="en-US" sz="2000" dirty="0"/>
              <a:t>Two web-pages (Staff Access area):</a:t>
            </a:r>
          </a:p>
          <a:p>
            <a:pPr lvl="1"/>
            <a:r>
              <a:rPr lang="en-US" sz="2000" dirty="0">
                <a:hlinkClick r:id="rId2"/>
              </a:rPr>
              <a:t>Utilities - Assistance &amp; Discounts</a:t>
            </a:r>
            <a:endParaRPr lang="en-US" sz="2000" dirty="0"/>
          </a:p>
          <a:p>
            <a:pPr lvl="1"/>
            <a:r>
              <a:rPr lang="en-US" sz="2000" dirty="0">
                <a:hlinkClick r:id="rId3"/>
              </a:rPr>
              <a:t>Utilities - Shut-Off Protections</a:t>
            </a:r>
            <a:endParaRPr lang="en-US" sz="2000" dirty="0"/>
          </a:p>
          <a:p>
            <a:pPr>
              <a:spcBef>
                <a:spcPts val="1200"/>
              </a:spcBef>
            </a:pPr>
            <a:r>
              <a:rPr lang="en-US" sz="2000" dirty="0"/>
              <a:t>Patient Handout – </a:t>
            </a:r>
            <a:r>
              <a:rPr lang="en-US" sz="2000" dirty="0">
                <a:solidFill>
                  <a:schemeClr val="accent2"/>
                </a:solidFill>
                <a:hlinkClick r:id="rId4"/>
              </a:rPr>
              <a:t>Utilities Handout for Patients</a:t>
            </a:r>
            <a:endParaRPr lang="en-US" sz="2000" dirty="0">
              <a:solidFill>
                <a:schemeClr val="accent2"/>
              </a:solidFill>
            </a:endParaRPr>
          </a:p>
          <a:p>
            <a:pPr>
              <a:spcBef>
                <a:spcPts val="1200"/>
              </a:spcBef>
            </a:pPr>
            <a:r>
              <a:rPr lang="en-US" sz="2000" dirty="0"/>
              <a:t>The utilities “bible”: </a:t>
            </a:r>
            <a:r>
              <a:rPr lang="en-US" sz="2000" dirty="0">
                <a:hlinkClick r:id="rId5"/>
              </a:rPr>
              <a:t>Utilities Advocacy for Low-Income Households in MA </a:t>
            </a:r>
            <a:r>
              <a:rPr lang="en-US" sz="2000" dirty="0"/>
              <a:t>(Fourth Edition)</a:t>
            </a:r>
            <a:endParaRPr lang="en-US" sz="2000" dirty="0">
              <a:hlinkClick r:id="rId3">
                <a:extLst>
                  <a:ext uri="{A12FA001-AC4F-418D-AE19-62706E023703}">
                    <ahyp:hlinkClr xmlns:ahyp="http://schemas.microsoft.com/office/drawing/2018/hyperlinkcolor" val="tx"/>
                  </a:ext>
                </a:extLst>
              </a:hlinkClick>
            </a:endParaRPr>
          </a:p>
          <a:p>
            <a:pPr marL="0" indent="0">
              <a:buNone/>
            </a:pPr>
            <a:endParaRPr lang="en-US" dirty="0"/>
          </a:p>
        </p:txBody>
      </p:sp>
    </p:spTree>
    <p:extLst>
      <p:ext uri="{BB962C8B-B14F-4D97-AF65-F5344CB8AC3E}">
        <p14:creationId xmlns:p14="http://schemas.microsoft.com/office/powerpoint/2010/main" val="2577700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Shut-Off Protections (MA)</a:t>
            </a:r>
          </a:p>
        </p:txBody>
      </p:sp>
      <p:sp>
        <p:nvSpPr>
          <p:cNvPr id="3" name="Content Placeholder 2"/>
          <p:cNvSpPr>
            <a:spLocks noGrp="1"/>
          </p:cNvSpPr>
          <p:nvPr>
            <p:ph idx="1"/>
          </p:nvPr>
        </p:nvSpPr>
        <p:spPr>
          <a:xfrm>
            <a:off x="2231136" y="2388662"/>
            <a:ext cx="7729728" cy="4128516"/>
          </a:xfrm>
        </p:spPr>
        <p:txBody>
          <a:bodyPr>
            <a:noAutofit/>
          </a:bodyPr>
          <a:lstStyle/>
          <a:p>
            <a:pPr>
              <a:spcBef>
                <a:spcPts val="600"/>
              </a:spcBef>
              <a:spcAft>
                <a:spcPts val="1200"/>
              </a:spcAft>
            </a:pPr>
            <a:r>
              <a:rPr lang="en-US" sz="2000" dirty="0"/>
              <a:t>Applies to both investor-owned and municipal utilities</a:t>
            </a:r>
          </a:p>
          <a:p>
            <a:pPr>
              <a:spcBef>
                <a:spcPts val="600"/>
              </a:spcBef>
              <a:spcAft>
                <a:spcPts val="1200"/>
              </a:spcAft>
            </a:pPr>
            <a:r>
              <a:rPr lang="en-US" sz="2000" dirty="0"/>
              <a:t>Applies</a:t>
            </a:r>
            <a:r>
              <a:rPr lang="en-US" sz="2000" b="1" dirty="0"/>
              <a:t> </a:t>
            </a:r>
            <a:r>
              <a:rPr lang="en-US" sz="2000" dirty="0"/>
              <a:t>to gas and electric utilities - </a:t>
            </a:r>
            <a:r>
              <a:rPr lang="en-US" sz="2000" b="1" dirty="0"/>
              <a:t>not “deliverables” </a:t>
            </a:r>
            <a:r>
              <a:rPr lang="en-US" sz="2000" dirty="0"/>
              <a:t>(oil, propane, wood, kerosene, etc.)</a:t>
            </a:r>
          </a:p>
          <a:p>
            <a:pPr>
              <a:spcBef>
                <a:spcPts val="600"/>
              </a:spcBef>
              <a:spcAft>
                <a:spcPts val="1200"/>
              </a:spcAft>
            </a:pPr>
            <a:r>
              <a:rPr lang="en-US" sz="2000" dirty="0"/>
              <a:t>Protections do </a:t>
            </a:r>
            <a:r>
              <a:rPr lang="en-US" sz="2000" b="1" dirty="0"/>
              <a:t>not</a:t>
            </a:r>
            <a:r>
              <a:rPr lang="en-US" sz="2000" dirty="0"/>
              <a:t> eliminate the debt</a:t>
            </a:r>
          </a:p>
          <a:p>
            <a:pPr>
              <a:spcBef>
                <a:spcPts val="0"/>
              </a:spcBef>
              <a:spcAft>
                <a:spcPts val="1200"/>
              </a:spcAft>
            </a:pPr>
            <a:r>
              <a:rPr lang="en-US" sz="2000" dirty="0"/>
              <a:t>Protection Categories</a:t>
            </a:r>
          </a:p>
          <a:p>
            <a:pPr lvl="1">
              <a:spcBef>
                <a:spcPts val="600"/>
              </a:spcBef>
              <a:spcAft>
                <a:spcPts val="600"/>
              </a:spcAft>
            </a:pPr>
            <a:r>
              <a:rPr lang="en-US" sz="2000" dirty="0"/>
              <a:t>Infant in household</a:t>
            </a:r>
          </a:p>
          <a:p>
            <a:pPr lvl="1">
              <a:spcBef>
                <a:spcPts val="600"/>
              </a:spcBef>
              <a:spcAft>
                <a:spcPts val="600"/>
              </a:spcAft>
            </a:pPr>
            <a:r>
              <a:rPr lang="en-US" sz="2000" dirty="0"/>
              <a:t>Age 65 or older (all ADULTS in household) – rules differ somewhat</a:t>
            </a:r>
          </a:p>
          <a:p>
            <a:pPr lvl="1">
              <a:spcBef>
                <a:spcPts val="600"/>
              </a:spcBef>
              <a:spcAft>
                <a:spcPts val="600"/>
              </a:spcAft>
            </a:pPr>
            <a:r>
              <a:rPr lang="en-US" sz="2000" dirty="0"/>
              <a:t>Serious illness </a:t>
            </a:r>
          </a:p>
          <a:p>
            <a:pPr lvl="1">
              <a:spcBef>
                <a:spcPts val="600"/>
              </a:spcBef>
              <a:spcAft>
                <a:spcPts val="600"/>
              </a:spcAft>
            </a:pPr>
            <a:r>
              <a:rPr lang="en-US" sz="2000" dirty="0"/>
              <a:t>Winter moratorium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81632-E3CF-4A35-81E3-A3EC76C70572}"/>
              </a:ext>
            </a:extLst>
          </p:cNvPr>
          <p:cNvSpPr>
            <a:spLocks noGrp="1"/>
          </p:cNvSpPr>
          <p:nvPr>
            <p:ph type="title"/>
          </p:nvPr>
        </p:nvSpPr>
        <p:spPr/>
        <p:txBody>
          <a:bodyPr/>
          <a:lstStyle/>
          <a:p>
            <a:r>
              <a:rPr lang="en-US" dirty="0"/>
              <a:t>Protections Do NOT </a:t>
            </a:r>
            <a:br>
              <a:rPr lang="en-US" dirty="0"/>
            </a:br>
            <a:r>
              <a:rPr lang="en-US" dirty="0"/>
              <a:t>eliminate debt</a:t>
            </a:r>
          </a:p>
        </p:txBody>
      </p:sp>
      <p:sp>
        <p:nvSpPr>
          <p:cNvPr id="3" name="Content Placeholder 2">
            <a:extLst>
              <a:ext uri="{FF2B5EF4-FFF2-40B4-BE49-F238E27FC236}">
                <a16:creationId xmlns:a16="http://schemas.microsoft.com/office/drawing/2014/main" id="{899B9D7E-4945-4545-A04E-5B0F59BDDBEB}"/>
              </a:ext>
            </a:extLst>
          </p:cNvPr>
          <p:cNvSpPr>
            <a:spLocks noGrp="1"/>
          </p:cNvSpPr>
          <p:nvPr>
            <p:ph idx="1"/>
          </p:nvPr>
        </p:nvSpPr>
        <p:spPr>
          <a:xfrm>
            <a:off x="2231136" y="2385753"/>
            <a:ext cx="7729728" cy="3865419"/>
          </a:xfrm>
        </p:spPr>
        <p:txBody>
          <a:bodyPr>
            <a:normAutofit/>
          </a:bodyPr>
          <a:lstStyle/>
          <a:p>
            <a:r>
              <a:rPr lang="en-US" sz="2000" dirty="0"/>
              <a:t>Consumers are still responsible for paying their bills and </a:t>
            </a:r>
            <a:r>
              <a:rPr lang="en-US" sz="2000" b="1" dirty="0"/>
              <a:t>may face collections actions</a:t>
            </a:r>
            <a:r>
              <a:rPr lang="en-US" sz="2000" dirty="0"/>
              <a:t>: reports to credit agencies, court action including possibility of liens placed on homeowners’ homes, etc. </a:t>
            </a:r>
          </a:p>
          <a:p>
            <a:r>
              <a:rPr lang="en-US" sz="2000" b="1" dirty="0"/>
              <a:t>Protections may not be permanent- </a:t>
            </a:r>
            <a:r>
              <a:rPr lang="en-US" sz="2000" dirty="0"/>
              <a:t>patients may be shut-off after the protection ends and have difficulty resuming service if have accumulated high overdue bills (“</a:t>
            </a:r>
            <a:r>
              <a:rPr lang="en-US" sz="2000" b="1" dirty="0"/>
              <a:t>arrearages</a:t>
            </a:r>
            <a:r>
              <a:rPr lang="en-US" sz="2000" dirty="0"/>
              <a:t>”)</a:t>
            </a:r>
          </a:p>
          <a:p>
            <a:pPr lvl="1"/>
            <a:r>
              <a:rPr lang="en-US" sz="2000" dirty="0"/>
              <a:t>Paying even a small amount each month </a:t>
            </a:r>
            <a:r>
              <a:rPr lang="en-US" sz="2000" b="1" dirty="0"/>
              <a:t>may</a:t>
            </a:r>
            <a:r>
              <a:rPr lang="en-US" sz="2000" dirty="0"/>
              <a:t> help if later face end of protection- utilities have to go to the home to shut-off; have to prioritize</a:t>
            </a:r>
          </a:p>
          <a:p>
            <a:r>
              <a:rPr lang="en-US" sz="2000" b="1" dirty="0"/>
              <a:t>More on eliminating arrearages such as Arrearage Management Programs below</a:t>
            </a:r>
            <a:endParaRPr lang="en-US" sz="2000" dirty="0"/>
          </a:p>
          <a:p>
            <a:endParaRPr lang="en-US" dirty="0"/>
          </a:p>
        </p:txBody>
      </p:sp>
    </p:spTree>
    <p:extLst>
      <p:ext uri="{BB962C8B-B14F-4D97-AF65-F5344CB8AC3E}">
        <p14:creationId xmlns:p14="http://schemas.microsoft.com/office/powerpoint/2010/main" val="1239503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Hardship	</a:t>
            </a:r>
          </a:p>
        </p:txBody>
      </p:sp>
      <p:sp>
        <p:nvSpPr>
          <p:cNvPr id="3" name="Content Placeholder 2"/>
          <p:cNvSpPr>
            <a:spLocks noGrp="1"/>
          </p:cNvSpPr>
          <p:nvPr>
            <p:ph idx="1"/>
          </p:nvPr>
        </p:nvSpPr>
        <p:spPr>
          <a:xfrm>
            <a:off x="1981200" y="2534856"/>
            <a:ext cx="8229600" cy="3847656"/>
          </a:xfrm>
        </p:spPr>
        <p:txBody>
          <a:bodyPr>
            <a:normAutofit/>
          </a:bodyPr>
          <a:lstStyle/>
          <a:p>
            <a:pPr>
              <a:spcBef>
                <a:spcPts val="0"/>
              </a:spcBef>
              <a:spcAft>
                <a:spcPts val="1200"/>
              </a:spcAft>
            </a:pPr>
            <a:r>
              <a:rPr lang="en-US" sz="2000" dirty="0"/>
              <a:t>Must</a:t>
            </a:r>
            <a:r>
              <a:rPr lang="en-US" sz="2000" b="1" dirty="0"/>
              <a:t> </a:t>
            </a:r>
            <a:r>
              <a:rPr lang="en-US" sz="2000" dirty="0"/>
              <a:t>demonstrate “financial hardship” to qualify for most shut-off protections (elders is special case- may not need, more below)</a:t>
            </a:r>
          </a:p>
          <a:p>
            <a:r>
              <a:rPr lang="en-US" sz="2000" dirty="0"/>
              <a:t>Financial Hardship = income under </a:t>
            </a:r>
            <a:r>
              <a:rPr lang="en-US" sz="2000" b="1" dirty="0">
                <a:hlinkClick r:id="rId2"/>
              </a:rPr>
              <a:t>60% area median income</a:t>
            </a:r>
            <a:r>
              <a:rPr lang="en-US" sz="2000" dirty="0"/>
              <a:t> (LIHEAP eligibility)</a:t>
            </a:r>
          </a:p>
          <a:p>
            <a:pPr lvl="1"/>
            <a:r>
              <a:rPr lang="en-US" sz="2000" dirty="0"/>
              <a:t>But others may demonstrate hardship based on medical bills, job loss, etc. </a:t>
            </a:r>
            <a:endParaRPr lang="en-US" sz="2000" b="1" dirty="0"/>
          </a:p>
          <a:p>
            <a:pPr>
              <a:spcBef>
                <a:spcPts val="1200"/>
              </a:spcBef>
            </a:pPr>
            <a:r>
              <a:rPr lang="en-US" sz="2000" dirty="0"/>
              <a:t>If not automatic through LIHEAP, </a:t>
            </a:r>
            <a:r>
              <a:rPr lang="en-US" sz="2000" b="1" dirty="0"/>
              <a:t>submit utility company’s financial hardship form</a:t>
            </a:r>
          </a:p>
          <a:p>
            <a:pPr lvl="1"/>
            <a:r>
              <a:rPr lang="en-US" sz="2000" dirty="0"/>
              <a:t>Financial Hardship </a:t>
            </a:r>
            <a:r>
              <a:rPr lang="en-US" sz="2000" b="1" dirty="0"/>
              <a:t>forms must be renewed quarterly </a:t>
            </a:r>
            <a:r>
              <a:rPr lang="en-US" sz="2000" dirty="0"/>
              <a:t>(some utilities are more generous)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Infant in Household</a:t>
            </a:r>
          </a:p>
        </p:txBody>
      </p:sp>
      <p:sp>
        <p:nvSpPr>
          <p:cNvPr id="3" name="Content Placeholder 2"/>
          <p:cNvSpPr>
            <a:spLocks noGrp="1"/>
          </p:cNvSpPr>
          <p:nvPr>
            <p:ph idx="1"/>
          </p:nvPr>
        </p:nvSpPr>
        <p:spPr/>
        <p:txBody>
          <a:bodyPr>
            <a:normAutofit/>
          </a:bodyPr>
          <a:lstStyle/>
          <a:p>
            <a:r>
              <a:rPr lang="en-US" sz="2000" b="1" dirty="0"/>
              <a:t>To qualify, a household must </a:t>
            </a:r>
          </a:p>
          <a:p>
            <a:pPr marL="925830" lvl="1" indent="-514350">
              <a:buFont typeface="+mj-lt"/>
              <a:buAutoNum type="arabicPeriod"/>
            </a:pPr>
            <a:r>
              <a:rPr lang="en-US" sz="2000" dirty="0"/>
              <a:t>include an </a:t>
            </a:r>
            <a:r>
              <a:rPr lang="en-US" sz="2000" b="1" dirty="0"/>
              <a:t>infant up to age 12 months</a:t>
            </a:r>
            <a:r>
              <a:rPr lang="en-US" sz="2000" dirty="0"/>
              <a:t> </a:t>
            </a:r>
          </a:p>
          <a:p>
            <a:pPr marL="925830" lvl="1" indent="-514350">
              <a:spcBef>
                <a:spcPts val="1200"/>
              </a:spcBef>
              <a:buFont typeface="+mj-lt"/>
              <a:buAutoNum type="arabicPeriod"/>
            </a:pPr>
            <a:r>
              <a:rPr lang="en-US" sz="2000" dirty="0"/>
              <a:t>demonstrate</a:t>
            </a:r>
            <a:r>
              <a:rPr lang="en-US" sz="2000" b="1" dirty="0"/>
              <a:t> financial hardship</a:t>
            </a:r>
          </a:p>
          <a:p>
            <a:pPr>
              <a:spcBef>
                <a:spcPts val="1200"/>
              </a:spcBef>
              <a:spcAft>
                <a:spcPts val="1200"/>
              </a:spcAft>
            </a:pPr>
            <a:r>
              <a:rPr lang="en-US" sz="2000" dirty="0"/>
              <a:t>The utility cannot terminate and </a:t>
            </a:r>
            <a:r>
              <a:rPr lang="en-US" sz="2000" b="1" dirty="0"/>
              <a:t>must restore service </a:t>
            </a:r>
            <a:r>
              <a:rPr lang="en-US" sz="2000" dirty="0"/>
              <a:t>even if the infant was born after the date of the termination</a:t>
            </a:r>
            <a:endParaRPr lang="en-US" sz="2000" b="1" dirty="0"/>
          </a:p>
          <a:p>
            <a:r>
              <a:rPr lang="en-US" sz="2000" b="1" dirty="0"/>
              <a:t>Protection ends: </a:t>
            </a:r>
            <a:r>
              <a:rPr lang="en-US" sz="2000" dirty="0"/>
              <a:t>on child’s first birthday or if moves out of unit</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Adults are 65 or Older</a:t>
            </a:r>
          </a:p>
        </p:txBody>
      </p:sp>
      <p:sp>
        <p:nvSpPr>
          <p:cNvPr id="3" name="Content Placeholder 2"/>
          <p:cNvSpPr>
            <a:spLocks noGrp="1"/>
          </p:cNvSpPr>
          <p:nvPr>
            <p:ph idx="1"/>
          </p:nvPr>
        </p:nvSpPr>
        <p:spPr>
          <a:xfrm>
            <a:off x="2231136" y="2388662"/>
            <a:ext cx="7729728" cy="3820945"/>
          </a:xfrm>
        </p:spPr>
        <p:txBody>
          <a:bodyPr>
            <a:noAutofit/>
          </a:bodyPr>
          <a:lstStyle/>
          <a:p>
            <a:r>
              <a:rPr lang="en-US" sz="2000" dirty="0"/>
              <a:t>Can be caring for minors</a:t>
            </a:r>
          </a:p>
          <a:p>
            <a:r>
              <a:rPr lang="en-US" sz="2000" dirty="0"/>
              <a:t>Differs from other protections Utilities </a:t>
            </a:r>
            <a:r>
              <a:rPr lang="en-US" sz="2000" b="1" dirty="0"/>
              <a:t>must get DPU approval to shut-off </a:t>
            </a:r>
            <a:r>
              <a:rPr lang="en-US" sz="2000" dirty="0"/>
              <a:t>elder households, but </a:t>
            </a:r>
            <a:r>
              <a:rPr lang="en-US" sz="2000" b="1" dirty="0"/>
              <a:t>rarely/never seek this approval</a:t>
            </a:r>
            <a:endParaRPr lang="en-US" sz="2000" dirty="0"/>
          </a:p>
          <a:p>
            <a:pPr lvl="1">
              <a:spcBef>
                <a:spcPts val="0"/>
              </a:spcBef>
            </a:pPr>
            <a:r>
              <a:rPr lang="en-US" sz="2000" b="1" dirty="0"/>
              <a:t>In practice do NOT have to demonstrate financial hardship</a:t>
            </a:r>
            <a:r>
              <a:rPr lang="en-US" sz="2000" dirty="0"/>
              <a:t> for this reason</a:t>
            </a:r>
          </a:p>
          <a:p>
            <a:pPr lvl="1">
              <a:spcBef>
                <a:spcPts val="0"/>
              </a:spcBef>
            </a:pPr>
            <a:r>
              <a:rPr lang="en-US" sz="2000" dirty="0"/>
              <a:t>May not need financial hardship to be protected, but remember possible lien on homes, etc. (elders maybe more likely to be homeowners</a:t>
            </a:r>
            <a:r>
              <a:rPr lang="en-US" sz="2000" b="1" dirty="0"/>
              <a:t>)</a:t>
            </a:r>
          </a:p>
          <a:p>
            <a:r>
              <a:rPr lang="en-US" sz="2000" b="1" dirty="0"/>
              <a:t>Protection ends: if household composition changes</a:t>
            </a:r>
            <a:r>
              <a:rPr lang="en-US" sz="2000" dirty="0"/>
              <a:t>-</a:t>
            </a:r>
            <a:r>
              <a:rPr lang="en-US" sz="2000" b="1" dirty="0"/>
              <a:t> </a:t>
            </a:r>
            <a:r>
              <a:rPr lang="en-US" sz="2000" dirty="0"/>
              <a:t>grandchild becomes adult, member marries someone under 65, etc.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Serious Illness</a:t>
            </a:r>
          </a:p>
        </p:txBody>
      </p:sp>
      <p:sp>
        <p:nvSpPr>
          <p:cNvPr id="3" name="Content Placeholder 2"/>
          <p:cNvSpPr>
            <a:spLocks noGrp="1"/>
          </p:cNvSpPr>
          <p:nvPr>
            <p:ph idx="1"/>
          </p:nvPr>
        </p:nvSpPr>
        <p:spPr>
          <a:xfrm>
            <a:off x="2231136" y="2413599"/>
            <a:ext cx="7729728" cy="4095265"/>
          </a:xfrm>
        </p:spPr>
        <p:txBody>
          <a:bodyPr>
            <a:normAutofit/>
          </a:bodyPr>
          <a:lstStyle/>
          <a:p>
            <a:r>
              <a:rPr lang="en-US" dirty="0"/>
              <a:t>Must demonstrate </a:t>
            </a:r>
            <a:r>
              <a:rPr lang="en-US" b="1" dirty="0"/>
              <a:t>financial hardship</a:t>
            </a:r>
          </a:p>
          <a:p>
            <a:r>
              <a:rPr lang="en-US" dirty="0"/>
              <a:t>Serious illness in </a:t>
            </a:r>
            <a:r>
              <a:rPr lang="en-US" b="1" dirty="0"/>
              <a:t>any member of household</a:t>
            </a:r>
          </a:p>
          <a:p>
            <a:pPr lvl="1"/>
            <a:r>
              <a:rPr lang="en-US" sz="1800" dirty="0"/>
              <a:t>Does </a:t>
            </a:r>
            <a:r>
              <a:rPr lang="en-US" sz="1800" b="1" dirty="0"/>
              <a:t>not</a:t>
            </a:r>
            <a:r>
              <a:rPr lang="en-US" sz="1800" dirty="0"/>
              <a:t> need to be the tenant of record or known to the housing authority to be living there</a:t>
            </a:r>
          </a:p>
          <a:p>
            <a:r>
              <a:rPr lang="en-US" dirty="0"/>
              <a:t>Common Misconceptions</a:t>
            </a:r>
          </a:p>
          <a:p>
            <a:pPr lvl="1"/>
            <a:r>
              <a:rPr lang="en-US" sz="1800" dirty="0"/>
              <a:t>Do </a:t>
            </a:r>
            <a:r>
              <a:rPr lang="en-US" sz="1800" b="1" dirty="0"/>
              <a:t>not</a:t>
            </a:r>
            <a:r>
              <a:rPr lang="en-US" sz="1800" dirty="0"/>
              <a:t> need to show that utility service is needed to treat a serious illness</a:t>
            </a:r>
          </a:p>
          <a:p>
            <a:pPr lvl="1"/>
            <a:r>
              <a:rPr lang="en-US" sz="1800" dirty="0"/>
              <a:t>Illness does </a:t>
            </a:r>
            <a:r>
              <a:rPr lang="en-US" sz="1800" b="1" dirty="0"/>
              <a:t>not</a:t>
            </a:r>
            <a:r>
              <a:rPr lang="en-US" sz="1800" dirty="0"/>
              <a:t> need to be life-threatening or debilitating to qualify</a:t>
            </a:r>
          </a:p>
          <a:p>
            <a:pPr lvl="1"/>
            <a:r>
              <a:rPr lang="en-US" sz="1800" dirty="0"/>
              <a:t>Can be a physical, mental or temporary illness e.g., anxiety, ADHD, pneumonia, flu, etc. </a:t>
            </a:r>
          </a:p>
          <a:p>
            <a:pPr lvl="1"/>
            <a:r>
              <a:rPr lang="en-US" sz="1800" dirty="0"/>
              <a:t>In urgent situations a patient or provider can call and get protection for up to 7 days while obtaining documentation</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Serious Illness Letters</a:t>
            </a:r>
          </a:p>
        </p:txBody>
      </p:sp>
      <p:sp>
        <p:nvSpPr>
          <p:cNvPr id="3" name="Content Placeholder 2"/>
          <p:cNvSpPr>
            <a:spLocks noGrp="1"/>
          </p:cNvSpPr>
          <p:nvPr>
            <p:ph idx="1"/>
          </p:nvPr>
        </p:nvSpPr>
        <p:spPr>
          <a:xfrm>
            <a:off x="2231136" y="2502132"/>
            <a:ext cx="7729728" cy="3956858"/>
          </a:xfrm>
        </p:spPr>
        <p:txBody>
          <a:bodyPr>
            <a:normAutofit fontScale="92500" lnSpcReduction="20000"/>
          </a:bodyPr>
          <a:lstStyle/>
          <a:p>
            <a:pPr>
              <a:spcBef>
                <a:spcPts val="0"/>
              </a:spcBef>
              <a:spcAft>
                <a:spcPts val="600"/>
              </a:spcAft>
            </a:pPr>
            <a:r>
              <a:rPr lang="en-US" sz="2000" dirty="0"/>
              <a:t>Utilities must accept letters from MD, Physician’s Assistant, or Nurse Practitioner</a:t>
            </a:r>
          </a:p>
          <a:p>
            <a:pPr lvl="1">
              <a:spcBef>
                <a:spcPts val="0"/>
              </a:spcBef>
              <a:spcAft>
                <a:spcPts val="600"/>
              </a:spcAft>
            </a:pPr>
            <a:r>
              <a:rPr lang="en-US" sz="2000" b="1" dirty="0"/>
              <a:t>May</a:t>
            </a:r>
            <a:r>
              <a:rPr lang="en-US" sz="2000" dirty="0"/>
              <a:t> also accept from a mental health provider who is the primary provider for the serious illness</a:t>
            </a:r>
          </a:p>
          <a:p>
            <a:pPr>
              <a:spcBef>
                <a:spcPts val="1200"/>
              </a:spcBef>
              <a:spcAft>
                <a:spcPts val="600"/>
              </a:spcAft>
            </a:pPr>
            <a:r>
              <a:rPr lang="en-US" sz="2000" dirty="0"/>
              <a:t>Letter: </a:t>
            </a:r>
          </a:p>
          <a:p>
            <a:pPr lvl="1">
              <a:spcBef>
                <a:spcPts val="1200"/>
              </a:spcBef>
              <a:spcAft>
                <a:spcPts val="600"/>
              </a:spcAft>
            </a:pPr>
            <a:r>
              <a:rPr lang="en-US" sz="2000" dirty="0"/>
              <a:t>on letterhead and must include the name on the utility account (and/or the account number), address, and that a household member has a “serious illness” or a “serious chronic illness” </a:t>
            </a:r>
          </a:p>
          <a:p>
            <a:pPr lvl="1">
              <a:spcBef>
                <a:spcPts val="0"/>
              </a:spcBef>
              <a:spcAft>
                <a:spcPts val="600"/>
              </a:spcAft>
            </a:pPr>
            <a:r>
              <a:rPr lang="en-US" sz="2000" dirty="0"/>
              <a:t>May </a:t>
            </a:r>
            <a:r>
              <a:rPr lang="en-US" sz="2000" b="1" dirty="0"/>
              <a:t>not</a:t>
            </a:r>
            <a:r>
              <a:rPr lang="en-US" sz="2000" dirty="0"/>
              <a:t> need to specify the illness or give details</a:t>
            </a:r>
          </a:p>
          <a:p>
            <a:pPr lvl="1">
              <a:spcBef>
                <a:spcPts val="0"/>
              </a:spcBef>
              <a:spcAft>
                <a:spcPts val="600"/>
              </a:spcAft>
            </a:pPr>
            <a:r>
              <a:rPr lang="en-US" sz="2000" dirty="0"/>
              <a:t>Utility must accept provider's assessment; only DPU can investigate and reject a letter due to type or severity of illness</a:t>
            </a:r>
          </a:p>
          <a:p>
            <a:pPr lvl="1">
              <a:spcBef>
                <a:spcPts val="0"/>
              </a:spcBef>
              <a:spcAft>
                <a:spcPts val="600"/>
              </a:spcAft>
            </a:pPr>
            <a:r>
              <a:rPr lang="en-US" sz="2000" b="1" dirty="0">
                <a:hlinkClick r:id="rId2" action="ppaction://hlinkfile"/>
              </a:rPr>
              <a:t>Serious Illness - Tips for Staff</a:t>
            </a:r>
            <a:r>
              <a:rPr lang="en-US" sz="2000" dirty="0"/>
              <a:t> </a:t>
            </a:r>
          </a:p>
          <a:p>
            <a:pPr lvl="1"/>
            <a:endParaRPr lang="en-US" dirty="0"/>
          </a:p>
          <a:p>
            <a:pPr lv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Serious Illness letters (</a:t>
            </a:r>
            <a:r>
              <a:rPr lang="en-US" sz="2000" dirty="0"/>
              <a:t>continued</a:t>
            </a:r>
            <a:r>
              <a:rPr lang="en-US" dirty="0"/>
              <a:t>)</a:t>
            </a:r>
          </a:p>
        </p:txBody>
      </p:sp>
      <p:sp>
        <p:nvSpPr>
          <p:cNvPr id="3" name="Content Placeholder 2"/>
          <p:cNvSpPr>
            <a:spLocks noGrp="1"/>
          </p:cNvSpPr>
          <p:nvPr>
            <p:ph idx="1"/>
          </p:nvPr>
        </p:nvSpPr>
        <p:spPr/>
        <p:txBody>
          <a:bodyPr>
            <a:normAutofit/>
          </a:bodyPr>
          <a:lstStyle/>
          <a:p>
            <a:r>
              <a:rPr lang="en-US" sz="2000" b="1" dirty="0"/>
              <a:t>Serious illness letters - valid for 90 days</a:t>
            </a:r>
            <a:r>
              <a:rPr lang="en-US" sz="2000" dirty="0"/>
              <a:t>; renew if illness still exists</a:t>
            </a:r>
          </a:p>
          <a:p>
            <a:pPr>
              <a:spcBef>
                <a:spcPts val="1200"/>
              </a:spcBef>
            </a:pPr>
            <a:r>
              <a:rPr lang="en-US" sz="2000" b="1" dirty="0"/>
              <a:t>Serious CHRONIC illness letters - valid for 180 days</a:t>
            </a:r>
            <a:r>
              <a:rPr lang="en-US" sz="2000" dirty="0"/>
              <a:t>; renew if illness still exists</a:t>
            </a:r>
          </a:p>
          <a:p>
            <a:pPr lvl="1"/>
            <a:r>
              <a:rPr lang="en-US" sz="2000" dirty="0"/>
              <a:t>Note: utility may require new </a:t>
            </a:r>
            <a:r>
              <a:rPr lang="en-US" sz="2000" b="1" dirty="0"/>
              <a:t>FINANCIAL HARDSHIP form every 90 days (even if a chronic illness)</a:t>
            </a:r>
          </a:p>
          <a:p>
            <a:r>
              <a:rPr lang="en-US" sz="2000" dirty="0"/>
              <a:t>In practice utilities may be more flexible</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Winter Moratorium</a:t>
            </a:r>
          </a:p>
        </p:txBody>
      </p:sp>
      <p:sp>
        <p:nvSpPr>
          <p:cNvPr id="3" name="Content Placeholder 2"/>
          <p:cNvSpPr>
            <a:spLocks noGrp="1"/>
          </p:cNvSpPr>
          <p:nvPr>
            <p:ph idx="1"/>
          </p:nvPr>
        </p:nvSpPr>
        <p:spPr>
          <a:xfrm>
            <a:off x="2231136" y="2638044"/>
            <a:ext cx="7729728" cy="3696254"/>
          </a:xfrm>
        </p:spPr>
        <p:txBody>
          <a:bodyPr>
            <a:normAutofit/>
          </a:bodyPr>
          <a:lstStyle/>
          <a:p>
            <a:r>
              <a:rPr lang="en-US" sz="2000" dirty="0"/>
              <a:t>Utilities cannot shut-off </a:t>
            </a:r>
            <a:r>
              <a:rPr lang="en-US" sz="2000" b="1" dirty="0"/>
              <a:t>heat-related</a:t>
            </a:r>
            <a:r>
              <a:rPr lang="en-US" sz="2000" dirty="0"/>
              <a:t> accounts between November 15 and March 15 each year for families with financial hardship</a:t>
            </a:r>
          </a:p>
          <a:p>
            <a:pPr lvl="1"/>
            <a:r>
              <a:rPr lang="en-US" sz="2000" dirty="0"/>
              <a:t>Covers electricity or gas service that is used for heat </a:t>
            </a:r>
            <a:r>
              <a:rPr lang="en-US" sz="2000" b="1" dirty="0"/>
              <a:t>or to activate a heating system</a:t>
            </a:r>
            <a:r>
              <a:rPr lang="en-US" sz="2000" dirty="0"/>
              <a:t> such as to operate a thermostat </a:t>
            </a:r>
          </a:p>
          <a:p>
            <a:pPr lvl="1"/>
            <a:r>
              <a:rPr lang="en-US" sz="2000" dirty="0"/>
              <a:t>Most years DPU requests utilities extend protection to April 1 or into April</a:t>
            </a:r>
          </a:p>
          <a:p>
            <a:pPr>
              <a:spcBef>
                <a:spcPts val="1200"/>
              </a:spcBef>
            </a:pPr>
            <a:r>
              <a:rPr lang="en-US" sz="2000" b="1" dirty="0"/>
              <a:t>Protection ends: </a:t>
            </a:r>
            <a:r>
              <a:rPr lang="en-US" sz="2000" dirty="0"/>
              <a:t>at end of Moratorium for that year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Overdue Bills/Arrearages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7E746-2A24-4C31-B429-F97197EDB659}"/>
              </a:ext>
            </a:extLst>
          </p:cNvPr>
          <p:cNvSpPr>
            <a:spLocks noGrp="1"/>
          </p:cNvSpPr>
          <p:nvPr>
            <p:ph type="title"/>
          </p:nvPr>
        </p:nvSpPr>
        <p:spPr/>
        <p:txBody>
          <a:bodyPr/>
          <a:lstStyle/>
          <a:p>
            <a:r>
              <a:rPr lang="en-US" dirty="0"/>
              <a:t>Utilities assistance</a:t>
            </a:r>
          </a:p>
        </p:txBody>
      </p:sp>
      <p:sp>
        <p:nvSpPr>
          <p:cNvPr id="3" name="Text Placeholder 2">
            <a:extLst>
              <a:ext uri="{FF2B5EF4-FFF2-40B4-BE49-F238E27FC236}">
                <a16:creationId xmlns:a16="http://schemas.microsoft.com/office/drawing/2014/main" id="{31A2A284-7751-454B-AECD-3696D67C09F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3491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Managing Arrearages Topics</a:t>
            </a:r>
          </a:p>
        </p:txBody>
      </p:sp>
      <p:sp>
        <p:nvSpPr>
          <p:cNvPr id="3" name="Content Placeholder 2"/>
          <p:cNvSpPr>
            <a:spLocks noGrp="1"/>
          </p:cNvSpPr>
          <p:nvPr>
            <p:ph idx="1"/>
          </p:nvPr>
        </p:nvSpPr>
        <p:spPr/>
        <p:txBody>
          <a:bodyPr>
            <a:normAutofit/>
          </a:bodyPr>
          <a:lstStyle/>
          <a:p>
            <a:pPr>
              <a:spcAft>
                <a:spcPts val="1200"/>
              </a:spcAft>
            </a:pPr>
            <a:r>
              <a:rPr lang="en-US" sz="2000" dirty="0"/>
              <a:t>Arrearage Management Programs</a:t>
            </a:r>
          </a:p>
          <a:p>
            <a:pPr>
              <a:spcAft>
                <a:spcPts val="1200"/>
              </a:spcAft>
            </a:pPr>
            <a:r>
              <a:rPr lang="en-US" sz="2000" dirty="0"/>
              <a:t>Payment Plans</a:t>
            </a:r>
          </a:p>
          <a:p>
            <a:pPr>
              <a:spcAft>
                <a:spcPts val="1200"/>
              </a:spcAft>
            </a:pPr>
            <a:r>
              <a:rPr lang="en-US" sz="2000" dirty="0"/>
              <a:t>Budget Plans (proactive- not for arrearages)</a:t>
            </a:r>
          </a:p>
          <a:p>
            <a:pPr>
              <a:spcAft>
                <a:spcPts val="1200"/>
              </a:spcAft>
            </a:pPr>
            <a:r>
              <a:rPr lang="en-US" sz="2000" dirty="0"/>
              <a:t>RAFT</a:t>
            </a:r>
          </a:p>
          <a:p>
            <a:pPr>
              <a:spcAft>
                <a:spcPts val="1200"/>
              </a:spcAft>
            </a:pPr>
            <a:r>
              <a:rPr lang="en-US" sz="2000" dirty="0"/>
              <a:t>Retroactive Discount Rates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Arrearage Management Programs (AMPs) </a:t>
            </a:r>
            <a:br>
              <a:rPr lang="en-US" b="1" dirty="0"/>
            </a:br>
            <a:endParaRPr lang="en-US" dirty="0"/>
          </a:p>
        </p:txBody>
      </p:sp>
      <p:sp>
        <p:nvSpPr>
          <p:cNvPr id="3" name="Content Placeholder 2"/>
          <p:cNvSpPr>
            <a:spLocks noGrp="1"/>
          </p:cNvSpPr>
          <p:nvPr>
            <p:ph idx="1"/>
          </p:nvPr>
        </p:nvSpPr>
        <p:spPr>
          <a:xfrm>
            <a:off x="2231136" y="2718262"/>
            <a:ext cx="7729728" cy="3580938"/>
          </a:xfrm>
        </p:spPr>
        <p:txBody>
          <a:bodyPr>
            <a:normAutofit/>
          </a:bodyPr>
          <a:lstStyle/>
          <a:p>
            <a:pPr>
              <a:lnSpc>
                <a:spcPct val="120000"/>
              </a:lnSpc>
              <a:spcBef>
                <a:spcPts val="600"/>
              </a:spcBef>
            </a:pPr>
            <a:r>
              <a:rPr lang="en-US" sz="2000" b="1" dirty="0"/>
              <a:t>Investor-owned utilities </a:t>
            </a:r>
            <a:r>
              <a:rPr lang="en-US" sz="2000" dirty="0"/>
              <a:t>(NOT municipals) </a:t>
            </a:r>
            <a:r>
              <a:rPr lang="en-US" sz="2000" b="1" dirty="0"/>
              <a:t>must offer AMPS</a:t>
            </a:r>
          </a:p>
          <a:p>
            <a:pPr>
              <a:lnSpc>
                <a:spcPct val="120000"/>
              </a:lnSpc>
              <a:spcBef>
                <a:spcPts val="600"/>
              </a:spcBef>
            </a:pPr>
            <a:r>
              <a:rPr lang="en-US" sz="2000" b="1" dirty="0"/>
              <a:t>Forgiveness program- </a:t>
            </a:r>
            <a:r>
              <a:rPr lang="en-US" sz="2000" dirty="0"/>
              <a:t>customer signs agreement, each month the customer pays a </a:t>
            </a:r>
            <a:r>
              <a:rPr lang="en-US" sz="2000" b="1" dirty="0"/>
              <a:t>budgeted bill in-full and on-time, the utility forgives part of the arrearage</a:t>
            </a:r>
            <a:endParaRPr lang="en-US" sz="2000" dirty="0"/>
          </a:p>
          <a:p>
            <a:pPr lvl="1">
              <a:lnSpc>
                <a:spcPct val="120000"/>
              </a:lnSpc>
              <a:spcBef>
                <a:spcPts val="600"/>
              </a:spcBef>
            </a:pPr>
            <a:r>
              <a:rPr lang="en-US" sz="2000" dirty="0"/>
              <a:t>Budgeted bill may include just paying current bill or current bill plus a portion of the arrearage that the company is not writing off</a:t>
            </a:r>
          </a:p>
          <a:p>
            <a:pPr lvl="1">
              <a:lnSpc>
                <a:spcPct val="120000"/>
              </a:lnSpc>
              <a:spcBef>
                <a:spcPts val="600"/>
              </a:spcBef>
            </a:pPr>
            <a:r>
              <a:rPr lang="en-US" sz="2000" dirty="0"/>
              <a:t>Utility may terminate from the AMP if budgeted bill isn’t paid on-time and in full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Arrearage Management Programs (AMPs) (</a:t>
            </a:r>
            <a:r>
              <a:rPr lang="en-US" sz="1800" dirty="0"/>
              <a:t>Continued</a:t>
            </a:r>
            <a:r>
              <a:rPr lang="en-US" dirty="0"/>
              <a:t>)</a:t>
            </a:r>
            <a:br>
              <a:rPr lang="en-US" b="1" dirty="0"/>
            </a:br>
            <a:endParaRPr lang="en-US" dirty="0"/>
          </a:p>
        </p:txBody>
      </p:sp>
      <p:sp>
        <p:nvSpPr>
          <p:cNvPr id="3" name="Content Placeholder 2"/>
          <p:cNvSpPr>
            <a:spLocks noGrp="1"/>
          </p:cNvSpPr>
          <p:nvPr>
            <p:ph idx="1"/>
          </p:nvPr>
        </p:nvSpPr>
        <p:spPr>
          <a:xfrm>
            <a:off x="2231136" y="2718262"/>
            <a:ext cx="7729728" cy="3580938"/>
          </a:xfrm>
        </p:spPr>
        <p:txBody>
          <a:bodyPr>
            <a:normAutofit/>
          </a:bodyPr>
          <a:lstStyle/>
          <a:p>
            <a:pPr>
              <a:lnSpc>
                <a:spcPct val="120000"/>
              </a:lnSpc>
              <a:spcBef>
                <a:spcPts val="600"/>
              </a:spcBef>
            </a:pPr>
            <a:r>
              <a:rPr lang="en-US" sz="2000" dirty="0"/>
              <a:t>Must have low income (eligible for LIHEAP) and must have a certain amount of arrearage – typically at least a few hundred dollars</a:t>
            </a:r>
          </a:p>
          <a:p>
            <a:pPr lvl="1">
              <a:lnSpc>
                <a:spcPct val="120000"/>
              </a:lnSpc>
              <a:spcBef>
                <a:spcPts val="600"/>
              </a:spcBef>
            </a:pPr>
            <a:r>
              <a:rPr lang="en-US" sz="2000" dirty="0"/>
              <a:t>May require LIHEAP application and participation in related programs</a:t>
            </a:r>
          </a:p>
          <a:p>
            <a:pPr>
              <a:lnSpc>
                <a:spcPct val="120000"/>
              </a:lnSpc>
              <a:spcBef>
                <a:spcPts val="600"/>
              </a:spcBef>
            </a:pPr>
            <a:r>
              <a:rPr lang="en-US" sz="2000" b="1" dirty="0"/>
              <a:t>Specifics vary by utility</a:t>
            </a:r>
          </a:p>
          <a:p>
            <a:pPr>
              <a:lnSpc>
                <a:spcPct val="120000"/>
              </a:lnSpc>
              <a:spcBef>
                <a:spcPts val="600"/>
              </a:spcBef>
            </a:pPr>
            <a:r>
              <a:rPr lang="en-US" sz="2000" b="1" dirty="0"/>
              <a:t>Apply: </a:t>
            </a:r>
            <a:r>
              <a:rPr lang="en-US" sz="2000" dirty="0"/>
              <a:t>contact utility company's customer service and ask to enroll in their AMP</a:t>
            </a:r>
          </a:p>
        </p:txBody>
      </p:sp>
    </p:spTree>
    <p:extLst>
      <p:ext uri="{BB962C8B-B14F-4D97-AF65-F5344CB8AC3E}">
        <p14:creationId xmlns:p14="http://schemas.microsoft.com/office/powerpoint/2010/main" val="3713891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 Plans</a:t>
            </a:r>
          </a:p>
        </p:txBody>
      </p:sp>
      <p:sp>
        <p:nvSpPr>
          <p:cNvPr id="3" name="Content Placeholder 2"/>
          <p:cNvSpPr>
            <a:spLocks noGrp="1"/>
          </p:cNvSpPr>
          <p:nvPr>
            <p:ph idx="1"/>
          </p:nvPr>
        </p:nvSpPr>
        <p:spPr>
          <a:xfrm>
            <a:off x="2231136" y="2430226"/>
            <a:ext cx="7729728" cy="4037076"/>
          </a:xfrm>
        </p:spPr>
        <p:txBody>
          <a:bodyPr>
            <a:normAutofit lnSpcReduction="10000"/>
          </a:bodyPr>
          <a:lstStyle/>
          <a:p>
            <a:r>
              <a:rPr lang="en-US" b="1" dirty="0"/>
              <a:t>If ineligible for AMP or Utility is a Muni...</a:t>
            </a:r>
          </a:p>
          <a:p>
            <a:r>
              <a:rPr lang="en-US" b="1" dirty="0"/>
              <a:t>Each utility company is required to make payment plans available</a:t>
            </a:r>
            <a:r>
              <a:rPr lang="en-US" dirty="0"/>
              <a:t> to all customers</a:t>
            </a:r>
          </a:p>
          <a:p>
            <a:r>
              <a:rPr lang="en-US" b="1" dirty="0"/>
              <a:t>Payment plans </a:t>
            </a:r>
            <a:r>
              <a:rPr lang="en-US" dirty="0"/>
              <a:t>allow one to pay back an overdue amount over time</a:t>
            </a:r>
          </a:p>
          <a:p>
            <a:pPr lvl="1"/>
            <a:r>
              <a:rPr lang="en-US" sz="1800" dirty="0"/>
              <a:t>Utilities must offer payment plans that are at least four months long, </a:t>
            </a:r>
            <a:r>
              <a:rPr lang="en-US" sz="1800" b="1" dirty="0"/>
              <a:t>if initiated prior to shut-off </a:t>
            </a:r>
            <a:r>
              <a:rPr lang="en-US" sz="1800" dirty="0"/>
              <a:t>(have to pay ¼ of arrearage each month in addition to current bill)</a:t>
            </a:r>
          </a:p>
          <a:p>
            <a:pPr lvl="2"/>
            <a:r>
              <a:rPr lang="en-US" sz="1800" dirty="0"/>
              <a:t>Must offer to LIHEAP recipients even AFTER shut-off – more below</a:t>
            </a:r>
          </a:p>
          <a:p>
            <a:pPr lvl="1"/>
            <a:r>
              <a:rPr lang="en-US" sz="1800" b="1" dirty="0"/>
              <a:t>Utilities have discretion to offer longer repayment plans </a:t>
            </a:r>
            <a:r>
              <a:rPr lang="en-US" sz="1800" dirty="0"/>
              <a:t>– customer and advocate can advocate for a longer, more reasonable payment plan</a:t>
            </a:r>
          </a:p>
          <a:p>
            <a:pPr lvl="1"/>
            <a:r>
              <a:rPr lang="en-US" sz="1800" dirty="0"/>
              <a:t>Assert any shut-off protections first- utility is more likely then to accept longer-term repayment (put it in writing in case shut-off protection ends</a:t>
            </a:r>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67A24-B92B-4929-A681-60CA03DE6867}"/>
              </a:ext>
            </a:extLst>
          </p:cNvPr>
          <p:cNvSpPr>
            <a:spLocks noGrp="1"/>
          </p:cNvSpPr>
          <p:nvPr>
            <p:ph type="title"/>
          </p:nvPr>
        </p:nvSpPr>
        <p:spPr/>
        <p:txBody>
          <a:bodyPr/>
          <a:lstStyle/>
          <a:p>
            <a:r>
              <a:rPr lang="en-US" dirty="0"/>
              <a:t>Budget Plans</a:t>
            </a:r>
          </a:p>
        </p:txBody>
      </p:sp>
      <p:sp>
        <p:nvSpPr>
          <p:cNvPr id="3" name="Content Placeholder 2">
            <a:extLst>
              <a:ext uri="{FF2B5EF4-FFF2-40B4-BE49-F238E27FC236}">
                <a16:creationId xmlns:a16="http://schemas.microsoft.com/office/drawing/2014/main" id="{ECC65394-AB09-46FE-9DFA-BF85F4DDB0C0}"/>
              </a:ext>
            </a:extLst>
          </p:cNvPr>
          <p:cNvSpPr>
            <a:spLocks noGrp="1"/>
          </p:cNvSpPr>
          <p:nvPr>
            <p:ph idx="1"/>
          </p:nvPr>
        </p:nvSpPr>
        <p:spPr>
          <a:xfrm>
            <a:off x="2231136" y="2485505"/>
            <a:ext cx="7729728" cy="3873731"/>
          </a:xfrm>
        </p:spPr>
        <p:txBody>
          <a:bodyPr>
            <a:normAutofit/>
          </a:bodyPr>
          <a:lstStyle/>
          <a:p>
            <a:r>
              <a:rPr lang="en-US" sz="2000" b="1" dirty="0"/>
              <a:t>A budget plan</a:t>
            </a:r>
            <a:r>
              <a:rPr lang="en-US" sz="2000" dirty="0"/>
              <a:t> allows you to pay roughly the same amount each month on your estimated electric or gas bills</a:t>
            </a:r>
          </a:p>
          <a:p>
            <a:pPr lvl="1"/>
            <a:r>
              <a:rPr lang="en-US" sz="2000" dirty="0"/>
              <a:t>Example: the company estimates that your bills will be $1,200 during the next year, the company will allow you to pay $100 each month </a:t>
            </a:r>
          </a:p>
          <a:p>
            <a:pPr lvl="1"/>
            <a:r>
              <a:rPr lang="en-US" sz="2000" dirty="0"/>
              <a:t>Proactive- not a way to address arrearages</a:t>
            </a:r>
          </a:p>
          <a:p>
            <a:r>
              <a:rPr lang="en-US" sz="2000" dirty="0"/>
              <a:t>This can be helpful for low-income households who might have trouble with large heating bills, but might be able to afford a smaller amount each month spread through the year</a:t>
            </a:r>
          </a:p>
          <a:p>
            <a:r>
              <a:rPr lang="en-US" sz="2000" dirty="0"/>
              <a:t>Note these are based on estimates- if estimate is short utility will send catch-up bills every 6 to 12 months</a:t>
            </a:r>
          </a:p>
          <a:p>
            <a:endParaRPr lang="en-US" dirty="0"/>
          </a:p>
        </p:txBody>
      </p:sp>
    </p:spTree>
    <p:extLst>
      <p:ext uri="{BB962C8B-B14F-4D97-AF65-F5344CB8AC3E}">
        <p14:creationId xmlns:p14="http://schemas.microsoft.com/office/powerpoint/2010/main" val="5920997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RAFT (Residential Assistance for Families in Transition)</a:t>
            </a:r>
          </a:p>
        </p:txBody>
      </p:sp>
      <p:sp>
        <p:nvSpPr>
          <p:cNvPr id="3" name="Content Placeholder 2"/>
          <p:cNvSpPr>
            <a:spLocks noGrp="1"/>
          </p:cNvSpPr>
          <p:nvPr>
            <p:ph idx="1"/>
          </p:nvPr>
        </p:nvSpPr>
        <p:spPr>
          <a:xfrm>
            <a:off x="2231136" y="2638044"/>
            <a:ext cx="7729728" cy="3712880"/>
          </a:xfrm>
        </p:spPr>
        <p:txBody>
          <a:bodyPr>
            <a:normAutofit fontScale="92500" lnSpcReduction="20000"/>
          </a:bodyPr>
          <a:lstStyle/>
          <a:p>
            <a:r>
              <a:rPr lang="en-US" sz="2100" dirty="0"/>
              <a:t>RAFT homelessness prevention funds may be used for utility arrearages </a:t>
            </a:r>
            <a:r>
              <a:rPr lang="en-US" sz="2100" b="1" dirty="0"/>
              <a:t>while funds last </a:t>
            </a:r>
            <a:r>
              <a:rPr lang="en-US" sz="2100" dirty="0"/>
              <a:t>through local </a:t>
            </a:r>
            <a:r>
              <a:rPr lang="en-US" sz="2100" dirty="0">
                <a:hlinkClick r:id="rId2"/>
              </a:rPr>
              <a:t>Housing Consumer Education Centers</a:t>
            </a:r>
            <a:r>
              <a:rPr lang="en-US" sz="2100" dirty="0"/>
              <a:t> (e.g., </a:t>
            </a:r>
            <a:r>
              <a:rPr lang="en-US" sz="2100" dirty="0" err="1"/>
              <a:t>MetroHousing</a:t>
            </a:r>
            <a:r>
              <a:rPr lang="en-US" sz="2100" dirty="0"/>
              <a:t> Boston for Greater Boston) </a:t>
            </a:r>
          </a:p>
          <a:p>
            <a:r>
              <a:rPr lang="en-US" sz="2100" dirty="0"/>
              <a:t>To use RAFT for utility arrearages families must: </a:t>
            </a:r>
          </a:p>
          <a:p>
            <a:pPr lvl="1"/>
            <a:r>
              <a:rPr lang="en-US" sz="2100" dirty="0"/>
              <a:t>Include a pregnant woman or have at least one child age 21 or under</a:t>
            </a:r>
          </a:p>
          <a:p>
            <a:pPr lvl="2"/>
            <a:r>
              <a:rPr lang="en-US" sz="2100" dirty="0"/>
              <a:t>OR otherwise qualify </a:t>
            </a:r>
            <a:r>
              <a:rPr lang="en-US" sz="2100" b="1" dirty="0"/>
              <a:t>while “expansion” funds are available each fiscal yea</a:t>
            </a:r>
            <a:r>
              <a:rPr lang="en-US" sz="2100" dirty="0"/>
              <a:t>r (starting July 1, but funds may be delayed depending on budget process)</a:t>
            </a:r>
          </a:p>
          <a:p>
            <a:pPr lvl="1"/>
            <a:r>
              <a:rPr lang="en-US" sz="2100" dirty="0"/>
              <a:t>Be financially eligible (at or below 50% of area median income- half of funds must go to those at 30% AMI) </a:t>
            </a:r>
          </a:p>
          <a:p>
            <a:pPr lvl="1"/>
            <a:r>
              <a:rPr lang="en-US" sz="2100" dirty="0"/>
              <a:t>Be experiencing a housing crisis</a:t>
            </a:r>
          </a:p>
          <a:p>
            <a:pPr lvl="1"/>
            <a:r>
              <a:rPr lang="en-US" sz="2100" dirty="0"/>
              <a:t>Have a utility shut-off notice</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Discount Rates	</a:t>
            </a:r>
          </a:p>
        </p:txBody>
      </p:sp>
      <p:sp>
        <p:nvSpPr>
          <p:cNvPr id="3" name="Content Placeholder 2"/>
          <p:cNvSpPr>
            <a:spLocks noGrp="1"/>
          </p:cNvSpPr>
          <p:nvPr>
            <p:ph idx="1"/>
          </p:nvPr>
        </p:nvSpPr>
        <p:spPr/>
        <p:txBody>
          <a:bodyPr>
            <a:normAutofit/>
          </a:bodyPr>
          <a:lstStyle/>
          <a:p>
            <a:r>
              <a:rPr lang="en-US" sz="2000" dirty="0"/>
              <a:t>Some may get the utility’s discount rate applied retroactively and thereby reduce the arrearage</a:t>
            </a:r>
          </a:p>
          <a:p>
            <a:pPr>
              <a:spcBef>
                <a:spcPts val="1200"/>
              </a:spcBef>
            </a:pPr>
            <a:r>
              <a:rPr lang="en-US" sz="2000" dirty="0"/>
              <a:t>Customers cannot request this on their own; </a:t>
            </a:r>
            <a:r>
              <a:rPr lang="en-US" sz="2000" b="1" dirty="0"/>
              <a:t>an advocate must request the retroactive discount from the utility company’s customer service</a:t>
            </a:r>
          </a:p>
          <a:p>
            <a:pPr lvl="1">
              <a:spcBef>
                <a:spcPts val="1200"/>
              </a:spcBef>
            </a:pPr>
            <a:r>
              <a:rPr lang="en-US" sz="2000" dirty="0"/>
              <a:t>Utilities want to know that an advocate is involved- thought being that will increase likelihood of success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4137B-6ED9-4F3F-BBE4-AE0FEF1CBE96}"/>
              </a:ext>
            </a:extLst>
          </p:cNvPr>
          <p:cNvSpPr>
            <a:spLocks noGrp="1"/>
          </p:cNvSpPr>
          <p:nvPr>
            <p:ph type="title"/>
          </p:nvPr>
        </p:nvSpPr>
        <p:spPr/>
        <p:txBody>
          <a:bodyPr/>
          <a:lstStyle/>
          <a:p>
            <a:r>
              <a:rPr lang="en-US" dirty="0"/>
              <a:t>Restoring service</a:t>
            </a:r>
          </a:p>
        </p:txBody>
      </p:sp>
      <p:sp>
        <p:nvSpPr>
          <p:cNvPr id="3" name="Text Placeholder 2">
            <a:extLst>
              <a:ext uri="{FF2B5EF4-FFF2-40B4-BE49-F238E27FC236}">
                <a16:creationId xmlns:a16="http://schemas.microsoft.com/office/drawing/2014/main" id="{7F3A3FA0-03C9-473F-82B3-EE51E62677B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45738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11F1-2E5F-49A9-ADF8-30C7BF0EDA95}"/>
              </a:ext>
            </a:extLst>
          </p:cNvPr>
          <p:cNvSpPr>
            <a:spLocks noGrp="1"/>
          </p:cNvSpPr>
          <p:nvPr>
            <p:ph type="title"/>
          </p:nvPr>
        </p:nvSpPr>
        <p:spPr/>
        <p:txBody>
          <a:bodyPr/>
          <a:lstStyle/>
          <a:p>
            <a:r>
              <a:rPr lang="en-US" dirty="0"/>
              <a:t>Restoring service: </a:t>
            </a:r>
            <a:br>
              <a:rPr lang="en-US" dirty="0"/>
            </a:br>
            <a:r>
              <a:rPr lang="en-US" dirty="0"/>
              <a:t>Serious Illness Protections</a:t>
            </a:r>
          </a:p>
        </p:txBody>
      </p:sp>
      <p:sp>
        <p:nvSpPr>
          <p:cNvPr id="3" name="Content Placeholder 2">
            <a:extLst>
              <a:ext uri="{FF2B5EF4-FFF2-40B4-BE49-F238E27FC236}">
                <a16:creationId xmlns:a16="http://schemas.microsoft.com/office/drawing/2014/main" id="{FEDA2589-DA7E-4BC4-8EA6-19A36DA6731C}"/>
              </a:ext>
            </a:extLst>
          </p:cNvPr>
          <p:cNvSpPr>
            <a:spLocks noGrp="1"/>
          </p:cNvSpPr>
          <p:nvPr>
            <p:ph idx="1"/>
          </p:nvPr>
        </p:nvSpPr>
        <p:spPr>
          <a:xfrm>
            <a:off x="2231136" y="2638044"/>
            <a:ext cx="7729728" cy="3596501"/>
          </a:xfrm>
        </p:spPr>
        <p:txBody>
          <a:bodyPr>
            <a:noAutofit/>
          </a:bodyPr>
          <a:lstStyle/>
          <a:p>
            <a:r>
              <a:rPr lang="en-US" sz="2000" dirty="0"/>
              <a:t>Serious illness - easiest if service has been off for less than a month or so.  After that time companies will usually say they’ve closed account</a:t>
            </a:r>
          </a:p>
          <a:p>
            <a:r>
              <a:rPr lang="en-US" sz="2000" dirty="0"/>
              <a:t>The DPU has not clearly ruled as to when a seriously ill customer loses the right to restore service. In practice, however, the DPU’s Consumer Division will order service restored up to 90 days after termination, at least in some cases and possibly longer for someone who is gravely ill (consider involving the press or social media to highlight case)</a:t>
            </a:r>
          </a:p>
          <a:p>
            <a:r>
              <a:rPr lang="en-US" sz="2000" b="1" dirty="0"/>
              <a:t>Serious illness protection is portable </a:t>
            </a:r>
            <a:r>
              <a:rPr lang="en-US" sz="2000" dirty="0"/>
              <a:t>to start service at new address for up to 90 days after the move</a:t>
            </a:r>
          </a:p>
        </p:txBody>
      </p:sp>
    </p:spTree>
    <p:extLst>
      <p:ext uri="{BB962C8B-B14F-4D97-AF65-F5344CB8AC3E}">
        <p14:creationId xmlns:p14="http://schemas.microsoft.com/office/powerpoint/2010/main" val="3557603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6921F-C048-4884-97DB-B5E586574F20}"/>
              </a:ext>
            </a:extLst>
          </p:cNvPr>
          <p:cNvSpPr>
            <a:spLocks noGrp="1"/>
          </p:cNvSpPr>
          <p:nvPr>
            <p:ph type="title"/>
          </p:nvPr>
        </p:nvSpPr>
        <p:spPr/>
        <p:txBody>
          <a:bodyPr/>
          <a:lstStyle/>
          <a:p>
            <a:r>
              <a:rPr lang="en-US" dirty="0"/>
              <a:t>Restoring service: </a:t>
            </a:r>
            <a:br>
              <a:rPr lang="en-US" dirty="0"/>
            </a:br>
            <a:r>
              <a:rPr lang="en-US" dirty="0"/>
              <a:t>other shut-off protections</a:t>
            </a:r>
          </a:p>
        </p:txBody>
      </p:sp>
      <p:sp>
        <p:nvSpPr>
          <p:cNvPr id="3" name="Content Placeholder 2">
            <a:extLst>
              <a:ext uri="{FF2B5EF4-FFF2-40B4-BE49-F238E27FC236}">
                <a16:creationId xmlns:a16="http://schemas.microsoft.com/office/drawing/2014/main" id="{78A6E5DA-DB62-4057-A15A-DF24278831B2}"/>
              </a:ext>
            </a:extLst>
          </p:cNvPr>
          <p:cNvSpPr>
            <a:spLocks noGrp="1"/>
          </p:cNvSpPr>
          <p:nvPr>
            <p:ph idx="1"/>
          </p:nvPr>
        </p:nvSpPr>
        <p:spPr/>
        <p:txBody>
          <a:bodyPr/>
          <a:lstStyle/>
          <a:p>
            <a:r>
              <a:rPr lang="en-US" sz="2000" b="1" dirty="0"/>
              <a:t>Winter Moratorium- </a:t>
            </a:r>
            <a:r>
              <a:rPr lang="en-US" sz="2000" dirty="0"/>
              <a:t>if utility wasn’t aware someone had a low-income may shut-off during winter moratorium- call the company, say you’ll be submitting financial hardship form and ask that service be restored promptly</a:t>
            </a:r>
          </a:p>
          <a:p>
            <a:r>
              <a:rPr lang="en-US" sz="2000" b="1" dirty="0"/>
              <a:t>Infant in Household- </a:t>
            </a:r>
            <a:r>
              <a:rPr lang="en-US" sz="2000" dirty="0"/>
              <a:t>even if infant was born AFTER the termination the company should restore service upon proof of infant in household</a:t>
            </a:r>
          </a:p>
          <a:p>
            <a:endParaRPr lang="en-US" dirty="0"/>
          </a:p>
        </p:txBody>
      </p:sp>
    </p:spTree>
    <p:extLst>
      <p:ext uri="{BB962C8B-B14F-4D97-AF65-F5344CB8AC3E}">
        <p14:creationId xmlns:p14="http://schemas.microsoft.com/office/powerpoint/2010/main" val="199475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E9E2-8B9D-4EDB-A876-999162DDBABC}"/>
              </a:ext>
            </a:extLst>
          </p:cNvPr>
          <p:cNvSpPr>
            <a:spLocks noGrp="1"/>
          </p:cNvSpPr>
          <p:nvPr>
            <p:ph type="title"/>
          </p:nvPr>
        </p:nvSpPr>
        <p:spPr/>
        <p:txBody>
          <a:bodyPr/>
          <a:lstStyle/>
          <a:p>
            <a:r>
              <a:rPr lang="en-US" dirty="0"/>
              <a:t>Utilities Assistance (MA) Topics</a:t>
            </a:r>
          </a:p>
        </p:txBody>
      </p:sp>
      <p:sp>
        <p:nvSpPr>
          <p:cNvPr id="3" name="Content Placeholder 2">
            <a:extLst>
              <a:ext uri="{FF2B5EF4-FFF2-40B4-BE49-F238E27FC236}">
                <a16:creationId xmlns:a16="http://schemas.microsoft.com/office/drawing/2014/main" id="{35E99F7B-AFC2-4D84-ABFB-EEC346D1A631}"/>
              </a:ext>
            </a:extLst>
          </p:cNvPr>
          <p:cNvSpPr>
            <a:spLocks noGrp="1"/>
          </p:cNvSpPr>
          <p:nvPr>
            <p:ph idx="1"/>
          </p:nvPr>
        </p:nvSpPr>
        <p:spPr>
          <a:xfrm>
            <a:off x="2231136" y="2518756"/>
            <a:ext cx="8168086" cy="4247804"/>
          </a:xfrm>
        </p:spPr>
        <p:txBody>
          <a:bodyPr>
            <a:normAutofit/>
          </a:bodyPr>
          <a:lstStyle/>
          <a:p>
            <a:r>
              <a:rPr lang="en-US" sz="2000" dirty="0"/>
              <a:t>Will cover </a:t>
            </a:r>
          </a:p>
          <a:p>
            <a:pPr lvl="1"/>
            <a:r>
              <a:rPr lang="en-US" sz="2000" dirty="0"/>
              <a:t>Fuel Assistance/Low-Income Home Energy Assistance Program (LIHEAP)</a:t>
            </a:r>
          </a:p>
          <a:p>
            <a:pPr lvl="1"/>
            <a:r>
              <a:rPr lang="en-US" sz="2000" dirty="0"/>
              <a:t>Other Assistance: The Good Neighbor Energy Fund, RAFT, FEMA, Social Service Department assistance &amp; more</a:t>
            </a:r>
          </a:p>
          <a:p>
            <a:pPr lvl="1"/>
            <a:r>
              <a:rPr lang="en-US" sz="2000" dirty="0"/>
              <a:t>Discount Rates – including telephone</a:t>
            </a:r>
          </a:p>
          <a:p>
            <a:pPr marL="228600" lvl="1" indent="0">
              <a:buNone/>
            </a:pPr>
            <a:endParaRPr lang="en-US" sz="2000" dirty="0"/>
          </a:p>
          <a:p>
            <a:r>
              <a:rPr lang="en-US" sz="2000" dirty="0"/>
              <a:t>See website, or consult resource specialist for</a:t>
            </a:r>
          </a:p>
          <a:p>
            <a:pPr lvl="1"/>
            <a:r>
              <a:rPr lang="en-US" sz="2000" dirty="0"/>
              <a:t>Internet discounts</a:t>
            </a:r>
          </a:p>
          <a:p>
            <a:pPr lvl="1"/>
            <a:r>
              <a:rPr lang="en-US" sz="2000" dirty="0"/>
              <a:t>Water/Sewer</a:t>
            </a:r>
          </a:p>
          <a:p>
            <a:endParaRPr lang="en-US" dirty="0"/>
          </a:p>
        </p:txBody>
      </p:sp>
    </p:spTree>
    <p:extLst>
      <p:ext uri="{BB962C8B-B14F-4D97-AF65-F5344CB8AC3E}">
        <p14:creationId xmlns:p14="http://schemas.microsoft.com/office/powerpoint/2010/main" val="844796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A52E4-29CE-4E1B-A9EC-A57E767B636E}"/>
              </a:ext>
            </a:extLst>
          </p:cNvPr>
          <p:cNvSpPr>
            <a:spLocks noGrp="1"/>
          </p:cNvSpPr>
          <p:nvPr>
            <p:ph type="title"/>
          </p:nvPr>
        </p:nvSpPr>
        <p:spPr/>
        <p:txBody>
          <a:bodyPr/>
          <a:lstStyle/>
          <a:p>
            <a:r>
              <a:rPr lang="en-US" dirty="0"/>
              <a:t>Payment plans (restoring service)</a:t>
            </a:r>
          </a:p>
        </p:txBody>
      </p:sp>
      <p:sp>
        <p:nvSpPr>
          <p:cNvPr id="3" name="Content Placeholder 2">
            <a:extLst>
              <a:ext uri="{FF2B5EF4-FFF2-40B4-BE49-F238E27FC236}">
                <a16:creationId xmlns:a16="http://schemas.microsoft.com/office/drawing/2014/main" id="{AACBBEF3-2977-4BCE-A03E-2AA6B61B6C20}"/>
              </a:ext>
            </a:extLst>
          </p:cNvPr>
          <p:cNvSpPr>
            <a:spLocks noGrp="1"/>
          </p:cNvSpPr>
          <p:nvPr>
            <p:ph idx="1"/>
          </p:nvPr>
        </p:nvSpPr>
        <p:spPr/>
        <p:txBody>
          <a:bodyPr>
            <a:normAutofit/>
          </a:bodyPr>
          <a:lstStyle/>
          <a:p>
            <a:r>
              <a:rPr lang="en-US" sz="2000" dirty="0"/>
              <a:t>Once service is shut-off utilities are NOT required to offer a minimum of four month payment plan to restore service</a:t>
            </a:r>
          </a:p>
          <a:p>
            <a:pPr lvl="1"/>
            <a:r>
              <a:rPr lang="en-US" sz="2000" dirty="0"/>
              <a:t>EXCEPT for people who have LIHEAP</a:t>
            </a:r>
          </a:p>
          <a:p>
            <a:pPr lvl="1"/>
            <a:r>
              <a:rPr lang="en-US" sz="2000" dirty="0"/>
              <a:t>Also if qualify for shut-off protections may require utility re-establish service as noted above</a:t>
            </a:r>
          </a:p>
          <a:p>
            <a:r>
              <a:rPr lang="en-US" sz="2000" dirty="0"/>
              <a:t>Companies typically request 100% of overdue bill - try DPU for assistance in getting utility to agree to more reasonable payment</a:t>
            </a:r>
          </a:p>
        </p:txBody>
      </p:sp>
    </p:spTree>
    <p:extLst>
      <p:ext uri="{BB962C8B-B14F-4D97-AF65-F5344CB8AC3E}">
        <p14:creationId xmlns:p14="http://schemas.microsoft.com/office/powerpoint/2010/main" val="24136474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57A9E-C361-4FC3-9D4D-AD97DC70E56A}"/>
              </a:ext>
            </a:extLst>
          </p:cNvPr>
          <p:cNvSpPr>
            <a:spLocks noGrp="1"/>
          </p:cNvSpPr>
          <p:nvPr>
            <p:ph type="title"/>
          </p:nvPr>
        </p:nvSpPr>
        <p:spPr/>
        <p:txBody>
          <a:bodyPr/>
          <a:lstStyle/>
          <a:p>
            <a:r>
              <a:rPr lang="en-US" dirty="0"/>
              <a:t>Bills from prior address –Cromwell Waivers</a:t>
            </a:r>
          </a:p>
        </p:txBody>
      </p:sp>
      <p:sp>
        <p:nvSpPr>
          <p:cNvPr id="3" name="Content Placeholder 2">
            <a:extLst>
              <a:ext uri="{FF2B5EF4-FFF2-40B4-BE49-F238E27FC236}">
                <a16:creationId xmlns:a16="http://schemas.microsoft.com/office/drawing/2014/main" id="{2EAF1BEB-E502-4DA0-8B61-BACC5C53EDF0}"/>
              </a:ext>
            </a:extLst>
          </p:cNvPr>
          <p:cNvSpPr>
            <a:spLocks noGrp="1"/>
          </p:cNvSpPr>
          <p:nvPr>
            <p:ph idx="1"/>
          </p:nvPr>
        </p:nvSpPr>
        <p:spPr>
          <a:xfrm>
            <a:off x="2231136" y="2518756"/>
            <a:ext cx="7729728" cy="3831244"/>
          </a:xfrm>
        </p:spPr>
        <p:txBody>
          <a:bodyPr>
            <a:normAutofit/>
          </a:bodyPr>
          <a:lstStyle/>
          <a:p>
            <a:r>
              <a:rPr lang="en-US" dirty="0"/>
              <a:t>Utilities have the right to refuse service to someone applying for service at a new address if that person owes that company</a:t>
            </a:r>
          </a:p>
          <a:p>
            <a:r>
              <a:rPr lang="en-US" dirty="0"/>
              <a:t>Cromwell decision- company cannot turn off service at new address if company discovers after starting service that person has prior bill; they are careful to screen up front</a:t>
            </a:r>
          </a:p>
          <a:p>
            <a:r>
              <a:rPr lang="en-US" dirty="0"/>
              <a:t>Utilities typically ask for 100% payment prior to starting service</a:t>
            </a:r>
          </a:p>
          <a:p>
            <a:r>
              <a:rPr lang="en-US" dirty="0"/>
              <a:t>Utilities can be required to enter into </a:t>
            </a:r>
            <a:r>
              <a:rPr lang="en-US" b="1" dirty="0"/>
              <a:t>Cromwell Waiver - </a:t>
            </a:r>
            <a:r>
              <a:rPr lang="en-US" dirty="0"/>
              <a:t>customer is saying you can add bill from prior address to my new address and I agree if I don’t pay you can shut off service</a:t>
            </a:r>
          </a:p>
          <a:p>
            <a:pPr lvl="1"/>
            <a:r>
              <a:rPr lang="en-US" dirty="0"/>
              <a:t>May need to ask for supervisor or involve DPU</a:t>
            </a:r>
          </a:p>
          <a:p>
            <a:r>
              <a:rPr lang="en-US" dirty="0"/>
              <a:t>Then advocate for reasonable repayment plan</a:t>
            </a:r>
          </a:p>
        </p:txBody>
      </p:sp>
    </p:spTree>
    <p:extLst>
      <p:ext uri="{BB962C8B-B14F-4D97-AF65-F5344CB8AC3E}">
        <p14:creationId xmlns:p14="http://schemas.microsoft.com/office/powerpoint/2010/main" val="16956954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2E723-81A0-4DAF-8FB0-89FBAF04F8E0}"/>
              </a:ext>
            </a:extLst>
          </p:cNvPr>
          <p:cNvSpPr>
            <a:spLocks noGrp="1"/>
          </p:cNvSpPr>
          <p:nvPr>
            <p:ph type="title"/>
          </p:nvPr>
        </p:nvSpPr>
        <p:spPr/>
        <p:txBody>
          <a:bodyPr/>
          <a:lstStyle/>
          <a:p>
            <a:r>
              <a:rPr lang="en-US" dirty="0"/>
              <a:t>Resources</a:t>
            </a:r>
          </a:p>
        </p:txBody>
      </p:sp>
      <p:sp>
        <p:nvSpPr>
          <p:cNvPr id="3" name="Text Placeholder 2">
            <a:extLst>
              <a:ext uri="{FF2B5EF4-FFF2-40B4-BE49-F238E27FC236}">
                <a16:creationId xmlns:a16="http://schemas.microsoft.com/office/drawing/2014/main" id="{3EEB65A4-79A3-4770-85DA-0AD453E2B7F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53463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E4FC0-188A-4001-911D-AA71C8041C8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C13610B7-6A78-40B6-99F0-A8482E55EDAA}"/>
              </a:ext>
            </a:extLst>
          </p:cNvPr>
          <p:cNvSpPr>
            <a:spLocks noGrp="1"/>
          </p:cNvSpPr>
          <p:nvPr>
            <p:ph idx="1"/>
          </p:nvPr>
        </p:nvSpPr>
        <p:spPr>
          <a:xfrm>
            <a:off x="2231136" y="2638044"/>
            <a:ext cx="7729728" cy="3629752"/>
          </a:xfrm>
        </p:spPr>
        <p:txBody>
          <a:bodyPr>
            <a:normAutofit lnSpcReduction="10000"/>
          </a:bodyPr>
          <a:lstStyle/>
          <a:p>
            <a:r>
              <a:rPr lang="en-US" sz="2000" dirty="0"/>
              <a:t>Reminder: Social Service staff can consult our resource specialists </a:t>
            </a:r>
          </a:p>
          <a:p>
            <a:pPr lvl="1"/>
            <a:r>
              <a:rPr lang="en-US" sz="2000" dirty="0"/>
              <a:t>Epic referral instructions under “What’s New” on our Staff Access website</a:t>
            </a:r>
          </a:p>
          <a:p>
            <a:pPr>
              <a:spcBef>
                <a:spcPts val="1200"/>
              </a:spcBef>
            </a:pPr>
            <a:r>
              <a:rPr lang="en-US" sz="2000" dirty="0"/>
              <a:t>Two web-pages (Staff Access area):</a:t>
            </a:r>
          </a:p>
          <a:p>
            <a:pPr lvl="1"/>
            <a:r>
              <a:rPr lang="en-US" sz="2000" dirty="0">
                <a:hlinkClick r:id="rId2"/>
              </a:rPr>
              <a:t>Utilities - Assistance &amp; Discounts</a:t>
            </a:r>
            <a:endParaRPr lang="en-US" sz="2000" dirty="0"/>
          </a:p>
          <a:p>
            <a:pPr lvl="1"/>
            <a:r>
              <a:rPr lang="en-US" sz="2000" dirty="0">
                <a:hlinkClick r:id="rId3"/>
              </a:rPr>
              <a:t>Utilities - Shut-Off Protections</a:t>
            </a:r>
            <a:endParaRPr lang="en-US" sz="2000" dirty="0"/>
          </a:p>
          <a:p>
            <a:pPr>
              <a:spcBef>
                <a:spcPts val="1200"/>
              </a:spcBef>
            </a:pPr>
            <a:r>
              <a:rPr lang="en-US" sz="2000" dirty="0"/>
              <a:t>Patient Handout – </a:t>
            </a:r>
            <a:r>
              <a:rPr lang="en-US" sz="2000" dirty="0">
                <a:solidFill>
                  <a:schemeClr val="accent2"/>
                </a:solidFill>
                <a:hlinkClick r:id="rId4"/>
              </a:rPr>
              <a:t>Utilities Handout for Patients</a:t>
            </a:r>
            <a:endParaRPr lang="en-US" sz="2000" dirty="0">
              <a:solidFill>
                <a:schemeClr val="accent2"/>
              </a:solidFill>
            </a:endParaRPr>
          </a:p>
          <a:p>
            <a:pPr>
              <a:spcBef>
                <a:spcPts val="1200"/>
              </a:spcBef>
            </a:pPr>
            <a:r>
              <a:rPr lang="en-US" sz="2000" dirty="0"/>
              <a:t>The utilities “bible”: </a:t>
            </a:r>
            <a:r>
              <a:rPr lang="en-US" sz="2000" dirty="0">
                <a:hlinkClick r:id="rId5"/>
              </a:rPr>
              <a:t>Utilities Advocacy for Low-Income Households in MA </a:t>
            </a:r>
            <a:r>
              <a:rPr lang="en-US" sz="2000" dirty="0"/>
              <a:t>(Fourth Edition)</a:t>
            </a:r>
            <a:endParaRPr lang="en-US" sz="2000" dirty="0">
              <a:hlinkClick r:id="rId3">
                <a:extLst>
                  <a:ext uri="{A12FA001-AC4F-418D-AE19-62706E023703}">
                    <ahyp:hlinkClr xmlns:ahyp="http://schemas.microsoft.com/office/drawing/2018/hyperlinkcolor" val="tx"/>
                  </a:ext>
                </a:extLst>
              </a:hlinkClick>
            </a:endParaRPr>
          </a:p>
          <a:p>
            <a:pPr marL="0" indent="0">
              <a:buNone/>
            </a:pPr>
            <a:endParaRPr lang="en-US" dirty="0"/>
          </a:p>
        </p:txBody>
      </p:sp>
    </p:spTree>
    <p:extLst>
      <p:ext uri="{BB962C8B-B14F-4D97-AF65-F5344CB8AC3E}">
        <p14:creationId xmlns:p14="http://schemas.microsoft.com/office/powerpoint/2010/main" val="6474162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243B-2996-4291-80BE-3FCDDB91BC91}"/>
              </a:ext>
            </a:extLst>
          </p:cNvPr>
          <p:cNvSpPr>
            <a:spLocks noGrp="1"/>
          </p:cNvSpPr>
          <p:nvPr>
            <p:ph type="title"/>
          </p:nvPr>
        </p:nvSpPr>
        <p:spPr/>
        <p:txBody>
          <a:bodyPr/>
          <a:lstStyle/>
          <a:p>
            <a:r>
              <a:rPr lang="en-US" dirty="0"/>
              <a:t>MA Dept of Public Utilities</a:t>
            </a:r>
          </a:p>
        </p:txBody>
      </p:sp>
      <p:sp>
        <p:nvSpPr>
          <p:cNvPr id="3" name="Content Placeholder 2">
            <a:extLst>
              <a:ext uri="{FF2B5EF4-FFF2-40B4-BE49-F238E27FC236}">
                <a16:creationId xmlns:a16="http://schemas.microsoft.com/office/drawing/2014/main" id="{75E89FE9-6EF4-4F8F-8E8B-F16FCC2CFE9A}"/>
              </a:ext>
            </a:extLst>
          </p:cNvPr>
          <p:cNvSpPr>
            <a:spLocks noGrp="1"/>
          </p:cNvSpPr>
          <p:nvPr>
            <p:ph idx="1"/>
          </p:nvPr>
        </p:nvSpPr>
        <p:spPr/>
        <p:txBody>
          <a:bodyPr/>
          <a:lstStyle/>
          <a:p>
            <a:r>
              <a:rPr lang="en-US" sz="2000" dirty="0"/>
              <a:t>To File a complaint: </a:t>
            </a:r>
            <a:endParaRPr lang="en-US" sz="2000" dirty="0">
              <a:hlinkClick r:id="rId2"/>
            </a:endParaRPr>
          </a:p>
          <a:p>
            <a:pPr lvl="1"/>
            <a:r>
              <a:rPr lang="en-US" sz="2000" dirty="0"/>
              <a:t>Call Consumer Division at (617) 737-2836 or (877) 886-5066 (toll free)</a:t>
            </a:r>
          </a:p>
          <a:p>
            <a:pPr lvl="1"/>
            <a:r>
              <a:rPr lang="en-US" sz="2000" dirty="0">
                <a:hlinkClick r:id="rId2"/>
              </a:rPr>
              <a:t>DPU  Website</a:t>
            </a:r>
            <a:endParaRPr lang="en-US" sz="2000" dirty="0"/>
          </a:p>
          <a:p>
            <a:pPr lvl="1"/>
            <a:r>
              <a:rPr lang="en-US" sz="2000" dirty="0">
                <a:hlinkClick r:id="rId3"/>
              </a:rPr>
              <a:t>File a complaint online</a:t>
            </a:r>
            <a:endParaRPr lang="en-US" sz="2000" dirty="0"/>
          </a:p>
          <a:p>
            <a:pPr lvl="1"/>
            <a:r>
              <a:rPr lang="en-US" sz="2000" dirty="0"/>
              <a:t>email: </a:t>
            </a:r>
            <a:r>
              <a:rPr lang="en-US" sz="2000" dirty="0">
                <a:hlinkClick r:id="rId4"/>
              </a:rPr>
              <a:t>DPUConsumer.Complaints@state.ma.us</a:t>
            </a:r>
            <a:r>
              <a:rPr lang="en-US" sz="2000" dirty="0"/>
              <a:t> </a:t>
            </a:r>
          </a:p>
          <a:p>
            <a:endParaRPr lang="en-US" dirty="0"/>
          </a:p>
        </p:txBody>
      </p:sp>
    </p:spTree>
    <p:extLst>
      <p:ext uri="{BB962C8B-B14F-4D97-AF65-F5344CB8AC3E}">
        <p14:creationId xmlns:p14="http://schemas.microsoft.com/office/powerpoint/2010/main" val="5450515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0540-3E3C-4EF0-9095-4194D120F0F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A9E7684-F2FE-4861-950B-46EEDE798AF8}"/>
              </a:ext>
            </a:extLst>
          </p:cNvPr>
          <p:cNvSpPr>
            <a:spLocks noGrp="1"/>
          </p:cNvSpPr>
          <p:nvPr>
            <p:ph idx="1"/>
          </p:nvPr>
        </p:nvSpPr>
        <p:spPr/>
        <p:txBody>
          <a:bodyPr/>
          <a:lstStyle/>
          <a:p>
            <a:endParaRPr lang="en-US" dirty="0"/>
          </a:p>
          <a:p>
            <a:endParaRPr lang="en-US" dirty="0"/>
          </a:p>
          <a:p>
            <a:r>
              <a:rPr lang="en-US" dirty="0"/>
              <a:t>Thanks for coming!</a:t>
            </a:r>
          </a:p>
          <a:p>
            <a:pPr marL="0" indent="0">
              <a:buNone/>
            </a:pPr>
            <a:endParaRPr lang="en-US" dirty="0"/>
          </a:p>
        </p:txBody>
      </p:sp>
    </p:spTree>
    <p:extLst>
      <p:ext uri="{BB962C8B-B14F-4D97-AF65-F5344CB8AC3E}">
        <p14:creationId xmlns:p14="http://schemas.microsoft.com/office/powerpoint/2010/main" val="402754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Fuel Assistance (LIHEAP)	</a:t>
            </a:r>
          </a:p>
        </p:txBody>
      </p:sp>
      <p:sp>
        <p:nvSpPr>
          <p:cNvPr id="3" name="Content Placeholder 2"/>
          <p:cNvSpPr>
            <a:spLocks noGrp="1"/>
          </p:cNvSpPr>
          <p:nvPr>
            <p:ph idx="1"/>
          </p:nvPr>
        </p:nvSpPr>
        <p:spPr>
          <a:xfrm>
            <a:off x="2231135" y="2638044"/>
            <a:ext cx="7794013" cy="3845883"/>
          </a:xfrm>
        </p:spPr>
        <p:txBody>
          <a:bodyPr>
            <a:normAutofit/>
          </a:bodyPr>
          <a:lstStyle/>
          <a:p>
            <a:r>
              <a:rPr lang="en-US" sz="2000" dirty="0"/>
              <a:t>Federal Program (administered by states; rules vary)</a:t>
            </a:r>
          </a:p>
          <a:p>
            <a:r>
              <a:rPr lang="en-US" sz="2000" dirty="0"/>
              <a:t>Agency </a:t>
            </a:r>
            <a:r>
              <a:rPr lang="en-US" sz="2000" b="1" dirty="0"/>
              <a:t>pays the primary heat source vendor </a:t>
            </a:r>
            <a:r>
              <a:rPr lang="en-US" sz="2000" dirty="0"/>
              <a:t>(gas or electric utility; includes “deliverables”: oil, propane, wood or coal vendors)</a:t>
            </a:r>
          </a:p>
          <a:p>
            <a:pPr lvl="1"/>
            <a:r>
              <a:rPr lang="en-US" sz="2000" dirty="0"/>
              <a:t>Also </a:t>
            </a:r>
            <a:r>
              <a:rPr lang="en-US" sz="2000" b="1" dirty="0"/>
              <a:t>electricity</a:t>
            </a:r>
            <a:r>
              <a:rPr lang="en-US" sz="2000" dirty="0"/>
              <a:t> if needed to operate heating system (e.g., for thermostat, blowers, etc.)</a:t>
            </a:r>
          </a:p>
          <a:p>
            <a:r>
              <a:rPr lang="en-US" sz="2000" dirty="0"/>
              <a:t> Apply between November 1 and April 30</a:t>
            </a:r>
          </a:p>
          <a:p>
            <a:pPr lvl="1"/>
            <a:r>
              <a:rPr lang="en-US" sz="2000" dirty="0"/>
              <a:t>Reapply each year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LIHEAP Eligibility	</a:t>
            </a:r>
          </a:p>
        </p:txBody>
      </p:sp>
      <p:sp>
        <p:nvSpPr>
          <p:cNvPr id="3" name="Content Placeholder 2"/>
          <p:cNvSpPr>
            <a:spLocks noGrp="1"/>
          </p:cNvSpPr>
          <p:nvPr>
            <p:ph idx="1"/>
          </p:nvPr>
        </p:nvSpPr>
        <p:spPr>
          <a:xfrm>
            <a:off x="2231135" y="2638044"/>
            <a:ext cx="7935329" cy="3953949"/>
          </a:xfrm>
        </p:spPr>
        <p:txBody>
          <a:bodyPr>
            <a:noAutofit/>
          </a:bodyPr>
          <a:lstStyle/>
          <a:p>
            <a:r>
              <a:rPr lang="en-US" dirty="0"/>
              <a:t>Eligibility is  based on income, family size, living situation</a:t>
            </a:r>
          </a:p>
          <a:p>
            <a:pPr lvl="1"/>
            <a:r>
              <a:rPr lang="en-US" sz="1800" b="1" dirty="0"/>
              <a:t>Income-</a:t>
            </a:r>
            <a:r>
              <a:rPr lang="en-US" sz="1800" dirty="0"/>
              <a:t> </a:t>
            </a:r>
            <a:r>
              <a:rPr lang="en-US" sz="1800" b="1" dirty="0">
                <a:hlinkClick r:id="rId2"/>
              </a:rPr>
              <a:t>60% of estimated State Median Income</a:t>
            </a:r>
            <a:r>
              <a:rPr lang="en-US" sz="1800" dirty="0"/>
              <a:t> </a:t>
            </a:r>
          </a:p>
          <a:p>
            <a:pPr lvl="2"/>
            <a:r>
              <a:rPr lang="en-US" sz="1800" dirty="0"/>
              <a:t>FY2020 maximum income for individual:  $37,360; for a family of 4: $71,846. </a:t>
            </a:r>
          </a:p>
          <a:p>
            <a:pPr lvl="1"/>
            <a:r>
              <a:rPr lang="en-US" sz="1800" b="1" dirty="0"/>
              <a:t>Renters</a:t>
            </a:r>
          </a:p>
          <a:p>
            <a:pPr lvl="2"/>
            <a:r>
              <a:rPr lang="en-US" sz="1800" dirty="0"/>
              <a:t>Full benefits: renters who pay full cost of heat </a:t>
            </a:r>
          </a:p>
          <a:p>
            <a:pPr lvl="2"/>
            <a:r>
              <a:rPr lang="en-US" sz="1800" dirty="0"/>
              <a:t>Prorated benefit for those whose heat is included in rent </a:t>
            </a:r>
            <a:endParaRPr lang="en-US" sz="1800" b="1" dirty="0"/>
          </a:p>
          <a:p>
            <a:pPr lvl="3"/>
            <a:r>
              <a:rPr lang="en-US" sz="1800" b="1" dirty="0"/>
              <a:t>Except NOT eligible - certain subsidized renters:  </a:t>
            </a:r>
          </a:p>
          <a:p>
            <a:pPr lvl="4"/>
            <a:r>
              <a:rPr lang="en-US" sz="1800" dirty="0"/>
              <a:t>renters where rent is a fixed low percentage of income</a:t>
            </a:r>
          </a:p>
          <a:p>
            <a:pPr lvl="4"/>
            <a:r>
              <a:rPr lang="en-US" sz="1800" dirty="0"/>
              <a:t>Voucher tenants where rent is at or below payment standard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C2D0-76E3-4D60-9344-DC1E0C1DABF7}"/>
              </a:ext>
            </a:extLst>
          </p:cNvPr>
          <p:cNvSpPr>
            <a:spLocks noGrp="1"/>
          </p:cNvSpPr>
          <p:nvPr>
            <p:ph type="title"/>
          </p:nvPr>
        </p:nvSpPr>
        <p:spPr/>
        <p:txBody>
          <a:bodyPr/>
          <a:lstStyle/>
          <a:p>
            <a:r>
              <a:rPr lang="en-US" dirty="0"/>
              <a:t>LIHEAP &amp; Immigration status</a:t>
            </a:r>
          </a:p>
        </p:txBody>
      </p:sp>
      <p:sp>
        <p:nvSpPr>
          <p:cNvPr id="3" name="Content Placeholder 2">
            <a:extLst>
              <a:ext uri="{FF2B5EF4-FFF2-40B4-BE49-F238E27FC236}">
                <a16:creationId xmlns:a16="http://schemas.microsoft.com/office/drawing/2014/main" id="{711E9C48-E396-4AF9-8B4E-405F3CFC33FA}"/>
              </a:ext>
            </a:extLst>
          </p:cNvPr>
          <p:cNvSpPr>
            <a:spLocks noGrp="1"/>
          </p:cNvSpPr>
          <p:nvPr>
            <p:ph idx="1"/>
          </p:nvPr>
        </p:nvSpPr>
        <p:spPr/>
        <p:txBody>
          <a:bodyPr/>
          <a:lstStyle/>
          <a:p>
            <a:pPr lvl="0"/>
            <a:r>
              <a:rPr lang="en-US" sz="2000" b="1" dirty="0"/>
              <a:t>Eligible statuses: </a:t>
            </a:r>
            <a:r>
              <a:rPr lang="en-US" sz="2000" dirty="0"/>
              <a:t>Legal permanent residents, Paroled for at least one year, Refugees, </a:t>
            </a:r>
            <a:r>
              <a:rPr lang="en-US" sz="2000" b="1" dirty="0"/>
              <a:t>Granted</a:t>
            </a:r>
            <a:r>
              <a:rPr lang="en-US" sz="2000" dirty="0"/>
              <a:t> Asylum, </a:t>
            </a:r>
            <a:r>
              <a:rPr lang="en-US" sz="2000" b="1" dirty="0"/>
              <a:t>Granted</a:t>
            </a:r>
            <a:r>
              <a:rPr lang="en-US" sz="2000" dirty="0"/>
              <a:t> Withholding of Deportation, Cuban/Haitian entrants (note: refers to a specific status, not applicable to all who entered from these countries), Battered immigrants (parent/child), and Trafficking victims</a:t>
            </a:r>
          </a:p>
          <a:p>
            <a:r>
              <a:rPr lang="en-US" sz="2000" b="1" dirty="0"/>
              <a:t>There is NO five-year bar</a:t>
            </a:r>
            <a:endParaRPr lang="en-US" sz="2000" dirty="0"/>
          </a:p>
          <a:p>
            <a:r>
              <a:rPr lang="en-US" sz="2000" b="1" dirty="0"/>
              <a:t>Undocumented immigrants, and those not in statuses above are not eligible</a:t>
            </a:r>
            <a:r>
              <a:rPr lang="en-US" sz="2000" dirty="0"/>
              <a:t>, but mixed households may receive prorated assistance</a:t>
            </a:r>
          </a:p>
          <a:p>
            <a:endParaRPr lang="en-US" dirty="0"/>
          </a:p>
        </p:txBody>
      </p:sp>
    </p:spTree>
    <p:extLst>
      <p:ext uri="{BB962C8B-B14F-4D97-AF65-F5344CB8AC3E}">
        <p14:creationId xmlns:p14="http://schemas.microsoft.com/office/powerpoint/2010/main" val="374267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LIHEAP Benefits</a:t>
            </a:r>
          </a:p>
        </p:txBody>
      </p:sp>
      <p:sp>
        <p:nvSpPr>
          <p:cNvPr id="3" name="Content Placeholder 2"/>
          <p:cNvSpPr>
            <a:spLocks noGrp="1"/>
          </p:cNvSpPr>
          <p:nvPr>
            <p:ph idx="1"/>
          </p:nvPr>
        </p:nvSpPr>
        <p:spPr>
          <a:xfrm>
            <a:off x="2231136" y="2638044"/>
            <a:ext cx="7729728" cy="3804320"/>
          </a:xfrm>
        </p:spPr>
        <p:txBody>
          <a:bodyPr>
            <a:normAutofit/>
          </a:bodyPr>
          <a:lstStyle/>
          <a:p>
            <a:r>
              <a:rPr lang="en-US" sz="2000" dirty="0"/>
              <a:t>Benefits vary by household type (Rental subsidy? Utilities included in rent?) and income level</a:t>
            </a:r>
          </a:p>
          <a:p>
            <a:r>
              <a:rPr lang="en-US" sz="2000" dirty="0">
                <a:hlinkClick r:id="rId2"/>
              </a:rPr>
              <a:t>Eligibility &amp; Benefits chart</a:t>
            </a:r>
            <a:r>
              <a:rPr lang="en-US" sz="2000" dirty="0"/>
              <a:t> – see bottom half</a:t>
            </a:r>
          </a:p>
          <a:p>
            <a:r>
              <a:rPr lang="en-US" sz="2000" dirty="0"/>
              <a:t>2020 maximum benefit $1,140 (non-subsidized, heat not included, deliverables)</a:t>
            </a:r>
          </a:p>
          <a:p>
            <a:r>
              <a:rPr lang="en-US" sz="2000" dirty="0"/>
              <a:t>Supplemental benefit for those with “high energy burden”</a:t>
            </a:r>
            <a:endParaRPr lang="en-US" dirty="0"/>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LIHEAP &amp; Other Benefits	</a:t>
            </a:r>
          </a:p>
        </p:txBody>
      </p:sp>
      <p:sp>
        <p:nvSpPr>
          <p:cNvPr id="3" name="Content Placeholder 2"/>
          <p:cNvSpPr>
            <a:spLocks noGrp="1"/>
          </p:cNvSpPr>
          <p:nvPr>
            <p:ph idx="1"/>
          </p:nvPr>
        </p:nvSpPr>
        <p:spPr>
          <a:xfrm>
            <a:off x="2231136" y="2613106"/>
            <a:ext cx="7729728" cy="3712880"/>
          </a:xfrm>
        </p:spPr>
        <p:txBody>
          <a:bodyPr>
            <a:normAutofit/>
          </a:bodyPr>
          <a:lstStyle/>
          <a:p>
            <a:endParaRPr lang="en-US" dirty="0"/>
          </a:p>
          <a:p>
            <a:r>
              <a:rPr lang="en-US" sz="2000" dirty="0"/>
              <a:t>LIHEAP is NOT counted as income for TAFDC, SSI, SNAP, or EAEDC</a:t>
            </a:r>
          </a:p>
          <a:p>
            <a:pPr>
              <a:buNone/>
            </a:pPr>
            <a:endParaRPr lang="en-US" sz="2000" dirty="0"/>
          </a:p>
          <a:p>
            <a:r>
              <a:rPr lang="en-US" sz="2000" b="1" dirty="0"/>
              <a:t>LIHEAP benefits may make someone SNAP eligible and/or increase SNAP benefit</a:t>
            </a:r>
            <a:endParaRPr lang="en-US" sz="2000" dirty="0"/>
          </a:p>
          <a:p>
            <a:pPr lvl="1"/>
            <a:r>
              <a:rPr lang="en-US" sz="2000" b="1" dirty="0"/>
              <a:t>“Heat and Eat” program</a:t>
            </a:r>
            <a:r>
              <a:rPr lang="en-US" sz="2000" dirty="0"/>
              <a:t>– a SNAP household that has received fuel assistance of &gt;$20 in the preceding 12 months may be eligible for the “heating/cooling standard utility allowance” (SUA) income deduction</a:t>
            </a:r>
          </a:p>
          <a:p>
            <a:pPr lvl="1"/>
            <a:endParaRPr lang="en-US" dirty="0"/>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1166</TotalTime>
  <Words>3031</Words>
  <Application>Microsoft Office PowerPoint</Application>
  <PresentationFormat>Widescreen</PresentationFormat>
  <Paragraphs>257</Paragraphs>
  <Slides>45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Gill Sans MT</vt:lpstr>
      <vt:lpstr>Parcel</vt:lpstr>
      <vt:lpstr>Utilities Assistance &amp; Shut-off protections </vt:lpstr>
      <vt:lpstr>Resources</vt:lpstr>
      <vt:lpstr>Utilities assistance</vt:lpstr>
      <vt:lpstr>Utilities Assistance (MA) Topics</vt:lpstr>
      <vt:lpstr>Fuel Assistance (LIHEAP) </vt:lpstr>
      <vt:lpstr>LIHEAP Eligibility </vt:lpstr>
      <vt:lpstr>LIHEAP &amp; Immigration status</vt:lpstr>
      <vt:lpstr>LIHEAP Benefits</vt:lpstr>
      <vt:lpstr>LIHEAP &amp; Other Benefits </vt:lpstr>
      <vt:lpstr>LIHEAP Related Programs</vt:lpstr>
      <vt:lpstr>LIHEAP Application </vt:lpstr>
      <vt:lpstr>Good Neighbor Energy Fund</vt:lpstr>
      <vt:lpstr>Other resources</vt:lpstr>
      <vt:lpstr>Social Service Department Heat Assistance Program</vt:lpstr>
      <vt:lpstr>Discount Energy Rates</vt:lpstr>
      <vt:lpstr>Lifeline Telephone Assistance</vt:lpstr>
      <vt:lpstr>Lifeline Telephone Assistance (continued)</vt:lpstr>
      <vt:lpstr>Shut-Off Protections</vt:lpstr>
      <vt:lpstr>MA Utility Oversight </vt:lpstr>
      <vt:lpstr>Shut-Off Protections (MA)</vt:lpstr>
      <vt:lpstr>Protections Do NOT  eliminate debt</vt:lpstr>
      <vt:lpstr>Financial Hardship </vt:lpstr>
      <vt:lpstr>Infant in Household</vt:lpstr>
      <vt:lpstr>All Adults are 65 or Older</vt:lpstr>
      <vt:lpstr>Serious Illness</vt:lpstr>
      <vt:lpstr>Serious Illness Letters</vt:lpstr>
      <vt:lpstr>Serious Illness letters (continued)</vt:lpstr>
      <vt:lpstr>Winter Moratorium</vt:lpstr>
      <vt:lpstr>Managing Overdue Bills/Arrearages</vt:lpstr>
      <vt:lpstr>Managing Arrearages Topics</vt:lpstr>
      <vt:lpstr>Arrearage Management Programs (AMPs)  </vt:lpstr>
      <vt:lpstr>Arrearage Management Programs (AMPs) (Continued) </vt:lpstr>
      <vt:lpstr>Payment Plans</vt:lpstr>
      <vt:lpstr>Budget Plans</vt:lpstr>
      <vt:lpstr>RAFT (Residential Assistance for Families in Transition)</vt:lpstr>
      <vt:lpstr>Retroactive Discount Rates </vt:lpstr>
      <vt:lpstr>Restoring service</vt:lpstr>
      <vt:lpstr>Restoring service:  Serious Illness Protections</vt:lpstr>
      <vt:lpstr>Restoring service:  other shut-off protections</vt:lpstr>
      <vt:lpstr>Payment plans (restoring service)</vt:lpstr>
      <vt:lpstr>Bills from prior address –Cromwell Waivers</vt:lpstr>
      <vt:lpstr>Resources</vt:lpstr>
      <vt:lpstr>Resources</vt:lpstr>
      <vt:lpstr>MA Dept of Public Utilities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 Assistance &amp; Shut-off protections</dc:title>
  <dc:creator>Forman, Ellen W.</dc:creator>
  <cp:lastModifiedBy>Forman, Ellen W.</cp:lastModifiedBy>
  <cp:revision>48</cp:revision>
  <dcterms:created xsi:type="dcterms:W3CDTF">2019-10-28T13:57:29Z</dcterms:created>
  <dcterms:modified xsi:type="dcterms:W3CDTF">2019-11-01T14:14:18Z</dcterms:modified>
</cp:coreProperties>
</file>