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91" r:id="rId1"/>
  </p:sldMasterIdLst>
  <p:sldIdLst>
    <p:sldId id="256" r:id="rId2"/>
    <p:sldId id="265" r:id="rId3"/>
    <p:sldId id="257" r:id="rId4"/>
    <p:sldId id="267" r:id="rId5"/>
    <p:sldId id="266" r:id="rId6"/>
    <p:sldId id="269" r:id="rId7"/>
    <p:sldId id="268" r:id="rId8"/>
    <p:sldId id="261" r:id="rId9"/>
    <p:sldId id="263" r:id="rId10"/>
    <p:sldId id="273" r:id="rId11"/>
    <p:sldId id="270" r:id="rId12"/>
    <p:sldId id="271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3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89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060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23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55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9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64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036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7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9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3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2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5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8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9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11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33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  <p:sldLayoutId id="2147484103" r:id="rId12"/>
    <p:sldLayoutId id="2147484104" r:id="rId13"/>
    <p:sldLayoutId id="2147484105" r:id="rId14"/>
    <p:sldLayoutId id="2147484106" r:id="rId15"/>
    <p:sldLayoutId id="2147484107" r:id="rId16"/>
    <p:sldLayoutId id="214748410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care.partners.org/ss/ssframebottom/staffresources/New%20Site/Basic%20Needs/BN_Utilities.html#HeatingAssistanc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healthcare.partners.org/ss/ssframebottom/staffresources/New%20Site/Basic%20Needs/BN_Utilities.html" TargetMode="External"/><Relationship Id="rId2" Type="http://schemas.openxmlformats.org/officeDocument/2006/relationships/hyperlink" Target="http://healthcare.partners.org/ss/ssframebottom/staffresources/StaffAccess/StaffAccess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ealthcare.partners.org/ss/ssframebottom/staffresources/New%20Site/Basic%20Needs/Utilities_Shut-Off_Protections-Serious_Illness_TIPS_FOR_STAFF.pdf" TargetMode="External"/><Relationship Id="rId4" Type="http://schemas.openxmlformats.org/officeDocument/2006/relationships/hyperlink" Target="http://healthcare.partners.org/ss/ssframebottom/staffresources/New%20Site/Basic%20Needs/BN_Utilities_Shut-off_Protection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care.partners.org/ss/ssframebottom/staffresources/New%20Site/Basic%20Needs/UtilitiesHandout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5C0AE-3500-4FEC-9377-67C2A5296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407" y="946204"/>
            <a:ext cx="7766936" cy="2146853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Utilities Assistance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340A5-0CE7-4F8E-BDFA-D434C64CF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860963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Ellen Forman, LICSW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Social Service Staff Meeting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December 15, 2022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n-US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64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2542-8D45-40BD-9C58-F3DE14F49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Overdue Bills </a:t>
            </a:r>
          </a:p>
        </p:txBody>
      </p:sp>
    </p:spTree>
    <p:extLst>
      <p:ext uri="{BB962C8B-B14F-4D97-AF65-F5344CB8AC3E}">
        <p14:creationId xmlns:p14="http://schemas.microsoft.com/office/powerpoint/2010/main" val="567806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D9D25-432F-47E2-87D1-66406AF5D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Arrearage Management Programs (AMPs)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FADA9-7760-4AE2-A1CE-00BB589CB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3" y="2476278"/>
            <a:ext cx="8825659" cy="419274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600" dirty="0">
                <a:solidFill>
                  <a:srgbClr val="000000"/>
                </a:solidFill>
              </a:rPr>
              <a:t>Arrearage = overdue bill</a:t>
            </a:r>
          </a:p>
          <a:p>
            <a:pPr algn="l"/>
            <a:r>
              <a:rPr lang="en-US" sz="2600" b="1" i="0" dirty="0">
                <a:solidFill>
                  <a:srgbClr val="000000"/>
                </a:solidFill>
                <a:effectLst/>
              </a:rPr>
              <a:t>AMPs are debt forgiveness programs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b="1" dirty="0">
                <a:solidFill>
                  <a:srgbClr val="000000"/>
                </a:solidFill>
              </a:rPr>
              <a:t>Each time customer pays </a:t>
            </a:r>
            <a:r>
              <a:rPr lang="en-US" sz="2600" b="1" dirty="0">
                <a:solidFill>
                  <a:srgbClr val="FF0000"/>
                </a:solidFill>
              </a:rPr>
              <a:t>current</a:t>
            </a:r>
            <a:r>
              <a:rPr lang="en-US" sz="2600" b="1" dirty="0">
                <a:solidFill>
                  <a:srgbClr val="000000"/>
                </a:solidFill>
              </a:rPr>
              <a:t> bill </a:t>
            </a:r>
            <a:r>
              <a:rPr lang="en-US" sz="2600" b="1" dirty="0">
                <a:solidFill>
                  <a:srgbClr val="FF0000"/>
                </a:solidFill>
              </a:rPr>
              <a:t>in full and on-time</a:t>
            </a:r>
            <a:r>
              <a:rPr lang="en-US" sz="2600" b="1" dirty="0">
                <a:solidFill>
                  <a:srgbClr val="000000"/>
                </a:solidFill>
              </a:rPr>
              <a:t>,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the </a:t>
            </a:r>
            <a:r>
              <a:rPr lang="en-US" sz="2600" b="1" dirty="0">
                <a:solidFill>
                  <a:schemeClr val="tx1"/>
                </a:solidFill>
              </a:rPr>
              <a:t>utility erases part </a:t>
            </a:r>
            <a:r>
              <a:rPr lang="en-US" sz="2600" b="1" dirty="0">
                <a:solidFill>
                  <a:srgbClr val="000000"/>
                </a:solidFill>
              </a:rPr>
              <a:t>of the overdue bill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rgbClr val="000000"/>
                </a:solidFill>
              </a:rPr>
              <a:t>Full debt typically forgiven over 1 – 3 years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rgbClr val="000000"/>
                </a:solidFill>
              </a:rPr>
              <a:t>A missing or late payment risks being removed from program and owing full remaining debt</a:t>
            </a:r>
          </a:p>
          <a:p>
            <a:pPr algn="l"/>
            <a:r>
              <a:rPr lang="en-US" sz="2600" b="1" dirty="0">
                <a:solidFill>
                  <a:srgbClr val="000000"/>
                </a:solidFill>
              </a:rPr>
              <a:t>Once in a lifetime - </a:t>
            </a:r>
            <a:r>
              <a:rPr lang="en-US" sz="2600" dirty="0">
                <a:solidFill>
                  <a:srgbClr val="000000"/>
                </a:solidFill>
              </a:rPr>
              <a:t>b</a:t>
            </a:r>
            <a:r>
              <a:rPr lang="en-US" sz="2600" i="0" dirty="0">
                <a:solidFill>
                  <a:srgbClr val="000000"/>
                </a:solidFill>
                <a:effectLst/>
              </a:rPr>
              <a:t>est for those who have steady income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To apply - contact customer service</a:t>
            </a:r>
          </a:p>
          <a:p>
            <a:r>
              <a:rPr lang="en-US" sz="2600" dirty="0">
                <a:solidFill>
                  <a:srgbClr val="000000"/>
                </a:solidFill>
              </a:rPr>
              <a:t>I</a:t>
            </a:r>
            <a:r>
              <a:rPr lang="en-US" sz="2600" b="0" i="0" dirty="0">
                <a:solidFill>
                  <a:srgbClr val="000000"/>
                </a:solidFill>
                <a:effectLst/>
              </a:rPr>
              <a:t>nvestor-owned gas or electric utilities are required to offer AMPs (municipals/community owned ar</a:t>
            </a:r>
            <a:r>
              <a:rPr lang="en-US" sz="2600" dirty="0">
                <a:solidFill>
                  <a:srgbClr val="000000"/>
                </a:solidFill>
              </a:rPr>
              <a:t>e not)</a:t>
            </a:r>
            <a:endParaRPr lang="en-US" sz="2600" b="0" i="0" dirty="0">
              <a:solidFill>
                <a:srgbClr val="000000"/>
              </a:solidFill>
              <a:effectLst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918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D9D25-432F-47E2-87D1-66406AF5D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 Heat Assistance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FADA9-7760-4AE2-A1CE-00BB589CB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99360"/>
            <a:ext cx="8825659" cy="3806024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Anaceilys will be offering training – watch for announcement</a:t>
            </a:r>
          </a:p>
          <a:p>
            <a:r>
              <a:rPr lang="en-US" sz="2400" dirty="0">
                <a:solidFill>
                  <a:srgbClr val="000000"/>
                </a:solidFill>
              </a:rPr>
              <a:t>For pts/families currently actively engaged with an MGH Social Worker</a:t>
            </a:r>
          </a:p>
          <a:p>
            <a:r>
              <a:rPr lang="en-US" sz="2400" dirty="0">
                <a:solidFill>
                  <a:srgbClr val="000000"/>
                </a:solidFill>
              </a:rPr>
              <a:t>Up to $750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</a:rPr>
              <a:t>Policy and Form on </a:t>
            </a:r>
            <a:r>
              <a:rPr lang="en-US" sz="2400" b="0" i="0" dirty="0">
                <a:solidFill>
                  <a:srgbClr val="000000"/>
                </a:solidFill>
                <a:effectLst/>
                <a:hlinkClick r:id="rId2"/>
              </a:rPr>
              <a:t>website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 and SharePoint</a:t>
            </a:r>
          </a:p>
          <a:p>
            <a:pPr algn="l"/>
            <a:r>
              <a:rPr lang="en-US" sz="2400" b="1" dirty="0">
                <a:solidFill>
                  <a:srgbClr val="000000"/>
                </a:solidFill>
              </a:rPr>
              <a:t>Consider AMP program as alternative </a:t>
            </a:r>
            <a:r>
              <a:rPr lang="en-US" sz="2400" dirty="0">
                <a:solidFill>
                  <a:srgbClr val="000000"/>
                </a:solidFill>
              </a:rPr>
              <a:t>if patient has steady income/can stay current with bills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MPs may also be more helpful for those with very high arrearages</a:t>
            </a:r>
            <a:endParaRPr lang="en-US" sz="2400" b="0" i="0" dirty="0">
              <a:solidFill>
                <a:srgbClr val="000000"/>
              </a:solidFill>
              <a:effectLst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314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E9FD-1583-4BA9-8711-D7D9FE1E3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&amp; More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CB50E-7C5E-4D52-9267-DAB2E790A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87541"/>
            <a:ext cx="8119048" cy="3872285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Consult the Community Resource Center (SS </a:t>
            </a:r>
            <a:r>
              <a:rPr lang="en-US" sz="2400" b="1"/>
              <a:t>Dept staff)</a:t>
            </a:r>
            <a:endParaRPr lang="en-US" sz="24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Epic workqueue and instructions in the What’s New box on the </a:t>
            </a:r>
            <a:r>
              <a:rPr lang="en-US" sz="2200" dirty="0">
                <a:hlinkClick r:id="rId2"/>
              </a:rPr>
              <a:t>Staff Access Index </a:t>
            </a:r>
            <a:r>
              <a:rPr lang="en-US" sz="2200" dirty="0"/>
              <a:t>(home) page</a:t>
            </a:r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sz="2400" dirty="0"/>
              <a:t>See our website: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hlinkClick r:id="rId3"/>
              </a:rPr>
              <a:t>Utilities – Assistance &amp; Discounts</a:t>
            </a:r>
            <a:endParaRPr lang="en-US" sz="2200" dirty="0">
              <a:hlinkClick r:id="rId4" action="ppaction://hlinkfile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hlinkClick r:id="rId4" action="ppaction://hlinkfile"/>
              </a:rPr>
              <a:t>Utilities – Shut-Off Protection</a:t>
            </a:r>
            <a:endParaRPr lang="en-US" sz="2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hlinkClick r:id="rId5"/>
              </a:rPr>
              <a:t>Serious Illness - Tips for Staff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433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7DB21-1343-4083-99C8-4E9118C74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Takeaway: SS Dept staff - Consult the CRC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9836-3FBF-4A62-8EAF-6F5479AEE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3061252"/>
            <a:ext cx="8825659" cy="295854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Range of assistance: discounts, current bill payment, shut-off protections and overdue bill programs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Your community resource specialist can explain options and refer for further assistance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Our </a:t>
            </a:r>
            <a:r>
              <a:rPr lang="en-US" sz="2400" dirty="0">
                <a:hlinkClick r:id="rId2"/>
              </a:rPr>
              <a:t>Utilities Assistance </a:t>
            </a:r>
            <a:r>
              <a:rPr lang="en-US" sz="2400" dirty="0"/>
              <a:t>handout</a:t>
            </a:r>
          </a:p>
        </p:txBody>
      </p:sp>
    </p:spTree>
    <p:extLst>
      <p:ext uri="{BB962C8B-B14F-4D97-AF65-F5344CB8AC3E}">
        <p14:creationId xmlns:p14="http://schemas.microsoft.com/office/powerpoint/2010/main" val="353169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2542-8D45-40BD-9C58-F3DE14F49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 Assistance Programs (MA)</a:t>
            </a:r>
          </a:p>
        </p:txBody>
      </p:sp>
    </p:spTree>
    <p:extLst>
      <p:ext uri="{BB962C8B-B14F-4D97-AF65-F5344CB8AC3E}">
        <p14:creationId xmlns:p14="http://schemas.microsoft.com/office/powerpoint/2010/main" val="19702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7DB21-1343-4083-99C8-4E9118C74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Utilities Assistance: Proactive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9836-3FBF-4A62-8EAF-6F5479AEE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400" b="1" dirty="0"/>
              <a:t>Fuel Assistance (LIHEAP) </a:t>
            </a:r>
            <a:r>
              <a:rPr lang="en-US" sz="2400" dirty="0"/>
              <a:t>– Up to 60% estimated State Median Income (SMI)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200" b="1" dirty="0"/>
              <a:t>2022 – 2023 season - Individual: </a:t>
            </a:r>
            <a:r>
              <a:rPr lang="en-US" sz="2200" dirty="0"/>
              <a:t>$42,411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200" b="1" dirty="0"/>
              <a:t>Utilities included in rent? </a:t>
            </a:r>
            <a:r>
              <a:rPr lang="en-US" sz="2200" dirty="0"/>
              <a:t>One may still qualify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200" dirty="0"/>
              <a:t>Does not pay full cost of heat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400" b="1" dirty="0"/>
              <a:t>Good Neighbor Energy Fund </a:t>
            </a:r>
            <a:r>
              <a:rPr lang="en-US" sz="2400" dirty="0"/>
              <a:t>– 60 - 80% (SMI)</a:t>
            </a:r>
          </a:p>
        </p:txBody>
      </p:sp>
    </p:spTree>
    <p:extLst>
      <p:ext uri="{BB962C8B-B14F-4D97-AF65-F5344CB8AC3E}">
        <p14:creationId xmlns:p14="http://schemas.microsoft.com/office/powerpoint/2010/main" val="2748413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2542-8D45-40BD-9C58-F3DE14F49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 Shut-off Protections (MA)</a:t>
            </a:r>
          </a:p>
        </p:txBody>
      </p:sp>
    </p:spTree>
    <p:extLst>
      <p:ext uri="{BB962C8B-B14F-4D97-AF65-F5344CB8AC3E}">
        <p14:creationId xmlns:p14="http://schemas.microsoft.com/office/powerpoint/2010/main" val="392559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16BA-481A-4039-933C-DECC15B07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Shut-Off Protections – Types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E8227-8ACC-40B3-A0C7-77DF3DD3D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96896"/>
            <a:ext cx="8825659" cy="3422904"/>
          </a:xfrm>
        </p:spPr>
        <p:txBody>
          <a:bodyPr>
            <a:normAutofit/>
          </a:bodyPr>
          <a:lstStyle/>
          <a:p>
            <a:r>
              <a:rPr lang="en-US" sz="2400" dirty="0"/>
              <a:t>Those who can show </a:t>
            </a:r>
            <a:r>
              <a:rPr lang="en-US" sz="2400" b="1" dirty="0"/>
              <a:t>financial hardship AND </a:t>
            </a:r>
            <a:r>
              <a:rPr lang="en-US" sz="2400" dirty="0"/>
              <a:t>one of the following: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b="1" dirty="0"/>
              <a:t>Winter Moratorium (heat related) </a:t>
            </a:r>
            <a:r>
              <a:rPr lang="en-US" sz="2200" dirty="0"/>
              <a:t>–</a:t>
            </a:r>
            <a:r>
              <a:rPr lang="en-US" sz="2200" b="1" dirty="0"/>
              <a:t> </a:t>
            </a:r>
            <a:r>
              <a:rPr lang="en-US" sz="2200" dirty="0"/>
              <a:t>Nov 15 - March 15 (usually extended to April 1)</a:t>
            </a:r>
            <a:endParaRPr lang="en-US" sz="2000" dirty="0"/>
          </a:p>
          <a:p>
            <a:pPr lvl="1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b="1" dirty="0"/>
              <a:t>Infant in household – under 12 months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b="1" dirty="0"/>
              <a:t>Serious Illness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b="1" dirty="0"/>
              <a:t>All ADULTS in household are over 65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046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16BA-481A-4039-933C-DECC15B07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Shut-Off Protections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E8227-8ACC-40B3-A0C7-77DF3DD3D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76279"/>
            <a:ext cx="8825659" cy="4053332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Do NOT apply to deliverables – oil, </a:t>
            </a:r>
            <a:r>
              <a:rPr lang="en-US" sz="2400" dirty="0"/>
              <a:t>coal, propane, etc.</a:t>
            </a:r>
          </a:p>
          <a:p>
            <a:r>
              <a:rPr lang="en-US" sz="2400" b="1" dirty="0"/>
              <a:t>Do NOT eliminate debt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Utilities can still send to collections agencies, go to court to have a lien put on homeowners’ homes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Shut-off protections may be temporary – pay SOMETHING to reduce chance of shut-off</a:t>
            </a:r>
          </a:p>
          <a:p>
            <a:r>
              <a:rPr lang="en-US" sz="2400" b="1" dirty="0"/>
              <a:t>Utility has to be aware of financial hardship and other circumstance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b="1" dirty="0"/>
              <a:t>Financial hardship </a:t>
            </a:r>
            <a:r>
              <a:rPr lang="en-US" sz="2200" dirty="0"/>
              <a:t>– customer receives LIHEAP or submit utility’s form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Proof of other protection category- ages, serious illness letter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6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38546-2E8C-419F-8194-72DEBD79E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816638"/>
            <a:ext cx="8956523" cy="1126462"/>
          </a:xfrm>
        </p:spPr>
        <p:txBody>
          <a:bodyPr>
            <a:normAutofit/>
          </a:bodyPr>
          <a:lstStyle/>
          <a:p>
            <a:r>
              <a:rPr lang="en-US" dirty="0"/>
              <a:t>Serious Illness Letter Tips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42B61-BCAF-4C76-BDBD-A06C2E64E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654" y="2647784"/>
            <a:ext cx="8596668" cy="4210216"/>
          </a:xfrm>
        </p:spPr>
        <p:txBody>
          <a:bodyPr>
            <a:normAutofit/>
          </a:bodyPr>
          <a:lstStyle/>
          <a:p>
            <a:r>
              <a:rPr lang="en-US" sz="2400" dirty="0"/>
              <a:t>The illness/condition does NOT need to be 					life-threatening or disabling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Can be </a:t>
            </a:r>
            <a:r>
              <a:rPr lang="en-US" sz="2400" b="1" dirty="0"/>
              <a:t>behavioral health</a:t>
            </a:r>
            <a:r>
              <a:rPr lang="en-US" sz="2400" dirty="0"/>
              <a:t> condition, can be </a:t>
            </a:r>
            <a:r>
              <a:rPr lang="en-US" sz="2400" b="1" dirty="0"/>
              <a:t>temporary</a:t>
            </a:r>
            <a:r>
              <a:rPr lang="en-US" sz="2400" dirty="0"/>
              <a:t>, e.g., pneumonia, flu, COVID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Provider does NOT need to show that utility service is required to treat the illness or keep it from worsening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The patient must be a member of the household; does NOT need to be the customer of record</a:t>
            </a:r>
          </a:p>
        </p:txBody>
      </p:sp>
    </p:spTree>
    <p:extLst>
      <p:ext uri="{BB962C8B-B14F-4D97-AF65-F5344CB8AC3E}">
        <p14:creationId xmlns:p14="http://schemas.microsoft.com/office/powerpoint/2010/main" val="123335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9536DE7-8BF4-4C54-84C4-BF998FF626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39390"/>
              </p:ext>
            </p:extLst>
          </p:nvPr>
        </p:nvGraphicFramePr>
        <p:xfrm>
          <a:off x="2608524" y="-426719"/>
          <a:ext cx="5921301" cy="7662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663359" imgH="6035040" progId="AcroExch.Document.DC">
                  <p:embed/>
                </p:oleObj>
              </mc:Choice>
              <mc:Fallback>
                <p:oleObj name="Acrobat Document" r:id="rId2" imgW="4663359" imgH="603504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08524" y="-426719"/>
                        <a:ext cx="5921301" cy="7662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3384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1110</TotalTime>
  <Words>553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Courier New</vt:lpstr>
      <vt:lpstr>Wingdings 3</vt:lpstr>
      <vt:lpstr>Ion Boardroom</vt:lpstr>
      <vt:lpstr>Acrobat Document</vt:lpstr>
      <vt:lpstr>Utilities Assistance  </vt:lpstr>
      <vt:lpstr>Key Takeaway: SS Dept staff - Consult the CRC</vt:lpstr>
      <vt:lpstr>Utility Assistance Programs (MA)</vt:lpstr>
      <vt:lpstr>Utilities Assistance: Proactive Programs</vt:lpstr>
      <vt:lpstr>Utility Shut-off Protections (MA)</vt:lpstr>
      <vt:lpstr>Shut-Off Protections – Types </vt:lpstr>
      <vt:lpstr>Shut-Off Protections</vt:lpstr>
      <vt:lpstr>Serious Illness Letter Tips</vt:lpstr>
      <vt:lpstr>PowerPoint Presentation</vt:lpstr>
      <vt:lpstr>Overdue Bills </vt:lpstr>
      <vt:lpstr>Arrearage Management Programs (AMPs)</vt:lpstr>
      <vt:lpstr>Dept Heat Assistance Program</vt:lpstr>
      <vt:lpstr>Questions &amp;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Utility Shut-off Protections: Serious Illness Letters  and  Public Charge Update</dc:title>
  <dc:creator>Forman, Ellen W.</dc:creator>
  <cp:lastModifiedBy>Ellen</cp:lastModifiedBy>
  <cp:revision>58</cp:revision>
  <dcterms:created xsi:type="dcterms:W3CDTF">2019-10-22T18:23:01Z</dcterms:created>
  <dcterms:modified xsi:type="dcterms:W3CDTF">2022-12-16T19:20:07Z</dcterms:modified>
</cp:coreProperties>
</file>