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33CCCC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50C6-5542-4EA2-A93D-E1DB2F887A68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A5DA-C3A2-4B39-8DA1-97F8A5FA3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2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50C6-5542-4EA2-A93D-E1DB2F887A68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A5DA-C3A2-4B39-8DA1-97F8A5FA3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37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50C6-5542-4EA2-A93D-E1DB2F887A68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A5DA-C3A2-4B39-8DA1-97F8A5FA3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5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50C6-5542-4EA2-A93D-E1DB2F887A68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A5DA-C3A2-4B39-8DA1-97F8A5FA3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3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50C6-5542-4EA2-A93D-E1DB2F887A68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A5DA-C3A2-4B39-8DA1-97F8A5FA3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05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50C6-5542-4EA2-A93D-E1DB2F887A68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A5DA-C3A2-4B39-8DA1-97F8A5FA3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2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50C6-5542-4EA2-A93D-E1DB2F887A68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A5DA-C3A2-4B39-8DA1-97F8A5FA3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50C6-5542-4EA2-A93D-E1DB2F887A68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A5DA-C3A2-4B39-8DA1-97F8A5FA3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85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50C6-5542-4EA2-A93D-E1DB2F887A68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A5DA-C3A2-4B39-8DA1-97F8A5FA3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2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50C6-5542-4EA2-A93D-E1DB2F887A68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A5DA-C3A2-4B39-8DA1-97F8A5FA3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3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50C6-5542-4EA2-A93D-E1DB2F887A68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8A5DA-C3A2-4B39-8DA1-97F8A5FA3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04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450C6-5542-4EA2-A93D-E1DB2F887A68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8A5DA-C3A2-4B39-8DA1-97F8A5FA3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3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FINN11@PARTNERS.ORG" TargetMode="External"/><Relationship Id="rId7" Type="http://schemas.openxmlformats.org/officeDocument/2006/relationships/hyperlink" Target="mailto:ebabine@partners.org" TargetMode="External"/><Relationship Id="rId2" Type="http://schemas.openxmlformats.org/officeDocument/2006/relationships/hyperlink" Target="mailto:KMINGHELLA@PARTNERS.OR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modi@mgh.harvard.edu" TargetMode="External"/><Relationship Id="rId5" Type="http://schemas.openxmlformats.org/officeDocument/2006/relationships/hyperlink" Target="mailto:NGIAQUINTO@mgh.harvard.edu" TargetMode="External"/><Relationship Id="rId4" Type="http://schemas.openxmlformats.org/officeDocument/2006/relationships/hyperlink" Target="mailto:SSINGH28@PARTNER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028378"/>
              </p:ext>
            </p:extLst>
          </p:nvPr>
        </p:nvGraphicFramePr>
        <p:xfrm>
          <a:off x="742950" y="962025"/>
          <a:ext cx="10667999" cy="5369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0900">
                  <a:extLst>
                    <a:ext uri="{9D8B030D-6E8A-4147-A177-3AD203B41FA5}">
                      <a16:colId xmlns:a16="http://schemas.microsoft.com/office/drawing/2014/main" val="2652140338"/>
                    </a:ext>
                  </a:extLst>
                </a:gridCol>
                <a:gridCol w="2428899">
                  <a:extLst>
                    <a:ext uri="{9D8B030D-6E8A-4147-A177-3AD203B41FA5}">
                      <a16:colId xmlns:a16="http://schemas.microsoft.com/office/drawing/2014/main" val="3213231761"/>
                    </a:ext>
                  </a:extLst>
                </a:gridCol>
                <a:gridCol w="3028926">
                  <a:extLst>
                    <a:ext uri="{9D8B030D-6E8A-4147-A177-3AD203B41FA5}">
                      <a16:colId xmlns:a16="http://schemas.microsoft.com/office/drawing/2014/main" val="4234993951"/>
                    </a:ext>
                  </a:extLst>
                </a:gridCol>
                <a:gridCol w="1819274">
                  <a:extLst>
                    <a:ext uri="{9D8B030D-6E8A-4147-A177-3AD203B41FA5}">
                      <a16:colId xmlns:a16="http://schemas.microsoft.com/office/drawing/2014/main" val="875888362"/>
                    </a:ext>
                  </a:extLst>
                </a:gridCol>
              </a:tblGrid>
              <a:tr h="950425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Franklin Gothic Demi" panose="020B0703020102020204" pitchFamily="34" charset="0"/>
                        </a:rPr>
                        <a:t>Organ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Demi" panose="020B0703020102020204" pitchFamily="34" charset="0"/>
                        </a:rPr>
                        <a:t>Transplant Financial Coordinator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Demi" panose="020B0703020102020204" pitchFamily="34" charset="0"/>
                        </a:rPr>
                        <a:t>Email</a:t>
                      </a:r>
                      <a:r>
                        <a:rPr lang="en-US" baseline="0" dirty="0">
                          <a:latin typeface="Franklin Gothic Demi" panose="020B0703020102020204" pitchFamily="34" charset="0"/>
                        </a:rPr>
                        <a:t> </a:t>
                      </a:r>
                      <a:endParaRPr lang="en-US" dirty="0">
                        <a:latin typeface="Franklin Gothic Demi" panose="020B07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Demi" panose="020B0703020102020204" pitchFamily="34" charset="0"/>
                        </a:rPr>
                        <a:t>Phone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4082477"/>
                  </a:ext>
                </a:extLst>
              </a:tr>
              <a:tr h="5506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latin typeface="Franklin Gothic Demi" panose="020B0703020102020204" pitchFamily="34" charset="0"/>
                        </a:rPr>
                        <a:t>Transplant Financial Supervisor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Franklin Gothic Demi" panose="020B0703020102020204" pitchFamily="34" charset="0"/>
                        </a:rPr>
                        <a:t>Heart</a:t>
                      </a:r>
                      <a:r>
                        <a:rPr lang="en-US" baseline="0" dirty="0">
                          <a:latin typeface="Franklin Gothic Demi" panose="020B0703020102020204" pitchFamily="34" charset="0"/>
                        </a:rPr>
                        <a:t> / VAD Program</a:t>
                      </a:r>
                    </a:p>
                    <a:p>
                      <a:pPr algn="l"/>
                      <a:endParaRPr lang="en-US" dirty="0">
                        <a:latin typeface="Franklin Gothic Demi" panose="020B07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Demi" panose="020B0703020102020204" pitchFamily="34" charset="0"/>
                        </a:rPr>
                        <a:t>Katie</a:t>
                      </a:r>
                      <a:r>
                        <a:rPr lang="en-US" baseline="0" dirty="0">
                          <a:latin typeface="Franklin Gothic Demi" panose="020B0703020102020204" pitchFamily="34" charset="0"/>
                        </a:rPr>
                        <a:t> Minghella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sng" strike="noStrike" kern="1200" baseline="0" dirty="0">
                          <a:solidFill>
                            <a:schemeClr val="dk1"/>
                          </a:solidFill>
                          <a:latin typeface="Franklin Gothic Demi" panose="020B0703020102020204" pitchFamily="34" charset="0"/>
                          <a:ea typeface="+mn-ea"/>
                          <a:cs typeface="+mn-cs"/>
                          <a:hlinkClick r:id="rId2"/>
                        </a:rPr>
                        <a:t>KMINGHELLA@PARTNERS.ORG</a:t>
                      </a:r>
                      <a:endParaRPr lang="en-US" sz="1600" dirty="0">
                        <a:latin typeface="Franklin Gothic Demi" panose="020B07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Franklin Gothic Demi" panose="020B0703020102020204" pitchFamily="34" charset="0"/>
                        </a:rPr>
                        <a:t>617-726-3582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5505840"/>
                  </a:ext>
                </a:extLst>
              </a:tr>
              <a:tr h="715003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Franklin Gothic Demi" panose="020B0703020102020204" pitchFamily="34" charset="0"/>
                        </a:rPr>
                        <a:t>Lung Transplant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Demi" panose="020B0703020102020204" pitchFamily="34" charset="0"/>
                        </a:rPr>
                        <a:t>Kate</a:t>
                      </a:r>
                      <a:r>
                        <a:rPr lang="en-US" baseline="0" dirty="0">
                          <a:latin typeface="Franklin Gothic Demi" panose="020B0703020102020204" pitchFamily="34" charset="0"/>
                        </a:rPr>
                        <a:t> Finn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Franklin Gothic Demi" panose="020B0703020102020204" pitchFamily="34" charset="0"/>
                          <a:hlinkClick r:id="rId3"/>
                        </a:rPr>
                        <a:t>KFINN11@PARTNERS.ORG</a:t>
                      </a:r>
                      <a:endParaRPr lang="en-US" sz="1600" dirty="0">
                        <a:latin typeface="Franklin Gothic Demi" panose="020B07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Franklin Gothic Demi" panose="020B0703020102020204" pitchFamily="34" charset="0"/>
                          <a:ea typeface="+mn-ea"/>
                          <a:cs typeface="+mn-cs"/>
                        </a:rPr>
                        <a:t>617-643-6794</a:t>
                      </a:r>
                      <a:endParaRPr lang="en-US" sz="1600" dirty="0">
                        <a:latin typeface="Franklin Gothic Demi" panose="020B07030201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6040835"/>
                  </a:ext>
                </a:extLst>
              </a:tr>
              <a:tr h="685221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Franklin Gothic Demi" panose="020B0703020102020204" pitchFamily="34" charset="0"/>
                        </a:rPr>
                        <a:t>Liver</a:t>
                      </a:r>
                      <a:r>
                        <a:rPr lang="en-US" baseline="0" dirty="0">
                          <a:latin typeface="Franklin Gothic Demi" panose="020B0703020102020204" pitchFamily="34" charset="0"/>
                        </a:rPr>
                        <a:t> Transplant</a:t>
                      </a:r>
                      <a:endParaRPr lang="en-US" dirty="0">
                        <a:latin typeface="Franklin Gothic Demi" panose="020B07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Demi" panose="020B0703020102020204" pitchFamily="34" charset="0"/>
                        </a:rPr>
                        <a:t>Simranjit</a:t>
                      </a:r>
                      <a:r>
                        <a:rPr lang="en-US" baseline="0" dirty="0">
                          <a:latin typeface="Franklin Gothic Demi" panose="020B0703020102020204" pitchFamily="34" charset="0"/>
                        </a:rPr>
                        <a:t> (Sam) Singh</a:t>
                      </a:r>
                      <a:endParaRPr lang="en-US" dirty="0">
                        <a:latin typeface="Franklin Gothic Demi" panose="020B07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Franklin Gothic Demi" panose="020B0703020102020204" pitchFamily="34" charset="0"/>
                          <a:hlinkClick r:id="rId4"/>
                        </a:rPr>
                        <a:t>SSINGH28@PARTNERS.ORG</a:t>
                      </a:r>
                      <a:endParaRPr lang="en-US" sz="1600" dirty="0">
                        <a:latin typeface="Franklin Gothic Demi" panose="020B07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Franklin Gothic Demi" panose="020B0703020102020204" pitchFamily="34" charset="0"/>
                          <a:ea typeface="+mn-ea"/>
                          <a:cs typeface="+mn-cs"/>
                        </a:rPr>
                        <a:t>617-643-7163</a:t>
                      </a:r>
                      <a:endParaRPr lang="en-US" sz="1600" dirty="0">
                        <a:latin typeface="Franklin Gothic Demi" panose="020B07030201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0972508"/>
                  </a:ext>
                </a:extLst>
              </a:tr>
              <a:tr h="682915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Franklin Gothic Demi" panose="020B0703020102020204" pitchFamily="34" charset="0"/>
                        </a:rPr>
                        <a:t>Kidney /</a:t>
                      </a:r>
                      <a:r>
                        <a:rPr lang="en-US" baseline="0" dirty="0">
                          <a:latin typeface="Franklin Gothic Demi" panose="020B0703020102020204" pitchFamily="34" charset="0"/>
                        </a:rPr>
                        <a:t> Pancreas (Alpha A-K)</a:t>
                      </a:r>
                      <a:endParaRPr lang="en-US" dirty="0">
                        <a:latin typeface="Franklin Gothic Demi" panose="020B07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Demi" panose="020B0703020102020204" pitchFamily="34" charset="0"/>
                        </a:rPr>
                        <a:t>Nicole</a:t>
                      </a:r>
                      <a:r>
                        <a:rPr lang="en-US" baseline="0" dirty="0">
                          <a:latin typeface="Franklin Gothic Demi" panose="020B0703020102020204" pitchFamily="34" charset="0"/>
                        </a:rPr>
                        <a:t> Giaquinto</a:t>
                      </a:r>
                      <a:endParaRPr lang="en-US" dirty="0">
                        <a:latin typeface="Franklin Gothic Demi" panose="020B07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sng" strike="noStrike" kern="1200" baseline="0" dirty="0">
                          <a:solidFill>
                            <a:schemeClr val="dk1"/>
                          </a:solidFill>
                          <a:latin typeface="Franklin Gothic Demi" panose="020B0703020102020204" pitchFamily="34" charset="0"/>
                          <a:ea typeface="+mn-ea"/>
                          <a:cs typeface="+mn-cs"/>
                          <a:hlinkClick r:id="rId5"/>
                        </a:rPr>
                        <a:t>NGIAQUINTO@mgh.harvard.edu</a:t>
                      </a:r>
                      <a:endParaRPr lang="en-US" sz="1600" dirty="0">
                        <a:latin typeface="Franklin Gothic Demi" panose="020B07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Franklin Gothic Demi" panose="020B0703020102020204" pitchFamily="34" charset="0"/>
                        </a:rPr>
                        <a:t>617-726-5352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3495649"/>
                  </a:ext>
                </a:extLst>
              </a:tr>
              <a:tr h="7384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Franklin Gothic Demi" panose="020B0703020102020204" pitchFamily="34" charset="0"/>
                        </a:rPr>
                        <a:t>Kidney /</a:t>
                      </a:r>
                      <a:r>
                        <a:rPr lang="en-US" baseline="0" dirty="0">
                          <a:latin typeface="Franklin Gothic Demi" panose="020B0703020102020204" pitchFamily="34" charset="0"/>
                        </a:rPr>
                        <a:t> Pancreas (Alpha L-Z)</a:t>
                      </a:r>
                      <a:endParaRPr lang="en-US" dirty="0">
                        <a:latin typeface="Franklin Gothic Demi" panose="020B0703020102020204" pitchFamily="34" charset="0"/>
                      </a:endParaRPr>
                    </a:p>
                    <a:p>
                      <a:pPr algn="l"/>
                      <a:endParaRPr lang="en-US" dirty="0">
                        <a:latin typeface="Franklin Gothic Demi" panose="020B07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Demi" panose="020B0703020102020204" pitchFamily="34" charset="0"/>
                        </a:rPr>
                        <a:t>Anish Modi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sng" strike="noStrike" kern="1200" baseline="0" dirty="0">
                          <a:solidFill>
                            <a:schemeClr val="dk1"/>
                          </a:solidFill>
                          <a:latin typeface="Franklin Gothic Demi" panose="020B0703020102020204" pitchFamily="34" charset="0"/>
                          <a:ea typeface="+mn-ea"/>
                          <a:cs typeface="+mn-cs"/>
                          <a:hlinkClick r:id="rId6"/>
                        </a:rPr>
                        <a:t>amodi@mgh.harvard.edu</a:t>
                      </a:r>
                      <a:endParaRPr lang="en-US" dirty="0">
                        <a:latin typeface="Franklin Gothic Demi" panose="020B07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Franklin Gothic Demi" panose="020B0703020102020204" pitchFamily="34" charset="0"/>
                        </a:rPr>
                        <a:t>617-643-0767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0454264"/>
                  </a:ext>
                </a:extLst>
              </a:tr>
              <a:tr h="6829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Franklin Gothic Demi" panose="020B0703020102020204" pitchFamily="34" charset="0"/>
                        </a:rPr>
                        <a:t>Senior</a:t>
                      </a:r>
                      <a:r>
                        <a:rPr lang="en-US" sz="1800" baseline="0" dirty="0">
                          <a:latin typeface="Franklin Gothic Demi" panose="020B0703020102020204" pitchFamily="34" charset="0"/>
                        </a:rPr>
                        <a:t> Manager</a:t>
                      </a:r>
                      <a:endParaRPr lang="en-US" dirty="0">
                        <a:latin typeface="Franklin Gothic Demi" panose="020B0703020102020204" pitchFamily="34" charset="0"/>
                      </a:endParaRPr>
                    </a:p>
                    <a:p>
                      <a:pPr algn="l"/>
                      <a:r>
                        <a:rPr lang="en-US" dirty="0">
                          <a:latin typeface="Franklin Gothic Demi" panose="020B0703020102020204" pitchFamily="34" charset="0"/>
                        </a:rPr>
                        <a:t>All Organs</a:t>
                      </a:r>
                      <a:r>
                        <a:rPr lang="en-US" baseline="0" dirty="0">
                          <a:latin typeface="Franklin Gothic Demi" panose="020B0703020102020204" pitchFamily="34" charset="0"/>
                        </a:rPr>
                        <a:t> / Issues</a:t>
                      </a:r>
                      <a:endParaRPr lang="en-US" dirty="0">
                        <a:latin typeface="Franklin Gothic Demi" panose="020B07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Demi" panose="020B0703020102020204" pitchFamily="34" charset="0"/>
                        </a:rPr>
                        <a:t>Ellen Babine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Demi" panose="020B0703020102020204" pitchFamily="34" charset="0"/>
                          <a:hlinkClick r:id="rId7"/>
                        </a:rPr>
                        <a:t>ebabine@partners.org</a:t>
                      </a:r>
                      <a:endParaRPr lang="en-US" dirty="0">
                        <a:latin typeface="Franklin Gothic Demi" panose="020B07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Franklin Gothic Demi" panose="020B0703020102020204" pitchFamily="34" charset="0"/>
                        </a:rPr>
                        <a:t>617-724-0009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9653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011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64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Demi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Babine, Ellen M.</dc:creator>
  <cp:lastModifiedBy>Forman, Ellen W.</cp:lastModifiedBy>
  <cp:revision>3</cp:revision>
  <dcterms:created xsi:type="dcterms:W3CDTF">2018-06-29T00:35:07Z</dcterms:created>
  <dcterms:modified xsi:type="dcterms:W3CDTF">2018-07-20T14:51:28Z</dcterms:modified>
</cp:coreProperties>
</file>