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ms-powerpoint.presentation.macroEnabled.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commentAuthors.xml" ContentType="application/vnd.openxmlformats-officedocument.presentationml.commentAuthor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handoutMasterIdLst>
    <p:handoutMasterId r:id="rId15"/>
  </p:handoutMasterIdLst>
  <p:sldIdLst>
    <p:sldId id="256" r:id="rId2"/>
    <p:sldId id="271" r:id="rId3"/>
    <p:sldId id="277" r:id="rId4"/>
    <p:sldId id="275" r:id="rId5"/>
    <p:sldId id="274" r:id="rId6"/>
    <p:sldId id="278" r:id="rId7"/>
    <p:sldId id="279" r:id="rId8"/>
    <p:sldId id="280" r:id="rId9"/>
    <p:sldId id="281" r:id="rId10"/>
    <p:sldId id="282" r:id="rId11"/>
    <p:sldId id="273" r:id="rId12"/>
    <p:sldId id="283" r:id="rId13"/>
  </p:sldIdLst>
  <p:sldSz cx="9144000" cy="6858000" type="screen4x3"/>
  <p:notesSz cx="6985000" cy="9283700"/>
  <p:defaultTextStyle>
    <a:defPPr>
      <a:defRPr lang="en-US"/>
    </a:defPPr>
    <a:lvl1pPr algn="l" rtl="0" eaLnBrk="0" fontAlgn="base" hangingPunct="0">
      <a:spcBef>
        <a:spcPct val="0"/>
      </a:spcBef>
      <a:spcAft>
        <a:spcPct val="0"/>
      </a:spcAft>
      <a:defRPr kern="1200">
        <a:solidFill>
          <a:schemeClr val="tx1"/>
        </a:solidFill>
        <a:latin typeface="Verdana" pitchFamily="34" charset="0"/>
        <a:ea typeface="+mn-ea"/>
        <a:cs typeface="+mn-cs"/>
      </a:defRPr>
    </a:lvl1pPr>
    <a:lvl2pPr marL="457200" algn="l" rtl="0" eaLnBrk="0" fontAlgn="base" hangingPunct="0">
      <a:spcBef>
        <a:spcPct val="0"/>
      </a:spcBef>
      <a:spcAft>
        <a:spcPct val="0"/>
      </a:spcAft>
      <a:defRPr kern="1200">
        <a:solidFill>
          <a:schemeClr val="tx1"/>
        </a:solidFill>
        <a:latin typeface="Verdana" pitchFamily="34" charset="0"/>
        <a:ea typeface="+mn-ea"/>
        <a:cs typeface="+mn-cs"/>
      </a:defRPr>
    </a:lvl2pPr>
    <a:lvl3pPr marL="914400" algn="l" rtl="0" eaLnBrk="0" fontAlgn="base" hangingPunct="0">
      <a:spcBef>
        <a:spcPct val="0"/>
      </a:spcBef>
      <a:spcAft>
        <a:spcPct val="0"/>
      </a:spcAft>
      <a:defRPr kern="1200">
        <a:solidFill>
          <a:schemeClr val="tx1"/>
        </a:solidFill>
        <a:latin typeface="Verdana" pitchFamily="34" charset="0"/>
        <a:ea typeface="+mn-ea"/>
        <a:cs typeface="+mn-cs"/>
      </a:defRPr>
    </a:lvl3pPr>
    <a:lvl4pPr marL="1371600" algn="l" rtl="0" eaLnBrk="0" fontAlgn="base" hangingPunct="0">
      <a:spcBef>
        <a:spcPct val="0"/>
      </a:spcBef>
      <a:spcAft>
        <a:spcPct val="0"/>
      </a:spcAft>
      <a:defRPr kern="1200">
        <a:solidFill>
          <a:schemeClr val="tx1"/>
        </a:solidFill>
        <a:latin typeface="Verdana" pitchFamily="34" charset="0"/>
        <a:ea typeface="+mn-ea"/>
        <a:cs typeface="+mn-cs"/>
      </a:defRPr>
    </a:lvl4pPr>
    <a:lvl5pPr marL="1828800" algn="l" rtl="0" eaLnBrk="0" fontAlgn="base" hangingPunct="0">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Partners Information Systems" initials="" lastIdx="2"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808080"/>
    <a:srgbClr val="CC00FF"/>
    <a:srgbClr val="FF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3916" autoAdjust="0"/>
    <p:restoredTop sz="82523" autoAdjust="0"/>
  </p:normalViewPr>
  <p:slideViewPr>
    <p:cSldViewPr>
      <p:cViewPr varScale="1">
        <p:scale>
          <a:sx n="59" d="100"/>
          <a:sy n="59" d="100"/>
        </p:scale>
        <p:origin x="-870"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42" name="Rectangle 2"/>
          <p:cNvSpPr>
            <a:spLocks noGrp="1" noChangeArrowheads="1"/>
          </p:cNvSpPr>
          <p:nvPr>
            <p:ph type="hdr" sz="quarter"/>
          </p:nvPr>
        </p:nvSpPr>
        <p:spPr bwMode="auto">
          <a:xfrm>
            <a:off x="0" y="0"/>
            <a:ext cx="3027363" cy="465138"/>
          </a:xfrm>
          <a:prstGeom prst="rect">
            <a:avLst/>
          </a:prstGeom>
          <a:noFill/>
          <a:ln w="9525">
            <a:noFill/>
            <a:miter lim="800000"/>
            <a:headEnd/>
            <a:tailEnd/>
          </a:ln>
          <a:effectLst/>
        </p:spPr>
        <p:txBody>
          <a:bodyPr vert="horz" wrap="square" lIns="92953" tIns="46477" rIns="92953" bIns="46477" numCol="1" anchor="t" anchorCtr="0" compatLnSpc="1">
            <a:prstTxWarp prst="textNoShape">
              <a:avLst/>
            </a:prstTxWarp>
          </a:bodyPr>
          <a:lstStyle>
            <a:lvl1pPr defTabSz="930275" eaLnBrk="1" hangingPunct="1">
              <a:defRPr sz="1200">
                <a:latin typeface="Arial" charset="0"/>
              </a:defRPr>
            </a:lvl1pPr>
          </a:lstStyle>
          <a:p>
            <a:endParaRPr lang="en-US"/>
          </a:p>
        </p:txBody>
      </p:sp>
      <p:sp>
        <p:nvSpPr>
          <p:cNvPr id="61443" name="Rectangle 3"/>
          <p:cNvSpPr>
            <a:spLocks noGrp="1" noChangeArrowheads="1"/>
          </p:cNvSpPr>
          <p:nvPr>
            <p:ph type="dt" sz="quarter" idx="1"/>
          </p:nvPr>
        </p:nvSpPr>
        <p:spPr bwMode="auto">
          <a:xfrm>
            <a:off x="3956050" y="0"/>
            <a:ext cx="3027363" cy="465138"/>
          </a:xfrm>
          <a:prstGeom prst="rect">
            <a:avLst/>
          </a:prstGeom>
          <a:noFill/>
          <a:ln w="9525">
            <a:noFill/>
            <a:miter lim="800000"/>
            <a:headEnd/>
            <a:tailEnd/>
          </a:ln>
          <a:effectLst/>
        </p:spPr>
        <p:txBody>
          <a:bodyPr vert="horz" wrap="square" lIns="92953" tIns="46477" rIns="92953" bIns="46477" numCol="1" anchor="t" anchorCtr="0" compatLnSpc="1">
            <a:prstTxWarp prst="textNoShape">
              <a:avLst/>
            </a:prstTxWarp>
          </a:bodyPr>
          <a:lstStyle>
            <a:lvl1pPr algn="r" defTabSz="930275" eaLnBrk="1" hangingPunct="1">
              <a:defRPr sz="1200">
                <a:latin typeface="Arial" charset="0"/>
              </a:defRPr>
            </a:lvl1pPr>
          </a:lstStyle>
          <a:p>
            <a:endParaRPr lang="en-US"/>
          </a:p>
        </p:txBody>
      </p:sp>
      <p:sp>
        <p:nvSpPr>
          <p:cNvPr id="61444" name="Rectangle 4"/>
          <p:cNvSpPr>
            <a:spLocks noGrp="1" noChangeArrowheads="1"/>
          </p:cNvSpPr>
          <p:nvPr>
            <p:ph type="ftr" sz="quarter" idx="2"/>
          </p:nvPr>
        </p:nvSpPr>
        <p:spPr bwMode="auto">
          <a:xfrm>
            <a:off x="0" y="8816975"/>
            <a:ext cx="3027363" cy="465138"/>
          </a:xfrm>
          <a:prstGeom prst="rect">
            <a:avLst/>
          </a:prstGeom>
          <a:noFill/>
          <a:ln w="9525">
            <a:noFill/>
            <a:miter lim="800000"/>
            <a:headEnd/>
            <a:tailEnd/>
          </a:ln>
          <a:effectLst/>
        </p:spPr>
        <p:txBody>
          <a:bodyPr vert="horz" wrap="square" lIns="92953" tIns="46477" rIns="92953" bIns="46477" numCol="1" anchor="b" anchorCtr="0" compatLnSpc="1">
            <a:prstTxWarp prst="textNoShape">
              <a:avLst/>
            </a:prstTxWarp>
          </a:bodyPr>
          <a:lstStyle>
            <a:lvl1pPr defTabSz="930275" eaLnBrk="1" hangingPunct="1">
              <a:defRPr sz="1200">
                <a:latin typeface="Arial" charset="0"/>
              </a:defRPr>
            </a:lvl1pPr>
          </a:lstStyle>
          <a:p>
            <a:endParaRPr lang="en-US"/>
          </a:p>
        </p:txBody>
      </p:sp>
      <p:sp>
        <p:nvSpPr>
          <p:cNvPr id="61445" name="Rectangle 5"/>
          <p:cNvSpPr>
            <a:spLocks noGrp="1" noChangeArrowheads="1"/>
          </p:cNvSpPr>
          <p:nvPr>
            <p:ph type="sldNum" sz="quarter" idx="3"/>
          </p:nvPr>
        </p:nvSpPr>
        <p:spPr bwMode="auto">
          <a:xfrm>
            <a:off x="3956050" y="8816975"/>
            <a:ext cx="3027363" cy="465138"/>
          </a:xfrm>
          <a:prstGeom prst="rect">
            <a:avLst/>
          </a:prstGeom>
          <a:noFill/>
          <a:ln w="9525">
            <a:noFill/>
            <a:miter lim="800000"/>
            <a:headEnd/>
            <a:tailEnd/>
          </a:ln>
          <a:effectLst/>
        </p:spPr>
        <p:txBody>
          <a:bodyPr vert="horz" wrap="square" lIns="92953" tIns="46477" rIns="92953" bIns="46477" numCol="1" anchor="b" anchorCtr="0" compatLnSpc="1">
            <a:prstTxWarp prst="textNoShape">
              <a:avLst/>
            </a:prstTxWarp>
          </a:bodyPr>
          <a:lstStyle>
            <a:lvl1pPr algn="r" defTabSz="930275" eaLnBrk="1" hangingPunct="1">
              <a:defRPr sz="1200">
                <a:latin typeface="Arial" charset="0"/>
              </a:defRPr>
            </a:lvl1pPr>
          </a:lstStyle>
          <a:p>
            <a:fld id="{4B829934-3060-46E6-ABB4-FC175F7FD8BD}" type="slidenum">
              <a:rPr lang="en-US"/>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hdr" sz="quarter"/>
          </p:nvPr>
        </p:nvSpPr>
        <p:spPr bwMode="auto">
          <a:xfrm>
            <a:off x="0" y="0"/>
            <a:ext cx="3027363" cy="465138"/>
          </a:xfrm>
          <a:prstGeom prst="rect">
            <a:avLst/>
          </a:prstGeom>
          <a:noFill/>
          <a:ln w="9525">
            <a:noFill/>
            <a:miter lim="800000"/>
            <a:headEnd/>
            <a:tailEnd/>
          </a:ln>
          <a:effectLst/>
        </p:spPr>
        <p:txBody>
          <a:bodyPr vert="horz" wrap="square" lIns="92953" tIns="46477" rIns="92953" bIns="46477" numCol="1" anchor="t" anchorCtr="0" compatLnSpc="1">
            <a:prstTxWarp prst="textNoShape">
              <a:avLst/>
            </a:prstTxWarp>
          </a:bodyPr>
          <a:lstStyle>
            <a:lvl1pPr defTabSz="930275" eaLnBrk="1" hangingPunct="1">
              <a:defRPr sz="1200">
                <a:latin typeface="Arial" charset="0"/>
              </a:defRPr>
            </a:lvl1pPr>
          </a:lstStyle>
          <a:p>
            <a:endParaRPr lang="en-US"/>
          </a:p>
        </p:txBody>
      </p:sp>
      <p:sp>
        <p:nvSpPr>
          <p:cNvPr id="10243" name="Rectangle 3"/>
          <p:cNvSpPr>
            <a:spLocks noGrp="1" noChangeArrowheads="1"/>
          </p:cNvSpPr>
          <p:nvPr>
            <p:ph type="dt" idx="1"/>
          </p:nvPr>
        </p:nvSpPr>
        <p:spPr bwMode="auto">
          <a:xfrm>
            <a:off x="3956050" y="0"/>
            <a:ext cx="3027363" cy="465138"/>
          </a:xfrm>
          <a:prstGeom prst="rect">
            <a:avLst/>
          </a:prstGeom>
          <a:noFill/>
          <a:ln w="9525">
            <a:noFill/>
            <a:miter lim="800000"/>
            <a:headEnd/>
            <a:tailEnd/>
          </a:ln>
          <a:effectLst/>
        </p:spPr>
        <p:txBody>
          <a:bodyPr vert="horz" wrap="square" lIns="92953" tIns="46477" rIns="92953" bIns="46477" numCol="1" anchor="t" anchorCtr="0" compatLnSpc="1">
            <a:prstTxWarp prst="textNoShape">
              <a:avLst/>
            </a:prstTxWarp>
          </a:bodyPr>
          <a:lstStyle>
            <a:lvl1pPr algn="r" defTabSz="930275" eaLnBrk="1" hangingPunct="1">
              <a:defRPr sz="1200">
                <a:latin typeface="Arial" charset="0"/>
              </a:defRPr>
            </a:lvl1pPr>
          </a:lstStyle>
          <a:p>
            <a:endParaRPr lang="en-US"/>
          </a:p>
        </p:txBody>
      </p:sp>
      <p:sp>
        <p:nvSpPr>
          <p:cNvPr id="10244" name="Rectangle 4"/>
          <p:cNvSpPr>
            <a:spLocks noRot="1" noChangeArrowheads="1" noTextEdit="1"/>
          </p:cNvSpPr>
          <p:nvPr>
            <p:ph type="sldImg" idx="2"/>
          </p:nvPr>
        </p:nvSpPr>
        <p:spPr bwMode="auto">
          <a:xfrm>
            <a:off x="1171575" y="695325"/>
            <a:ext cx="4641850" cy="3481388"/>
          </a:xfrm>
          <a:prstGeom prst="rect">
            <a:avLst/>
          </a:prstGeom>
          <a:noFill/>
          <a:ln w="9525">
            <a:solidFill>
              <a:srgbClr val="000000"/>
            </a:solidFill>
            <a:miter lim="800000"/>
            <a:headEnd/>
            <a:tailEnd/>
          </a:ln>
          <a:effectLst/>
        </p:spPr>
      </p:sp>
      <p:sp>
        <p:nvSpPr>
          <p:cNvPr id="10245" name="Rectangle 5"/>
          <p:cNvSpPr>
            <a:spLocks noGrp="1" noChangeArrowheads="1"/>
          </p:cNvSpPr>
          <p:nvPr>
            <p:ph type="body" sz="quarter" idx="3"/>
          </p:nvPr>
        </p:nvSpPr>
        <p:spPr bwMode="auto">
          <a:xfrm>
            <a:off x="698500" y="4410075"/>
            <a:ext cx="5588000" cy="4178300"/>
          </a:xfrm>
          <a:prstGeom prst="rect">
            <a:avLst/>
          </a:prstGeom>
          <a:noFill/>
          <a:ln w="9525">
            <a:noFill/>
            <a:miter lim="800000"/>
            <a:headEnd/>
            <a:tailEnd/>
          </a:ln>
          <a:effectLst/>
        </p:spPr>
        <p:txBody>
          <a:bodyPr vert="horz" wrap="square" lIns="92953" tIns="46477" rIns="92953" bIns="46477"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46" name="Rectangle 6"/>
          <p:cNvSpPr>
            <a:spLocks noGrp="1" noChangeArrowheads="1"/>
          </p:cNvSpPr>
          <p:nvPr>
            <p:ph type="ftr" sz="quarter" idx="4"/>
          </p:nvPr>
        </p:nvSpPr>
        <p:spPr bwMode="auto">
          <a:xfrm>
            <a:off x="0" y="8816975"/>
            <a:ext cx="3027363" cy="465138"/>
          </a:xfrm>
          <a:prstGeom prst="rect">
            <a:avLst/>
          </a:prstGeom>
          <a:noFill/>
          <a:ln w="9525">
            <a:noFill/>
            <a:miter lim="800000"/>
            <a:headEnd/>
            <a:tailEnd/>
          </a:ln>
          <a:effectLst/>
        </p:spPr>
        <p:txBody>
          <a:bodyPr vert="horz" wrap="square" lIns="92953" tIns="46477" rIns="92953" bIns="46477" numCol="1" anchor="b" anchorCtr="0" compatLnSpc="1">
            <a:prstTxWarp prst="textNoShape">
              <a:avLst/>
            </a:prstTxWarp>
          </a:bodyPr>
          <a:lstStyle>
            <a:lvl1pPr defTabSz="930275" eaLnBrk="1" hangingPunct="1">
              <a:defRPr sz="1200">
                <a:latin typeface="Arial" charset="0"/>
              </a:defRPr>
            </a:lvl1pPr>
          </a:lstStyle>
          <a:p>
            <a:endParaRPr lang="en-US"/>
          </a:p>
        </p:txBody>
      </p:sp>
      <p:sp>
        <p:nvSpPr>
          <p:cNvPr id="10247" name="Rectangle 7"/>
          <p:cNvSpPr>
            <a:spLocks noGrp="1" noChangeArrowheads="1"/>
          </p:cNvSpPr>
          <p:nvPr>
            <p:ph type="sldNum" sz="quarter" idx="5"/>
          </p:nvPr>
        </p:nvSpPr>
        <p:spPr bwMode="auto">
          <a:xfrm>
            <a:off x="3956050" y="8816975"/>
            <a:ext cx="3027363" cy="465138"/>
          </a:xfrm>
          <a:prstGeom prst="rect">
            <a:avLst/>
          </a:prstGeom>
          <a:noFill/>
          <a:ln w="9525">
            <a:noFill/>
            <a:miter lim="800000"/>
            <a:headEnd/>
            <a:tailEnd/>
          </a:ln>
          <a:effectLst/>
        </p:spPr>
        <p:txBody>
          <a:bodyPr vert="horz" wrap="square" lIns="92953" tIns="46477" rIns="92953" bIns="46477" numCol="1" anchor="b" anchorCtr="0" compatLnSpc="1">
            <a:prstTxWarp prst="textNoShape">
              <a:avLst/>
            </a:prstTxWarp>
          </a:bodyPr>
          <a:lstStyle>
            <a:lvl1pPr algn="r" defTabSz="930275" eaLnBrk="1" hangingPunct="1">
              <a:defRPr sz="1200">
                <a:latin typeface="Arial" charset="0"/>
              </a:defRPr>
            </a:lvl1pPr>
          </a:lstStyle>
          <a:p>
            <a:fld id="{DE0A3E6C-085D-4CF8-808B-C7BE032810E6}" type="slidenum">
              <a:rPr lang="en-US"/>
              <a:pPr/>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C8CE768-A279-456B-96E9-D5B06E5EA092}" type="slidenum">
              <a:rPr lang="en-US"/>
              <a:pPr/>
              <a:t>1</a:t>
            </a:fld>
            <a:endParaRPr lang="en-US"/>
          </a:p>
        </p:txBody>
      </p:sp>
      <p:sp>
        <p:nvSpPr>
          <p:cNvPr id="66562" name="Rectangle 2"/>
          <p:cNvSpPr>
            <a:spLocks noRot="1" noChangeArrowheads="1" noTextEdit="1"/>
          </p:cNvSpPr>
          <p:nvPr>
            <p:ph type="sldImg"/>
          </p:nvPr>
        </p:nvSpPr>
        <p:spPr>
          <a:ln/>
        </p:spPr>
      </p:sp>
      <p:sp>
        <p:nvSpPr>
          <p:cNvPr id="6656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69B6D1E-B732-4B27-9AC8-5457B8381153}" type="slidenum">
              <a:rPr lang="en-US"/>
              <a:pPr/>
              <a:t>2</a:t>
            </a:fld>
            <a:endParaRPr lang="en-US"/>
          </a:p>
        </p:txBody>
      </p:sp>
      <p:sp>
        <p:nvSpPr>
          <p:cNvPr id="78850" name="Rectangle 2"/>
          <p:cNvSpPr>
            <a:spLocks noRot="1" noChangeArrowheads="1" noTextEdit="1"/>
          </p:cNvSpPr>
          <p:nvPr>
            <p:ph type="sldImg"/>
          </p:nvPr>
        </p:nvSpPr>
        <p:spPr>
          <a:ln/>
        </p:spPr>
      </p:sp>
      <p:sp>
        <p:nvSpPr>
          <p:cNvPr id="78851" name="Rectangle 3"/>
          <p:cNvSpPr>
            <a:spLocks noGrp="1" noChangeArrowheads="1"/>
          </p:cNvSpPr>
          <p:nvPr>
            <p:ph type="body" idx="1"/>
          </p:nvPr>
        </p:nvSpPr>
        <p:spPr/>
        <p:txBody>
          <a:bodyPr/>
          <a:lstStyle/>
          <a:p>
            <a:r>
              <a:rPr lang="en-US"/>
              <a:t>Frees up fund for other things</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54274" name="Group 2"/>
          <p:cNvGrpSpPr>
            <a:grpSpLocks/>
          </p:cNvGrpSpPr>
          <p:nvPr/>
        </p:nvGrpSpPr>
        <p:grpSpPr bwMode="auto">
          <a:xfrm>
            <a:off x="-3222625" y="304800"/>
            <a:ext cx="11909425" cy="4724400"/>
            <a:chOff x="-2030" y="192"/>
            <a:chExt cx="7502" cy="2976"/>
          </a:xfrm>
        </p:grpSpPr>
        <p:sp>
          <p:nvSpPr>
            <p:cNvPr id="54275" name="Line 3"/>
            <p:cNvSpPr>
              <a:spLocks noChangeShapeType="1"/>
            </p:cNvSpPr>
            <p:nvPr/>
          </p:nvSpPr>
          <p:spPr bwMode="auto">
            <a:xfrm>
              <a:off x="912" y="1584"/>
              <a:ext cx="4560" cy="0"/>
            </a:xfrm>
            <a:prstGeom prst="line">
              <a:avLst/>
            </a:prstGeom>
            <a:noFill/>
            <a:ln w="12700">
              <a:solidFill>
                <a:schemeClr val="tx1"/>
              </a:solidFill>
              <a:round/>
              <a:headEnd/>
              <a:tailEnd/>
            </a:ln>
            <a:effectLst/>
          </p:spPr>
          <p:txBody>
            <a:bodyPr/>
            <a:lstStyle/>
            <a:p>
              <a:endParaRPr lang="en-US"/>
            </a:p>
          </p:txBody>
        </p:sp>
        <p:sp>
          <p:nvSpPr>
            <p:cNvPr id="54276" name="AutoShape 4"/>
            <p:cNvSpPr>
              <a:spLocks noChangeArrowheads="1"/>
            </p:cNvSpPr>
            <p:nvPr/>
          </p:nvSpPr>
          <p:spPr bwMode="auto">
            <a:xfrm>
              <a:off x="-1584" y="864"/>
              <a:ext cx="2304" cy="2304"/>
            </a:xfrm>
            <a:custGeom>
              <a:avLst/>
              <a:gdLst>
                <a:gd name="G0" fmla="+- 12083 0 0"/>
                <a:gd name="G1" fmla="+- -32000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44083" y="2368"/>
                </a:cxn>
                <a:cxn ang="0">
                  <a:pos x="64000" y="32000"/>
                </a:cxn>
                <a:cxn ang="0">
                  <a:pos x="44083" y="61631"/>
                </a:cxn>
                <a:cxn ang="0">
                  <a:pos x="44083" y="61631"/>
                </a:cxn>
                <a:cxn ang="0">
                  <a:pos x="44082" y="61631"/>
                </a:cxn>
                <a:cxn ang="0">
                  <a:pos x="44083" y="61632"/>
                </a:cxn>
                <a:cxn ang="0">
                  <a:pos x="44083" y="2368"/>
                </a:cxn>
                <a:cxn ang="0">
                  <a:pos x="44082" y="2368"/>
                </a:cxn>
                <a:cxn ang="0">
                  <a:pos x="44083" y="2368"/>
                </a:cxn>
              </a:cxnLst>
              <a:rect l="T13" t="T15" r="T17" b="T19"/>
              <a:pathLst>
                <a:path w="64000" h="64000">
                  <a:moveTo>
                    <a:pt x="44083" y="2368"/>
                  </a:moveTo>
                  <a:cubicBezTo>
                    <a:pt x="56127" y="7280"/>
                    <a:pt x="64000" y="18993"/>
                    <a:pt x="64000" y="32000"/>
                  </a:cubicBezTo>
                  <a:cubicBezTo>
                    <a:pt x="64000" y="45006"/>
                    <a:pt x="56127" y="56719"/>
                    <a:pt x="44083" y="61631"/>
                  </a:cubicBezTo>
                  <a:cubicBezTo>
                    <a:pt x="44082" y="61631"/>
                    <a:pt x="44082" y="61631"/>
                    <a:pt x="44082" y="61631"/>
                  </a:cubicBezTo>
                  <a:lnTo>
                    <a:pt x="44083" y="61632"/>
                  </a:lnTo>
                  <a:lnTo>
                    <a:pt x="44083" y="2368"/>
                  </a:lnTo>
                  <a:lnTo>
                    <a:pt x="44082" y="2368"/>
                  </a:lnTo>
                  <a:cubicBezTo>
                    <a:pt x="44082" y="2368"/>
                    <a:pt x="44082" y="2368"/>
                    <a:pt x="44083" y="2368"/>
                  </a:cubicBezTo>
                  <a:close/>
                </a:path>
              </a:pathLst>
            </a:custGeom>
            <a:solidFill>
              <a:schemeClr val="accent2"/>
            </a:solidFill>
            <a:ln w="9525">
              <a:noFill/>
              <a:miter lim="800000"/>
              <a:headEnd/>
              <a:tailEnd/>
            </a:ln>
          </p:spPr>
          <p:txBody>
            <a:bodyPr/>
            <a:lstStyle/>
            <a:p>
              <a:pPr eaLnBrk="1" hangingPunct="1"/>
              <a:endParaRPr lang="en-US" sz="2400">
                <a:latin typeface="Times New Roman" pitchFamily="18" charset="0"/>
              </a:endParaRPr>
            </a:p>
          </p:txBody>
        </p:sp>
        <p:sp>
          <p:nvSpPr>
            <p:cNvPr id="54277" name="AutoShape 5"/>
            <p:cNvSpPr>
              <a:spLocks noChangeArrowheads="1"/>
            </p:cNvSpPr>
            <p:nvPr/>
          </p:nvSpPr>
          <p:spPr bwMode="auto">
            <a:xfrm>
              <a:off x="-2030" y="192"/>
              <a:ext cx="2544" cy="2544"/>
            </a:xfrm>
            <a:custGeom>
              <a:avLst/>
              <a:gdLst>
                <a:gd name="G0" fmla="+- 18994 0 0"/>
                <a:gd name="G1" fmla="+- -30013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994" y="6246"/>
                </a:cxn>
                <a:cxn ang="0">
                  <a:pos x="64000" y="32000"/>
                </a:cxn>
                <a:cxn ang="0">
                  <a:pos x="50994" y="57753"/>
                </a:cxn>
                <a:cxn ang="0">
                  <a:pos x="50994" y="57753"/>
                </a:cxn>
                <a:cxn ang="0">
                  <a:pos x="50993" y="57753"/>
                </a:cxn>
                <a:cxn ang="0">
                  <a:pos x="50994" y="57754"/>
                </a:cxn>
                <a:cxn ang="0">
                  <a:pos x="50994" y="6246"/>
                </a:cxn>
                <a:cxn ang="0">
                  <a:pos x="50993" y="6246"/>
                </a:cxn>
                <a:cxn ang="0">
                  <a:pos x="50994" y="6246"/>
                </a:cxn>
              </a:cxnLst>
              <a:rect l="T13" t="T15" r="T17" b="T19"/>
              <a:pathLst>
                <a:path w="64000" h="64000">
                  <a:moveTo>
                    <a:pt x="50994" y="6246"/>
                  </a:moveTo>
                  <a:cubicBezTo>
                    <a:pt x="59172" y="12279"/>
                    <a:pt x="64000" y="21837"/>
                    <a:pt x="64000" y="32000"/>
                  </a:cubicBezTo>
                  <a:cubicBezTo>
                    <a:pt x="64000" y="42162"/>
                    <a:pt x="59172" y="51720"/>
                    <a:pt x="50994" y="57753"/>
                  </a:cubicBezTo>
                  <a:cubicBezTo>
                    <a:pt x="50993" y="57753"/>
                    <a:pt x="50993" y="57753"/>
                    <a:pt x="50993" y="57753"/>
                  </a:cubicBezTo>
                  <a:lnTo>
                    <a:pt x="50994" y="57754"/>
                  </a:lnTo>
                  <a:lnTo>
                    <a:pt x="50994" y="6246"/>
                  </a:lnTo>
                  <a:lnTo>
                    <a:pt x="50993" y="6246"/>
                  </a:lnTo>
                  <a:cubicBezTo>
                    <a:pt x="50993" y="6246"/>
                    <a:pt x="50993" y="6246"/>
                    <a:pt x="50994" y="6246"/>
                  </a:cubicBezTo>
                  <a:close/>
                </a:path>
              </a:pathLst>
            </a:custGeom>
            <a:solidFill>
              <a:schemeClr val="hlink"/>
            </a:solidFill>
            <a:ln w="9525">
              <a:noFill/>
              <a:miter lim="800000"/>
              <a:headEnd/>
              <a:tailEnd/>
            </a:ln>
          </p:spPr>
          <p:txBody>
            <a:bodyPr/>
            <a:lstStyle/>
            <a:p>
              <a:pPr eaLnBrk="1" hangingPunct="1"/>
              <a:endParaRPr lang="en-US">
                <a:latin typeface="Arial" charset="0"/>
              </a:endParaRPr>
            </a:p>
          </p:txBody>
        </p:sp>
      </p:grpSp>
      <p:sp>
        <p:nvSpPr>
          <p:cNvPr id="54278" name="Rectangle 6"/>
          <p:cNvSpPr>
            <a:spLocks noGrp="1" noChangeArrowheads="1"/>
          </p:cNvSpPr>
          <p:nvPr>
            <p:ph type="ctrTitle"/>
          </p:nvPr>
        </p:nvSpPr>
        <p:spPr>
          <a:xfrm>
            <a:off x="1443038" y="985838"/>
            <a:ext cx="7239000" cy="1444625"/>
          </a:xfrm>
        </p:spPr>
        <p:txBody>
          <a:bodyPr/>
          <a:lstStyle>
            <a:lvl1pPr>
              <a:defRPr sz="4000"/>
            </a:lvl1pPr>
          </a:lstStyle>
          <a:p>
            <a:r>
              <a:rPr lang="en-US"/>
              <a:t>Click to edit Master title style</a:t>
            </a:r>
          </a:p>
        </p:txBody>
      </p:sp>
      <p:sp>
        <p:nvSpPr>
          <p:cNvPr id="54279" name="Rectangle 7"/>
          <p:cNvSpPr>
            <a:spLocks noGrp="1" noChangeArrowheads="1"/>
          </p:cNvSpPr>
          <p:nvPr>
            <p:ph type="subTitle" idx="1"/>
          </p:nvPr>
        </p:nvSpPr>
        <p:spPr>
          <a:xfrm>
            <a:off x="1443038" y="3427413"/>
            <a:ext cx="7239000" cy="1752600"/>
          </a:xfrm>
        </p:spPr>
        <p:txBody>
          <a:bodyPr/>
          <a:lstStyle>
            <a:lvl1pPr marL="0" indent="0">
              <a:buFont typeface="Wingdings" pitchFamily="2" charset="2"/>
              <a:buNone/>
              <a:defRPr/>
            </a:lvl1pPr>
          </a:lstStyle>
          <a:p>
            <a:r>
              <a:rPr lang="en-US"/>
              <a:t>Click to edit Master subtitle style</a:t>
            </a:r>
          </a:p>
        </p:txBody>
      </p:sp>
      <p:sp>
        <p:nvSpPr>
          <p:cNvPr id="54280" name="Rectangle 8"/>
          <p:cNvSpPr>
            <a:spLocks noGrp="1" noChangeArrowheads="1"/>
          </p:cNvSpPr>
          <p:nvPr>
            <p:ph type="dt" sz="half" idx="2"/>
          </p:nvPr>
        </p:nvSpPr>
        <p:spPr/>
        <p:txBody>
          <a:bodyPr/>
          <a:lstStyle>
            <a:lvl1pPr>
              <a:defRPr/>
            </a:lvl1pPr>
          </a:lstStyle>
          <a:p>
            <a:endParaRPr lang="en-US"/>
          </a:p>
        </p:txBody>
      </p:sp>
      <p:sp>
        <p:nvSpPr>
          <p:cNvPr id="54281" name="Rectangle 9"/>
          <p:cNvSpPr>
            <a:spLocks noGrp="1" noChangeArrowheads="1"/>
          </p:cNvSpPr>
          <p:nvPr>
            <p:ph type="ftr" sz="quarter" idx="3"/>
          </p:nvPr>
        </p:nvSpPr>
        <p:spPr/>
        <p:txBody>
          <a:bodyPr/>
          <a:lstStyle>
            <a:lvl1pPr>
              <a:defRPr/>
            </a:lvl1pPr>
          </a:lstStyle>
          <a:p>
            <a:endParaRPr lang="en-US"/>
          </a:p>
        </p:txBody>
      </p:sp>
      <p:sp>
        <p:nvSpPr>
          <p:cNvPr id="54282" name="Rectangle 10"/>
          <p:cNvSpPr>
            <a:spLocks noGrp="1" noChangeArrowheads="1"/>
          </p:cNvSpPr>
          <p:nvPr>
            <p:ph type="sldNum" sz="quarter" idx="4"/>
          </p:nvPr>
        </p:nvSpPr>
        <p:spPr/>
        <p:txBody>
          <a:bodyPr/>
          <a:lstStyle>
            <a:lvl1pPr>
              <a:defRPr/>
            </a:lvl1pPr>
          </a:lstStyle>
          <a:p>
            <a:fld id="{67D99AF8-B98C-4E9B-91E7-94DF6A033621}" type="slidenum">
              <a:rPr lang="en-US"/>
              <a:pPr/>
              <a:t>‹#›</a:t>
            </a:fld>
            <a:endParaRPr lang="en-US"/>
          </a:p>
        </p:txBody>
      </p:sp>
    </p:spTree>
  </p:cSld>
  <p:clrMapOvr>
    <a:masterClrMapping/>
  </p:clrMapOvr>
  <p:transition>
    <p:fad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325A504C-2167-40E7-9414-E8B860145F30}"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229F660D-0097-4F1B-8DAC-78D5A989A07F}"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370013" y="1827213"/>
            <a:ext cx="3579812"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102225" y="1827213"/>
            <a:ext cx="35814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9E2796DE-7534-41AC-B5F7-1DA9F632569F}"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4DB36E43-0644-408E-9A32-430857943634}"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1537AC4D-1312-4D38-A3F3-3E378995C822}"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777BA642-751F-4694-88C9-8619C4E22B2C}"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243C995F-89F3-4265-B6EB-F6E71FA8A73A}"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D174D0AE-9DC1-4749-A1D0-8E58FA995692}"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92A3E633-D889-4468-8F1D-3542C05B9C14}"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6413" y="301625"/>
            <a:ext cx="1827212" cy="564038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370013" y="301625"/>
            <a:ext cx="5334000" cy="564038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0A7F1ADB-EE59-4553-AA55-DFE655D6841B}"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53250" name="Group 2"/>
          <p:cNvGrpSpPr>
            <a:grpSpLocks/>
          </p:cNvGrpSpPr>
          <p:nvPr/>
        </p:nvGrpSpPr>
        <p:grpSpPr bwMode="auto">
          <a:xfrm>
            <a:off x="-3238500" y="0"/>
            <a:ext cx="11925300" cy="3810000"/>
            <a:chOff x="-2040" y="0"/>
            <a:chExt cx="7512" cy="2400"/>
          </a:xfrm>
        </p:grpSpPr>
        <p:sp>
          <p:nvSpPr>
            <p:cNvPr id="53251" name="AutoShape 3"/>
            <p:cNvSpPr>
              <a:spLocks noChangeArrowheads="1"/>
            </p:cNvSpPr>
            <p:nvPr/>
          </p:nvSpPr>
          <p:spPr bwMode="auto">
            <a:xfrm>
              <a:off x="-2040" y="432"/>
              <a:ext cx="2592" cy="1968"/>
            </a:xfrm>
            <a:custGeom>
              <a:avLst/>
              <a:gdLst>
                <a:gd name="G0" fmla="+- 18296 0 0"/>
                <a:gd name="G1" fmla="+- -30880 0 0"/>
                <a:gd name="G2" fmla="+- 31512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296" y="5746"/>
                </a:cxn>
                <a:cxn ang="0">
                  <a:pos x="64000" y="32000"/>
                </a:cxn>
                <a:cxn ang="0">
                  <a:pos x="50296" y="58253"/>
                </a:cxn>
                <a:cxn ang="0">
                  <a:pos x="50296" y="58253"/>
                </a:cxn>
                <a:cxn ang="0">
                  <a:pos x="50295" y="58253"/>
                </a:cxn>
                <a:cxn ang="0">
                  <a:pos x="50296" y="58254"/>
                </a:cxn>
                <a:cxn ang="0">
                  <a:pos x="50296" y="5746"/>
                </a:cxn>
                <a:cxn ang="0">
                  <a:pos x="50295" y="5746"/>
                </a:cxn>
                <a:cxn ang="0">
                  <a:pos x="50296" y="5746"/>
                </a:cxn>
              </a:cxnLst>
              <a:rect l="T13" t="T15" r="T17" b="T19"/>
              <a:pathLst>
                <a:path w="64000" h="64000">
                  <a:moveTo>
                    <a:pt x="50296" y="5746"/>
                  </a:moveTo>
                  <a:cubicBezTo>
                    <a:pt x="58882" y="11730"/>
                    <a:pt x="64000" y="21534"/>
                    <a:pt x="64000" y="32000"/>
                  </a:cubicBezTo>
                  <a:cubicBezTo>
                    <a:pt x="64000" y="42465"/>
                    <a:pt x="58882" y="52269"/>
                    <a:pt x="50296" y="58253"/>
                  </a:cubicBezTo>
                  <a:cubicBezTo>
                    <a:pt x="50296" y="58253"/>
                    <a:pt x="50296" y="58253"/>
                    <a:pt x="50295" y="58253"/>
                  </a:cubicBezTo>
                  <a:lnTo>
                    <a:pt x="50296" y="58254"/>
                  </a:lnTo>
                  <a:lnTo>
                    <a:pt x="50296" y="5746"/>
                  </a:lnTo>
                  <a:lnTo>
                    <a:pt x="50295" y="5746"/>
                  </a:lnTo>
                  <a:cubicBezTo>
                    <a:pt x="50296" y="5746"/>
                    <a:pt x="50296" y="5746"/>
                    <a:pt x="50296" y="5746"/>
                  </a:cubicBezTo>
                  <a:close/>
                </a:path>
              </a:pathLst>
            </a:custGeom>
            <a:solidFill>
              <a:schemeClr val="accent2"/>
            </a:solidFill>
            <a:ln w="9525">
              <a:noFill/>
              <a:miter lim="800000"/>
              <a:headEnd/>
              <a:tailEnd/>
            </a:ln>
          </p:spPr>
          <p:txBody>
            <a:bodyPr/>
            <a:lstStyle/>
            <a:p>
              <a:pPr eaLnBrk="1" hangingPunct="1"/>
              <a:endParaRPr lang="en-US" sz="2400">
                <a:latin typeface="Times New Roman" pitchFamily="18" charset="0"/>
              </a:endParaRPr>
            </a:p>
          </p:txBody>
        </p:sp>
        <p:sp>
          <p:nvSpPr>
            <p:cNvPr id="53252" name="AutoShape 4"/>
            <p:cNvSpPr>
              <a:spLocks noChangeArrowheads="1"/>
            </p:cNvSpPr>
            <p:nvPr/>
          </p:nvSpPr>
          <p:spPr bwMode="auto">
            <a:xfrm>
              <a:off x="-1528" y="0"/>
              <a:ext cx="1949" cy="1987"/>
            </a:xfrm>
            <a:custGeom>
              <a:avLst/>
              <a:gdLst>
                <a:gd name="G0" fmla="+- 18077 0 0"/>
                <a:gd name="G1" fmla="+- -30880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077" y="5595"/>
                </a:cxn>
                <a:cxn ang="0">
                  <a:pos x="64000" y="32000"/>
                </a:cxn>
                <a:cxn ang="0">
                  <a:pos x="50077" y="58404"/>
                </a:cxn>
                <a:cxn ang="0">
                  <a:pos x="50077" y="58404"/>
                </a:cxn>
                <a:cxn ang="0">
                  <a:pos x="50076" y="58404"/>
                </a:cxn>
                <a:cxn ang="0">
                  <a:pos x="50077" y="58405"/>
                </a:cxn>
                <a:cxn ang="0">
                  <a:pos x="50077" y="5595"/>
                </a:cxn>
                <a:cxn ang="0">
                  <a:pos x="50076" y="5595"/>
                </a:cxn>
                <a:cxn ang="0">
                  <a:pos x="50077" y="5595"/>
                </a:cxn>
              </a:cxnLst>
              <a:rect l="T13" t="T15" r="T17" b="T19"/>
              <a:pathLst>
                <a:path w="64000" h="64000">
                  <a:moveTo>
                    <a:pt x="50077" y="5595"/>
                  </a:moveTo>
                  <a:cubicBezTo>
                    <a:pt x="58790" y="11560"/>
                    <a:pt x="64000" y="21440"/>
                    <a:pt x="64000" y="32000"/>
                  </a:cubicBezTo>
                  <a:cubicBezTo>
                    <a:pt x="64000" y="42559"/>
                    <a:pt x="58790" y="52439"/>
                    <a:pt x="50077" y="58404"/>
                  </a:cubicBezTo>
                  <a:cubicBezTo>
                    <a:pt x="50077" y="58404"/>
                    <a:pt x="50077" y="58404"/>
                    <a:pt x="50076" y="58404"/>
                  </a:cubicBezTo>
                  <a:lnTo>
                    <a:pt x="50077" y="58405"/>
                  </a:lnTo>
                  <a:lnTo>
                    <a:pt x="50077" y="5595"/>
                  </a:lnTo>
                  <a:lnTo>
                    <a:pt x="50076" y="5595"/>
                  </a:lnTo>
                  <a:cubicBezTo>
                    <a:pt x="50077" y="5595"/>
                    <a:pt x="50077" y="5595"/>
                    <a:pt x="50077" y="5595"/>
                  </a:cubicBezTo>
                  <a:close/>
                </a:path>
              </a:pathLst>
            </a:custGeom>
            <a:solidFill>
              <a:schemeClr val="hlink"/>
            </a:solidFill>
            <a:ln w="9525">
              <a:noFill/>
              <a:miter lim="800000"/>
              <a:headEnd/>
              <a:tailEnd/>
            </a:ln>
          </p:spPr>
          <p:txBody>
            <a:bodyPr/>
            <a:lstStyle/>
            <a:p>
              <a:pPr eaLnBrk="1" hangingPunct="1"/>
              <a:endParaRPr lang="en-US">
                <a:latin typeface="Arial" charset="0"/>
              </a:endParaRPr>
            </a:p>
          </p:txBody>
        </p:sp>
        <p:sp>
          <p:nvSpPr>
            <p:cNvPr id="53253" name="Line 5"/>
            <p:cNvSpPr>
              <a:spLocks noChangeShapeType="1"/>
            </p:cNvSpPr>
            <p:nvPr/>
          </p:nvSpPr>
          <p:spPr bwMode="auto">
            <a:xfrm>
              <a:off x="864" y="960"/>
              <a:ext cx="4608" cy="0"/>
            </a:xfrm>
            <a:prstGeom prst="line">
              <a:avLst/>
            </a:prstGeom>
            <a:noFill/>
            <a:ln w="12700">
              <a:solidFill>
                <a:schemeClr val="tx1"/>
              </a:solidFill>
              <a:round/>
              <a:headEnd/>
              <a:tailEnd/>
            </a:ln>
            <a:effectLst/>
          </p:spPr>
          <p:txBody>
            <a:bodyPr/>
            <a:lstStyle/>
            <a:p>
              <a:endParaRPr lang="en-US"/>
            </a:p>
          </p:txBody>
        </p:sp>
      </p:grpSp>
      <p:sp>
        <p:nvSpPr>
          <p:cNvPr id="53254" name="Rectangle 6"/>
          <p:cNvSpPr>
            <a:spLocks noGrp="1" noChangeArrowheads="1"/>
          </p:cNvSpPr>
          <p:nvPr>
            <p:ph type="title"/>
          </p:nvPr>
        </p:nvSpPr>
        <p:spPr bwMode="auto">
          <a:xfrm>
            <a:off x="1370013" y="301625"/>
            <a:ext cx="7313612" cy="11430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sp>
        <p:nvSpPr>
          <p:cNvPr id="53255" name="Rectangle 7"/>
          <p:cNvSpPr>
            <a:spLocks noGrp="1" noChangeArrowheads="1"/>
          </p:cNvSpPr>
          <p:nvPr>
            <p:ph type="body" idx="1"/>
          </p:nvPr>
        </p:nvSpPr>
        <p:spPr bwMode="auto">
          <a:xfrm>
            <a:off x="1370013" y="1827213"/>
            <a:ext cx="7313612"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53256" name="Rectangle 8"/>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vl1pPr>
          </a:lstStyle>
          <a:p>
            <a:endParaRPr lang="en-US"/>
          </a:p>
        </p:txBody>
      </p:sp>
      <p:sp>
        <p:nvSpPr>
          <p:cNvPr id="53257" name="Rectangle 9"/>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200"/>
            </a:lvl1pPr>
          </a:lstStyle>
          <a:p>
            <a:endParaRPr lang="en-US"/>
          </a:p>
        </p:txBody>
      </p:sp>
      <p:sp>
        <p:nvSpPr>
          <p:cNvPr id="53258" name="Rectangle 10"/>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vl1pPr>
          </a:lstStyle>
          <a:p>
            <a:fld id="{3A4B1F73-EBF4-40E8-BB1D-14993D97F2C2}"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fade/>
  </p:transition>
  <p:timing>
    <p:tnLst>
      <p:par>
        <p:cTn id="1" dur="indefinite" restart="never" nodeType="tmRoot"/>
      </p:par>
    </p:tnLst>
  </p:timing>
  <p:txStyles>
    <p:titleStyle>
      <a:lvl1pPr algn="l" rtl="0" fontAlgn="base">
        <a:spcBef>
          <a:spcPct val="0"/>
        </a:spcBef>
        <a:spcAft>
          <a:spcPct val="0"/>
        </a:spcAft>
        <a:defRPr sz="3600">
          <a:solidFill>
            <a:schemeClr val="tx2"/>
          </a:solidFill>
          <a:latin typeface="+mj-lt"/>
          <a:ea typeface="+mj-ea"/>
          <a:cs typeface="+mj-cs"/>
        </a:defRPr>
      </a:lvl1pPr>
      <a:lvl2pPr algn="l" rtl="0" fontAlgn="base">
        <a:spcBef>
          <a:spcPct val="0"/>
        </a:spcBef>
        <a:spcAft>
          <a:spcPct val="0"/>
        </a:spcAft>
        <a:defRPr sz="3600">
          <a:solidFill>
            <a:schemeClr val="tx2"/>
          </a:solidFill>
          <a:latin typeface="Arial" charset="0"/>
        </a:defRPr>
      </a:lvl2pPr>
      <a:lvl3pPr algn="l" rtl="0" fontAlgn="base">
        <a:spcBef>
          <a:spcPct val="0"/>
        </a:spcBef>
        <a:spcAft>
          <a:spcPct val="0"/>
        </a:spcAft>
        <a:defRPr sz="3600">
          <a:solidFill>
            <a:schemeClr val="tx2"/>
          </a:solidFill>
          <a:latin typeface="Arial" charset="0"/>
        </a:defRPr>
      </a:lvl3pPr>
      <a:lvl4pPr algn="l" rtl="0" fontAlgn="base">
        <a:spcBef>
          <a:spcPct val="0"/>
        </a:spcBef>
        <a:spcAft>
          <a:spcPct val="0"/>
        </a:spcAft>
        <a:defRPr sz="3600">
          <a:solidFill>
            <a:schemeClr val="tx2"/>
          </a:solidFill>
          <a:latin typeface="Arial" charset="0"/>
        </a:defRPr>
      </a:lvl4pPr>
      <a:lvl5pPr algn="l" rtl="0" fontAlgn="base">
        <a:spcBef>
          <a:spcPct val="0"/>
        </a:spcBef>
        <a:spcAft>
          <a:spcPct val="0"/>
        </a:spcAft>
        <a:defRPr sz="3600">
          <a:solidFill>
            <a:schemeClr val="tx2"/>
          </a:solidFill>
          <a:latin typeface="Arial" charset="0"/>
        </a:defRPr>
      </a:lvl5pPr>
      <a:lvl6pPr marL="457200" algn="l" rtl="0" fontAlgn="base">
        <a:spcBef>
          <a:spcPct val="0"/>
        </a:spcBef>
        <a:spcAft>
          <a:spcPct val="0"/>
        </a:spcAft>
        <a:defRPr sz="3600">
          <a:solidFill>
            <a:schemeClr val="tx2"/>
          </a:solidFill>
          <a:latin typeface="Arial" charset="0"/>
        </a:defRPr>
      </a:lvl6pPr>
      <a:lvl7pPr marL="914400" algn="l" rtl="0" fontAlgn="base">
        <a:spcBef>
          <a:spcPct val="0"/>
        </a:spcBef>
        <a:spcAft>
          <a:spcPct val="0"/>
        </a:spcAft>
        <a:defRPr sz="3600">
          <a:solidFill>
            <a:schemeClr val="tx2"/>
          </a:solidFill>
          <a:latin typeface="Arial" charset="0"/>
        </a:defRPr>
      </a:lvl7pPr>
      <a:lvl8pPr marL="1371600" algn="l" rtl="0" fontAlgn="base">
        <a:spcBef>
          <a:spcPct val="0"/>
        </a:spcBef>
        <a:spcAft>
          <a:spcPct val="0"/>
        </a:spcAft>
        <a:defRPr sz="3600">
          <a:solidFill>
            <a:schemeClr val="tx2"/>
          </a:solidFill>
          <a:latin typeface="Arial" charset="0"/>
        </a:defRPr>
      </a:lvl8pPr>
      <a:lvl9pPr marL="1828800" algn="l" rtl="0" fontAlgn="base">
        <a:spcBef>
          <a:spcPct val="0"/>
        </a:spcBef>
        <a:spcAft>
          <a:spcPct val="0"/>
        </a:spcAft>
        <a:defRPr sz="3600">
          <a:solidFill>
            <a:schemeClr val="tx2"/>
          </a:solidFill>
          <a:latin typeface="Arial" charset="0"/>
        </a:defRPr>
      </a:lvl9pPr>
    </p:titleStyle>
    <p:bodyStyle>
      <a:lvl1pPr marL="342900" indent="-342900" algn="l" rtl="0" fontAlgn="base">
        <a:spcBef>
          <a:spcPct val="20000"/>
        </a:spcBef>
        <a:spcAft>
          <a:spcPct val="0"/>
        </a:spcAft>
        <a:buClr>
          <a:schemeClr val="tx2"/>
        </a:buClr>
        <a:buSzPct val="70000"/>
        <a:buFont typeface="Wingdings" pitchFamily="2" charset="2"/>
        <a:buChar char="¡"/>
        <a:defRPr sz="2900">
          <a:solidFill>
            <a:schemeClr val="tx1"/>
          </a:solidFill>
          <a:latin typeface="+mn-lt"/>
          <a:ea typeface="+mn-ea"/>
          <a:cs typeface="+mn-cs"/>
        </a:defRPr>
      </a:lvl1pPr>
      <a:lvl2pPr marL="742950" indent="-285750" algn="l" rtl="0" fontAlgn="base">
        <a:spcBef>
          <a:spcPct val="20000"/>
        </a:spcBef>
        <a:spcAft>
          <a:spcPct val="0"/>
        </a:spcAft>
        <a:buClr>
          <a:schemeClr val="accent2"/>
        </a:buClr>
        <a:buSzPct val="70000"/>
        <a:buFont typeface="Wingdings" pitchFamily="2" charset="2"/>
        <a:buChar char="l"/>
        <a:defRPr sz="2500">
          <a:solidFill>
            <a:schemeClr val="tx1"/>
          </a:solidFill>
          <a:latin typeface="+mn-lt"/>
        </a:defRPr>
      </a:lvl2pPr>
      <a:lvl3pPr marL="1143000" indent="-228600" algn="l" rtl="0" fontAlgn="base">
        <a:spcBef>
          <a:spcPct val="20000"/>
        </a:spcBef>
        <a:spcAft>
          <a:spcPct val="0"/>
        </a:spcAft>
        <a:buClr>
          <a:schemeClr val="tx2"/>
        </a:buClr>
        <a:buSzPct val="65000"/>
        <a:buFont typeface="Wingdings" pitchFamily="2" charset="2"/>
        <a:buChar char="¡"/>
        <a:defRPr sz="2200">
          <a:solidFill>
            <a:schemeClr val="tx1"/>
          </a:solidFill>
          <a:latin typeface="+mn-lt"/>
        </a:defRPr>
      </a:lvl3pPr>
      <a:lvl4pPr marL="1600200" indent="-228600" algn="l" rtl="0" fontAlgn="base">
        <a:spcBef>
          <a:spcPct val="20000"/>
        </a:spcBef>
        <a:spcAft>
          <a:spcPct val="0"/>
        </a:spcAft>
        <a:buClr>
          <a:schemeClr val="accent2"/>
        </a:buClr>
        <a:buSzPct val="70000"/>
        <a:buFont typeface="Wingdings" pitchFamily="2" charset="2"/>
        <a:buChar char="l"/>
        <a:defRPr sz="1900">
          <a:solidFill>
            <a:schemeClr val="tx1"/>
          </a:solidFill>
          <a:latin typeface="+mn-lt"/>
        </a:defRPr>
      </a:lvl4pPr>
      <a:lvl5pPr marL="20574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5pPr>
      <a:lvl6pPr marL="25146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6pPr>
      <a:lvl7pPr marL="29718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7pPr>
      <a:lvl8pPr marL="34290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8pPr>
      <a:lvl9pPr marL="38862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healthcare.partners.org/ss/ssframebottom/staffresources/New%20Site/Basic%20Needs/LIHEAP_Income_Limits_2010.pdf"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www.massresources.org/pages.cfm?contentID=72&amp;pageID=14&amp;Subpages=yes" TargetMode="External"/><Relationship Id="rId2" Type="http://schemas.openxmlformats.org/officeDocument/2006/relationships/hyperlink" Target="http://www.massresources.org/pages.cfm?contentID=36&amp;pageID=14&amp;Subpages=yes"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www.mghsocialwork.org/"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457200" y="228600"/>
            <a:ext cx="8382000" cy="2209800"/>
          </a:xfrm>
        </p:spPr>
        <p:txBody>
          <a:bodyPr/>
          <a:lstStyle/>
          <a:p>
            <a:pPr algn="ctr"/>
            <a:r>
              <a:rPr lang="en-US" sz="4400">
                <a:solidFill>
                  <a:schemeClr val="hlink"/>
                </a:solidFill>
                <a:effectLst>
                  <a:outerShdw blurRad="38100" dist="38100" dir="2700000" algn="tl">
                    <a:srgbClr val="C0C0C0"/>
                  </a:outerShdw>
                </a:effectLst>
              </a:rPr>
              <a:t>“Keeping the Heat &amp; Lights On”</a:t>
            </a:r>
            <a:r>
              <a:rPr lang="en-US">
                <a:solidFill>
                  <a:schemeClr val="tx1"/>
                </a:solidFill>
                <a:effectLst>
                  <a:outerShdw blurRad="38100" dist="38100" dir="2700000" algn="tl">
                    <a:srgbClr val="C0C0C0"/>
                  </a:outerShdw>
                </a:effectLst>
              </a:rPr>
              <a:t> </a:t>
            </a:r>
            <a:r>
              <a:rPr lang="en-US" sz="3600">
                <a:solidFill>
                  <a:schemeClr val="tx1"/>
                </a:solidFill>
                <a:effectLst>
                  <a:outerShdw blurRad="38100" dist="38100" dir="2700000" algn="tl">
                    <a:srgbClr val="C0C0C0"/>
                  </a:outerShdw>
                </a:effectLst>
              </a:rPr>
              <a:t>~Utility Assistance Training and Advocacy Tips~</a:t>
            </a:r>
          </a:p>
        </p:txBody>
      </p:sp>
      <p:sp>
        <p:nvSpPr>
          <p:cNvPr id="2052" name="Rectangle 4"/>
          <p:cNvSpPr>
            <a:spLocks noGrp="1" noChangeArrowheads="1"/>
          </p:cNvSpPr>
          <p:nvPr>
            <p:ph type="subTitle" idx="1"/>
          </p:nvPr>
        </p:nvSpPr>
        <p:spPr/>
        <p:txBody>
          <a:bodyPr/>
          <a:lstStyle/>
          <a:p>
            <a:endParaRPr lang="en-US"/>
          </a:p>
        </p:txBody>
      </p:sp>
      <p:pic>
        <p:nvPicPr>
          <p:cNvPr id="2056" name="Picture 8"/>
          <p:cNvPicPr>
            <a:picLocks noChangeAspect="1" noChangeArrowheads="1"/>
          </p:cNvPicPr>
          <p:nvPr/>
        </p:nvPicPr>
        <p:blipFill>
          <a:blip r:embed="rId3"/>
          <a:srcRect/>
          <a:stretch>
            <a:fillRect/>
          </a:stretch>
        </p:blipFill>
        <p:spPr bwMode="auto">
          <a:xfrm>
            <a:off x="4191000" y="3352800"/>
            <a:ext cx="1538288" cy="1743075"/>
          </a:xfrm>
          <a:prstGeom prst="rect">
            <a:avLst/>
          </a:prstGeom>
          <a:noFill/>
          <a:ln w="9525">
            <a:noFill/>
            <a:miter lim="800000"/>
            <a:headEnd/>
            <a:tailEnd/>
          </a:ln>
          <a:effectLst/>
        </p:spPr>
      </p:pic>
      <p:pic>
        <p:nvPicPr>
          <p:cNvPr id="2058" name="Picture 10"/>
          <p:cNvPicPr>
            <a:picLocks noChangeAspect="1" noChangeArrowheads="1"/>
          </p:cNvPicPr>
          <p:nvPr/>
        </p:nvPicPr>
        <p:blipFill>
          <a:blip r:embed="rId4"/>
          <a:srcRect/>
          <a:stretch>
            <a:fillRect/>
          </a:stretch>
        </p:blipFill>
        <p:spPr bwMode="auto">
          <a:xfrm>
            <a:off x="1600200" y="3581400"/>
            <a:ext cx="1600200" cy="1444625"/>
          </a:xfrm>
          <a:prstGeom prst="rect">
            <a:avLst/>
          </a:prstGeom>
          <a:noFill/>
          <a:ln w="9525">
            <a:noFill/>
            <a:miter lim="800000"/>
            <a:headEnd/>
            <a:tailEnd/>
          </a:ln>
          <a:effectLst/>
        </p:spPr>
      </p:pic>
      <p:pic>
        <p:nvPicPr>
          <p:cNvPr id="2059" name="Picture 11"/>
          <p:cNvPicPr>
            <a:picLocks noChangeAspect="1" noChangeArrowheads="1"/>
          </p:cNvPicPr>
          <p:nvPr/>
        </p:nvPicPr>
        <p:blipFill>
          <a:blip r:embed="rId5"/>
          <a:srcRect/>
          <a:stretch>
            <a:fillRect/>
          </a:stretch>
        </p:blipFill>
        <p:spPr bwMode="auto">
          <a:xfrm>
            <a:off x="6858000" y="3429000"/>
            <a:ext cx="1600200" cy="1600200"/>
          </a:xfrm>
          <a:prstGeom prst="rect">
            <a:avLst/>
          </a:prstGeom>
          <a:noFill/>
          <a:ln w="9525">
            <a:noFill/>
            <a:miter lim="800000"/>
            <a:headEnd/>
            <a:tailEnd/>
          </a:ln>
          <a:effectLst/>
        </p:spPr>
      </p:pic>
    </p:spTree>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4" name="Rectangle 4"/>
          <p:cNvSpPr>
            <a:spLocks noGrp="1" noChangeArrowheads="1"/>
          </p:cNvSpPr>
          <p:nvPr>
            <p:ph type="title"/>
          </p:nvPr>
        </p:nvSpPr>
        <p:spPr/>
        <p:txBody>
          <a:bodyPr/>
          <a:lstStyle/>
          <a:p>
            <a:r>
              <a:rPr lang="en-US"/>
              <a:t>Utility Assistance</a:t>
            </a:r>
          </a:p>
        </p:txBody>
      </p:sp>
      <p:sp>
        <p:nvSpPr>
          <p:cNvPr id="30725" name="Rectangle 5"/>
          <p:cNvSpPr>
            <a:spLocks noGrp="1" noChangeArrowheads="1"/>
          </p:cNvSpPr>
          <p:nvPr>
            <p:ph type="body" idx="1"/>
          </p:nvPr>
        </p:nvSpPr>
        <p:spPr>
          <a:xfrm>
            <a:off x="914400" y="1600200"/>
            <a:ext cx="8001000" cy="5257800"/>
          </a:xfrm>
        </p:spPr>
        <p:txBody>
          <a:bodyPr/>
          <a:lstStyle/>
          <a:p>
            <a:pPr lvl="1">
              <a:buFont typeface="Wingdings" pitchFamily="2" charset="2"/>
              <a:buNone/>
            </a:pPr>
            <a:r>
              <a:rPr lang="en-US" sz="2400">
                <a:solidFill>
                  <a:srgbClr val="808080"/>
                </a:solidFill>
                <a:latin typeface="Arial" charset="0"/>
              </a:rPr>
              <a:t>Utility Assistance include both federal and privately funded programs. </a:t>
            </a:r>
          </a:p>
          <a:p>
            <a:pPr lvl="1">
              <a:buFont typeface="Wingdings" pitchFamily="2" charset="2"/>
              <a:buNone/>
            </a:pPr>
            <a:endParaRPr lang="en-US" sz="2400" b="1">
              <a:latin typeface="Arial" charset="0"/>
            </a:endParaRPr>
          </a:p>
          <a:p>
            <a:pPr lvl="1">
              <a:buFont typeface="Wingdings" pitchFamily="2" charset="2"/>
              <a:buNone/>
            </a:pPr>
            <a:r>
              <a:rPr lang="en-US" sz="2800" b="1">
                <a:solidFill>
                  <a:schemeClr val="hlink"/>
                </a:solidFill>
                <a:latin typeface="Arial" charset="0"/>
              </a:rPr>
              <a:t>Tip</a:t>
            </a:r>
            <a:r>
              <a:rPr lang="en-US" sz="2800">
                <a:solidFill>
                  <a:schemeClr val="hlink"/>
                </a:solidFill>
                <a:latin typeface="Arial" charset="0"/>
              </a:rPr>
              <a:t>: When working with clients struggling with financial issues, keep Utility Assistance in mind as it is relatively easy to apply for and many programs exist. </a:t>
            </a:r>
          </a:p>
          <a:p>
            <a:pPr lvl="1">
              <a:buFont typeface="Wingdings" pitchFamily="2" charset="2"/>
              <a:buNone/>
            </a:pPr>
            <a:endParaRPr lang="en-US" sz="2800">
              <a:solidFill>
                <a:schemeClr val="hlink"/>
              </a:solidFill>
              <a:latin typeface="Arial" charset="0"/>
            </a:endParaRPr>
          </a:p>
        </p:txBody>
      </p:sp>
      <p:sp>
        <p:nvSpPr>
          <p:cNvPr id="30726" name="AutoShape 6"/>
          <p:cNvSpPr>
            <a:spLocks noChangeArrowheads="1"/>
          </p:cNvSpPr>
          <p:nvPr/>
        </p:nvSpPr>
        <p:spPr bwMode="auto">
          <a:xfrm>
            <a:off x="457200" y="2895600"/>
            <a:ext cx="976313" cy="485775"/>
          </a:xfrm>
          <a:prstGeom prst="rightArrow">
            <a:avLst>
              <a:gd name="adj1" fmla="val 50000"/>
              <a:gd name="adj2" fmla="val 50245"/>
            </a:avLst>
          </a:prstGeom>
          <a:solidFill>
            <a:schemeClr val="accent1"/>
          </a:solidFill>
          <a:ln w="9525">
            <a:solidFill>
              <a:schemeClr val="tx1"/>
            </a:solidFill>
            <a:miter lim="800000"/>
            <a:headEnd/>
            <a:tailEnd/>
          </a:ln>
          <a:effectLst/>
        </p:spPr>
        <p:txBody>
          <a:bodyPr wrap="none" anchor="ctr"/>
          <a:lstStyle/>
          <a:p>
            <a:endParaRPr lang="en-US"/>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072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30726"/>
                                        </p:tgtEl>
                                        <p:attrNameLst>
                                          <p:attrName>style.visibility</p:attrName>
                                        </p:attrNameLst>
                                      </p:cBhvr>
                                      <p:to>
                                        <p:strVal val="visible"/>
                                      </p:to>
                                    </p:set>
                                    <p:anim calcmode="lin" valueType="num">
                                      <p:cBhvr additive="base">
                                        <p:cTn id="11" dur="500" fill="hold"/>
                                        <p:tgtEl>
                                          <p:spTgt spid="30726"/>
                                        </p:tgtEl>
                                        <p:attrNameLst>
                                          <p:attrName>ppt_x</p:attrName>
                                        </p:attrNameLst>
                                      </p:cBhvr>
                                      <p:tavLst>
                                        <p:tav tm="0">
                                          <p:val>
                                            <p:strVal val="#ppt_x"/>
                                          </p:val>
                                        </p:tav>
                                        <p:tav tm="100000">
                                          <p:val>
                                            <p:strVal val="#ppt_x"/>
                                          </p:val>
                                        </p:tav>
                                      </p:tavLst>
                                    </p:anim>
                                    <p:anim calcmode="lin" valueType="num">
                                      <p:cBhvr additive="base">
                                        <p:cTn id="12" dur="500" fill="hold"/>
                                        <p:tgtEl>
                                          <p:spTgt spid="30726"/>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0725">
                                            <p:txEl>
                                              <p:pRg st="2" end="2"/>
                                            </p:txEl>
                                          </p:spTgt>
                                        </p:tgtEl>
                                        <p:attrNameLst>
                                          <p:attrName>style.visibility</p:attrName>
                                        </p:attrNameLst>
                                      </p:cBhvr>
                                      <p:to>
                                        <p:strVal val="visible"/>
                                      </p:to>
                                    </p:set>
                                    <p:anim calcmode="lin" valueType="num">
                                      <p:cBhvr additive="base">
                                        <p:cTn id="15" dur="500" fill="hold"/>
                                        <p:tgtEl>
                                          <p:spTgt spid="30725">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0725">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5" grpId="0" uiExpand="1" build="p"/>
      <p:bldP spid="307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p:txBody>
          <a:bodyPr/>
          <a:lstStyle/>
          <a:p>
            <a:r>
              <a:rPr lang="en-US"/>
              <a:t>Federal Fuel Assistance</a:t>
            </a:r>
          </a:p>
        </p:txBody>
      </p:sp>
      <p:sp>
        <p:nvSpPr>
          <p:cNvPr id="89091" name="Rectangle 3"/>
          <p:cNvSpPr>
            <a:spLocks noGrp="1" noChangeArrowheads="1"/>
          </p:cNvSpPr>
          <p:nvPr>
            <p:ph type="body" idx="1"/>
          </p:nvPr>
        </p:nvSpPr>
        <p:spPr>
          <a:xfrm>
            <a:off x="838200" y="1827213"/>
            <a:ext cx="8077200" cy="4421187"/>
          </a:xfrm>
        </p:spPr>
        <p:txBody>
          <a:bodyPr/>
          <a:lstStyle/>
          <a:p>
            <a:pPr>
              <a:lnSpc>
                <a:spcPct val="90000"/>
              </a:lnSpc>
              <a:buFont typeface="Wingdings" pitchFamily="2" charset="2"/>
              <a:buNone/>
            </a:pPr>
            <a:r>
              <a:rPr lang="en-US" sz="2400" b="1">
                <a:latin typeface="Arial" charset="0"/>
              </a:rPr>
              <a:t>LIHEAP</a:t>
            </a:r>
            <a:r>
              <a:rPr lang="en-US" sz="2400">
                <a:latin typeface="Arial" charset="0"/>
              </a:rPr>
              <a:t> –Low-Income Home Energy Assistance Program</a:t>
            </a:r>
          </a:p>
          <a:p>
            <a:pPr lvl="1">
              <a:lnSpc>
                <a:spcPct val="90000"/>
              </a:lnSpc>
              <a:buFont typeface="Wingdings" pitchFamily="2" charset="2"/>
              <a:buNone/>
            </a:pPr>
            <a:r>
              <a:rPr lang="en-US" sz="2000">
                <a:latin typeface="Arial" charset="0"/>
              </a:rPr>
              <a:t>	A federal program administered by the state, LIHEAP “Fuel Assistance” helps low-income households (home owners or renters) to pay winter heating bills. The agency will make payments towards the heating bills to the primary heat source vendor (oil, propane, wood or coal dealer or gas or electric utility). </a:t>
            </a:r>
          </a:p>
          <a:p>
            <a:pPr lvl="1">
              <a:lnSpc>
                <a:spcPct val="90000"/>
              </a:lnSpc>
              <a:buFont typeface="Wingdings" pitchFamily="2" charset="2"/>
              <a:buNone/>
            </a:pPr>
            <a:endParaRPr lang="en-US" sz="2000">
              <a:latin typeface="Arial" charset="0"/>
            </a:endParaRPr>
          </a:p>
          <a:p>
            <a:pPr lvl="1">
              <a:lnSpc>
                <a:spcPct val="90000"/>
              </a:lnSpc>
            </a:pPr>
            <a:r>
              <a:rPr lang="en-US" sz="2400" b="1">
                <a:latin typeface="Arial" charset="0"/>
              </a:rPr>
              <a:t>Eligibility</a:t>
            </a:r>
            <a:r>
              <a:rPr lang="en-US" sz="2400">
                <a:latin typeface="Arial" charset="0"/>
              </a:rPr>
              <a:t>:</a:t>
            </a:r>
          </a:p>
          <a:p>
            <a:pPr lvl="2">
              <a:lnSpc>
                <a:spcPct val="90000"/>
              </a:lnSpc>
            </a:pPr>
            <a:r>
              <a:rPr lang="en-US" sz="2600">
                <a:latin typeface="Arial" charset="0"/>
                <a:hlinkClick r:id="rId2"/>
              </a:rPr>
              <a:t>60% of the State’s Median Income</a:t>
            </a:r>
            <a:endParaRPr lang="en-US" sz="2600">
              <a:latin typeface="Arial" charset="0"/>
            </a:endParaRPr>
          </a:p>
          <a:p>
            <a:pPr lvl="1">
              <a:lnSpc>
                <a:spcPct val="90000"/>
              </a:lnSpc>
            </a:pPr>
            <a:r>
              <a:rPr lang="en-US" sz="2400" b="1">
                <a:latin typeface="Arial" charset="0"/>
              </a:rPr>
              <a:t>Application</a:t>
            </a:r>
            <a:r>
              <a:rPr lang="en-US" sz="2400">
                <a:latin typeface="Arial" charset="0"/>
              </a:rPr>
              <a:t>:</a:t>
            </a:r>
          </a:p>
          <a:p>
            <a:pPr lvl="2">
              <a:lnSpc>
                <a:spcPct val="90000"/>
              </a:lnSpc>
            </a:pPr>
            <a:r>
              <a:rPr lang="en-US" sz="2600">
                <a:latin typeface="Arial" charset="0"/>
              </a:rPr>
              <a:t>Local Community Action Programs</a:t>
            </a:r>
          </a:p>
          <a:p>
            <a:pPr>
              <a:lnSpc>
                <a:spcPct val="90000"/>
              </a:lnSpc>
            </a:pPr>
            <a:endParaRPr lang="en-US"/>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9091">
                                            <p:txEl>
                                              <p:pRg st="0" end="0"/>
                                            </p:txEl>
                                          </p:spTgt>
                                        </p:tgtEl>
                                        <p:attrNameLst>
                                          <p:attrName>style.visibility</p:attrName>
                                        </p:attrNameLst>
                                      </p:cBhvr>
                                      <p:to>
                                        <p:strVal val="visible"/>
                                      </p:to>
                                    </p:set>
                                    <p:animEffect transition="in" filter="blinds(horizontal)">
                                      <p:cBhvr>
                                        <p:cTn id="7" dur="500"/>
                                        <p:tgtEl>
                                          <p:spTgt spid="89091">
                                            <p:txEl>
                                              <p:pRg st="0" end="0"/>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89091">
                                            <p:txEl>
                                              <p:pRg st="1" end="1"/>
                                            </p:txEl>
                                          </p:spTgt>
                                        </p:tgtEl>
                                        <p:attrNameLst>
                                          <p:attrName>style.visibility</p:attrName>
                                        </p:attrNameLst>
                                      </p:cBhvr>
                                      <p:to>
                                        <p:strVal val="visible"/>
                                      </p:to>
                                    </p:set>
                                    <p:animEffect transition="in" filter="blinds(horizontal)">
                                      <p:cBhvr>
                                        <p:cTn id="10" dur="500"/>
                                        <p:tgtEl>
                                          <p:spTgt spid="89091">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89091">
                                            <p:txEl>
                                              <p:pRg st="3" end="3"/>
                                            </p:txEl>
                                          </p:spTgt>
                                        </p:tgtEl>
                                        <p:attrNameLst>
                                          <p:attrName>style.visibility</p:attrName>
                                        </p:attrNameLst>
                                      </p:cBhvr>
                                      <p:to>
                                        <p:strVal val="visible"/>
                                      </p:to>
                                    </p:set>
                                    <p:animEffect transition="in" filter="blinds(horizontal)">
                                      <p:cBhvr>
                                        <p:cTn id="15" dur="500"/>
                                        <p:tgtEl>
                                          <p:spTgt spid="89091">
                                            <p:txEl>
                                              <p:pRg st="3" end="3"/>
                                            </p:txEl>
                                          </p:spTgt>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89091">
                                            <p:txEl>
                                              <p:pRg st="4" end="4"/>
                                            </p:txEl>
                                          </p:spTgt>
                                        </p:tgtEl>
                                        <p:attrNameLst>
                                          <p:attrName>style.visibility</p:attrName>
                                        </p:attrNameLst>
                                      </p:cBhvr>
                                      <p:to>
                                        <p:strVal val="visible"/>
                                      </p:to>
                                    </p:set>
                                    <p:animEffect transition="in" filter="blinds(horizontal)">
                                      <p:cBhvr>
                                        <p:cTn id="18" dur="500"/>
                                        <p:tgtEl>
                                          <p:spTgt spid="89091">
                                            <p:txEl>
                                              <p:pRg st="4" end="4"/>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89091">
                                            <p:txEl>
                                              <p:pRg st="5" end="5"/>
                                            </p:txEl>
                                          </p:spTgt>
                                        </p:tgtEl>
                                        <p:attrNameLst>
                                          <p:attrName>style.visibility</p:attrName>
                                        </p:attrNameLst>
                                      </p:cBhvr>
                                      <p:to>
                                        <p:strVal val="visible"/>
                                      </p:to>
                                    </p:set>
                                    <p:animEffect transition="in" filter="blinds(horizontal)">
                                      <p:cBhvr>
                                        <p:cTn id="23" dur="500"/>
                                        <p:tgtEl>
                                          <p:spTgt spid="89091">
                                            <p:txEl>
                                              <p:pRg st="5" end="5"/>
                                            </p:txEl>
                                          </p:spTgt>
                                        </p:tgtEl>
                                      </p:cBhvr>
                                    </p:animEffect>
                                  </p:childTnLst>
                                </p:cTn>
                              </p:par>
                              <p:par>
                                <p:cTn id="24" presetID="3" presetClass="entr" presetSubtype="10" fill="hold" grpId="0" nodeType="withEffect">
                                  <p:stCondLst>
                                    <p:cond delay="0"/>
                                  </p:stCondLst>
                                  <p:childTnLst>
                                    <p:set>
                                      <p:cBhvr>
                                        <p:cTn id="25" dur="1" fill="hold">
                                          <p:stCondLst>
                                            <p:cond delay="0"/>
                                          </p:stCondLst>
                                        </p:cTn>
                                        <p:tgtEl>
                                          <p:spTgt spid="89091">
                                            <p:txEl>
                                              <p:pRg st="6" end="6"/>
                                            </p:txEl>
                                          </p:spTgt>
                                        </p:tgtEl>
                                        <p:attrNameLst>
                                          <p:attrName>style.visibility</p:attrName>
                                        </p:attrNameLst>
                                      </p:cBhvr>
                                      <p:to>
                                        <p:strVal val="visible"/>
                                      </p:to>
                                    </p:set>
                                    <p:animEffect transition="in" filter="blinds(horizontal)">
                                      <p:cBhvr>
                                        <p:cTn id="26" dur="500"/>
                                        <p:tgtEl>
                                          <p:spTgt spid="8909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1"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044" name="Picture 4"/>
          <p:cNvPicPr>
            <a:picLocks noChangeAspect="1" noChangeArrowheads="1"/>
          </p:cNvPicPr>
          <p:nvPr>
            <p:ph type="body" idx="1"/>
          </p:nvPr>
        </p:nvPicPr>
        <p:blipFill>
          <a:blip r:embed="rId2"/>
          <a:srcRect b="48251"/>
          <a:stretch>
            <a:fillRect/>
          </a:stretch>
        </p:blipFill>
        <p:spPr>
          <a:xfrm>
            <a:off x="914400" y="609600"/>
            <a:ext cx="7921625" cy="5362575"/>
          </a:xfrm>
          <a:noFill/>
          <a:ln/>
        </p:spPr>
      </p:pic>
    </p:spTree>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a:xfrm>
            <a:off x="762000" y="301625"/>
            <a:ext cx="8382000" cy="1143000"/>
          </a:xfrm>
        </p:spPr>
        <p:txBody>
          <a:bodyPr/>
          <a:lstStyle/>
          <a:p>
            <a:r>
              <a:rPr lang="en-US" sz="2400"/>
              <a:t>The Weatherization Assistance Program (WAP) / The Heating Emergency Assistance Retrofit Task Weatherization Assistance Program (HEARTWAP)</a:t>
            </a:r>
          </a:p>
        </p:txBody>
      </p:sp>
      <p:sp>
        <p:nvSpPr>
          <p:cNvPr id="86019" name="Rectangle 3"/>
          <p:cNvSpPr>
            <a:spLocks noGrp="1" noChangeArrowheads="1"/>
          </p:cNvSpPr>
          <p:nvPr>
            <p:ph type="body" idx="1"/>
          </p:nvPr>
        </p:nvSpPr>
        <p:spPr>
          <a:xfrm>
            <a:off x="838200" y="1827213"/>
            <a:ext cx="8077200" cy="5030787"/>
          </a:xfrm>
        </p:spPr>
        <p:txBody>
          <a:bodyPr/>
          <a:lstStyle/>
          <a:p>
            <a:pPr>
              <a:lnSpc>
                <a:spcPct val="90000"/>
              </a:lnSpc>
              <a:buFont typeface="Wingdings" pitchFamily="2" charset="2"/>
              <a:buNone/>
            </a:pPr>
            <a:r>
              <a:rPr lang="en-US" sz="2100">
                <a:solidFill>
                  <a:srgbClr val="808080"/>
                </a:solidFill>
                <a:latin typeface="Arial" charset="0"/>
              </a:rPr>
              <a:t>	</a:t>
            </a:r>
            <a:r>
              <a:rPr lang="en-US" sz="2000" b="1">
                <a:solidFill>
                  <a:srgbClr val="808080"/>
                </a:solidFill>
                <a:latin typeface="Arial" charset="0"/>
              </a:rPr>
              <a:t>WAP: </a:t>
            </a:r>
            <a:r>
              <a:rPr lang="en-US" sz="2000">
                <a:solidFill>
                  <a:srgbClr val="808080"/>
                </a:solidFill>
                <a:latin typeface="Arial" charset="0"/>
              </a:rPr>
              <a:t>home energy efficiency services to help reduce heating bills</a:t>
            </a:r>
          </a:p>
          <a:p>
            <a:pPr lvl="1">
              <a:lnSpc>
                <a:spcPct val="90000"/>
              </a:lnSpc>
            </a:pPr>
            <a:r>
              <a:rPr lang="en-US" sz="1800">
                <a:latin typeface="Arial" charset="0"/>
              </a:rPr>
              <a:t>Air sealing, attic and/or sidewall insulation, weather-stripping, and minor repairs associated with the weatherization work</a:t>
            </a:r>
          </a:p>
          <a:p>
            <a:pPr lvl="1">
              <a:lnSpc>
                <a:spcPct val="90000"/>
              </a:lnSpc>
              <a:buFont typeface="Wingdings" pitchFamily="2" charset="2"/>
              <a:buNone/>
            </a:pPr>
            <a:endParaRPr lang="en-US" sz="1800">
              <a:solidFill>
                <a:srgbClr val="808080"/>
              </a:solidFill>
              <a:latin typeface="Arial" charset="0"/>
            </a:endParaRPr>
          </a:p>
          <a:p>
            <a:pPr>
              <a:lnSpc>
                <a:spcPct val="90000"/>
              </a:lnSpc>
              <a:buFont typeface="Wingdings" pitchFamily="2" charset="2"/>
              <a:buNone/>
            </a:pPr>
            <a:r>
              <a:rPr lang="en-US" sz="1800" b="1">
                <a:solidFill>
                  <a:srgbClr val="808080"/>
                </a:solidFill>
                <a:latin typeface="Arial" charset="0"/>
              </a:rPr>
              <a:t>	</a:t>
            </a:r>
            <a:r>
              <a:rPr lang="en-US" sz="2000" b="1">
                <a:solidFill>
                  <a:srgbClr val="808080"/>
                </a:solidFill>
                <a:latin typeface="Arial" charset="0"/>
              </a:rPr>
              <a:t>HEARTWAP: </a:t>
            </a:r>
            <a:r>
              <a:rPr lang="en-US" sz="2000">
                <a:solidFill>
                  <a:srgbClr val="808080"/>
                </a:solidFill>
                <a:latin typeface="Arial" charset="0"/>
              </a:rPr>
              <a:t>Heating system repair and replacement services</a:t>
            </a:r>
          </a:p>
          <a:p>
            <a:pPr lvl="1">
              <a:lnSpc>
                <a:spcPct val="90000"/>
              </a:lnSpc>
            </a:pPr>
            <a:r>
              <a:rPr lang="en-US" sz="1800">
                <a:latin typeface="Arial" charset="0"/>
              </a:rPr>
              <a:t>Emergency intervention service to provide assistance to low-income clients having problems with the operation of their primary heating system</a:t>
            </a:r>
            <a:endParaRPr lang="en-US" sz="1800">
              <a:solidFill>
                <a:srgbClr val="808080"/>
              </a:solidFill>
              <a:latin typeface="Arial" charset="0"/>
            </a:endParaRPr>
          </a:p>
          <a:p>
            <a:pPr>
              <a:lnSpc>
                <a:spcPct val="90000"/>
              </a:lnSpc>
              <a:buFont typeface="Wingdings" pitchFamily="2" charset="2"/>
              <a:buNone/>
            </a:pPr>
            <a:endParaRPr lang="en-US" sz="1800">
              <a:solidFill>
                <a:srgbClr val="808080"/>
              </a:solidFill>
              <a:latin typeface="Arial" charset="0"/>
            </a:endParaRPr>
          </a:p>
          <a:p>
            <a:pPr lvl="1">
              <a:lnSpc>
                <a:spcPct val="90000"/>
              </a:lnSpc>
            </a:pPr>
            <a:r>
              <a:rPr lang="en-US" sz="1600" b="1">
                <a:latin typeface="Arial" charset="0"/>
              </a:rPr>
              <a:t>Operational year round</a:t>
            </a:r>
            <a:r>
              <a:rPr lang="en-US" sz="1600">
                <a:latin typeface="Arial" charset="0"/>
              </a:rPr>
              <a:t> with emergency intervention during winter months</a:t>
            </a:r>
          </a:p>
          <a:p>
            <a:pPr lvl="1">
              <a:lnSpc>
                <a:spcPct val="90000"/>
              </a:lnSpc>
            </a:pPr>
            <a:endParaRPr lang="en-US" sz="1600">
              <a:latin typeface="Arial" charset="0"/>
            </a:endParaRPr>
          </a:p>
          <a:p>
            <a:pPr lvl="1">
              <a:lnSpc>
                <a:spcPct val="90000"/>
              </a:lnSpc>
            </a:pPr>
            <a:r>
              <a:rPr lang="en-US" sz="1600" b="1">
                <a:latin typeface="Arial" charset="0"/>
              </a:rPr>
              <a:t>Eligibility </a:t>
            </a:r>
          </a:p>
          <a:p>
            <a:pPr lvl="3">
              <a:lnSpc>
                <a:spcPct val="90000"/>
              </a:lnSpc>
            </a:pPr>
            <a:r>
              <a:rPr lang="en-US" sz="1500">
                <a:latin typeface="Arial" charset="0"/>
              </a:rPr>
              <a:t>LIHEAP recipients</a:t>
            </a:r>
          </a:p>
          <a:p>
            <a:pPr lvl="3">
              <a:lnSpc>
                <a:spcPct val="90000"/>
              </a:lnSpc>
            </a:pPr>
            <a:r>
              <a:rPr lang="en-US" sz="1500">
                <a:latin typeface="Arial" charset="0"/>
              </a:rPr>
              <a:t>TAFDC or SSI recipients </a:t>
            </a:r>
          </a:p>
          <a:p>
            <a:pPr lvl="1">
              <a:lnSpc>
                <a:spcPct val="90000"/>
              </a:lnSpc>
            </a:pPr>
            <a:r>
              <a:rPr lang="en-US" sz="1600" b="1">
                <a:latin typeface="Arial" charset="0"/>
              </a:rPr>
              <a:t>Application</a:t>
            </a:r>
            <a:endParaRPr lang="en-US" sz="1600">
              <a:latin typeface="Arial" charset="0"/>
            </a:endParaRPr>
          </a:p>
          <a:p>
            <a:pPr lvl="3">
              <a:lnSpc>
                <a:spcPct val="90000"/>
              </a:lnSpc>
            </a:pPr>
            <a:r>
              <a:rPr lang="en-US" sz="1500">
                <a:latin typeface="Arial" charset="0"/>
              </a:rPr>
              <a:t>Local Community Action Programs</a:t>
            </a:r>
          </a:p>
          <a:p>
            <a:pPr lvl="3">
              <a:lnSpc>
                <a:spcPct val="90000"/>
              </a:lnSpc>
              <a:buFont typeface="Wingdings" pitchFamily="2" charset="2"/>
              <a:buNone/>
            </a:pPr>
            <a:endParaRPr lang="en-US" sz="1800">
              <a:latin typeface="Arial"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6019">
                                            <p:txEl>
                                              <p:pRg st="0" end="0"/>
                                            </p:txEl>
                                          </p:spTgt>
                                        </p:tgtEl>
                                        <p:attrNameLst>
                                          <p:attrName>style.visibility</p:attrName>
                                        </p:attrNameLst>
                                      </p:cBhvr>
                                      <p:to>
                                        <p:strVal val="visible"/>
                                      </p:to>
                                    </p:set>
                                    <p:animEffect transition="in" filter="blinds(horizontal)">
                                      <p:cBhvr>
                                        <p:cTn id="7" dur="500"/>
                                        <p:tgtEl>
                                          <p:spTgt spid="860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6019">
                                            <p:txEl>
                                              <p:pRg st="1" end="1"/>
                                            </p:txEl>
                                          </p:spTgt>
                                        </p:tgtEl>
                                        <p:attrNameLst>
                                          <p:attrName>style.visibility</p:attrName>
                                        </p:attrNameLst>
                                      </p:cBhvr>
                                      <p:to>
                                        <p:strVal val="visible"/>
                                      </p:to>
                                    </p:set>
                                    <p:animEffect transition="in" filter="blinds(horizontal)">
                                      <p:cBhvr>
                                        <p:cTn id="12" dur="500"/>
                                        <p:tgtEl>
                                          <p:spTgt spid="860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6019">
                                            <p:txEl>
                                              <p:pRg st="3" end="3"/>
                                            </p:txEl>
                                          </p:spTgt>
                                        </p:tgtEl>
                                        <p:attrNameLst>
                                          <p:attrName>style.visibility</p:attrName>
                                        </p:attrNameLst>
                                      </p:cBhvr>
                                      <p:to>
                                        <p:strVal val="visible"/>
                                      </p:to>
                                    </p:set>
                                    <p:animEffect transition="in" filter="blinds(horizontal)">
                                      <p:cBhvr>
                                        <p:cTn id="17" dur="500"/>
                                        <p:tgtEl>
                                          <p:spTgt spid="8601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86019">
                                            <p:txEl>
                                              <p:pRg st="4" end="4"/>
                                            </p:txEl>
                                          </p:spTgt>
                                        </p:tgtEl>
                                        <p:attrNameLst>
                                          <p:attrName>style.visibility</p:attrName>
                                        </p:attrNameLst>
                                      </p:cBhvr>
                                      <p:to>
                                        <p:strVal val="visible"/>
                                      </p:to>
                                    </p:set>
                                    <p:animEffect transition="in" filter="blinds(horizontal)">
                                      <p:cBhvr>
                                        <p:cTn id="22" dur="500"/>
                                        <p:tgtEl>
                                          <p:spTgt spid="86019">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86019">
                                            <p:txEl>
                                              <p:pRg st="6" end="6"/>
                                            </p:txEl>
                                          </p:spTgt>
                                        </p:tgtEl>
                                        <p:attrNameLst>
                                          <p:attrName>style.visibility</p:attrName>
                                        </p:attrNameLst>
                                      </p:cBhvr>
                                      <p:to>
                                        <p:strVal val="visible"/>
                                      </p:to>
                                    </p:set>
                                    <p:animEffect transition="in" filter="blinds(horizontal)">
                                      <p:cBhvr>
                                        <p:cTn id="27" dur="500"/>
                                        <p:tgtEl>
                                          <p:spTgt spid="86019">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86019">
                                            <p:txEl>
                                              <p:pRg st="8" end="8"/>
                                            </p:txEl>
                                          </p:spTgt>
                                        </p:tgtEl>
                                        <p:attrNameLst>
                                          <p:attrName>style.visibility</p:attrName>
                                        </p:attrNameLst>
                                      </p:cBhvr>
                                      <p:to>
                                        <p:strVal val="visible"/>
                                      </p:to>
                                    </p:set>
                                    <p:animEffect transition="in" filter="blinds(horizontal)">
                                      <p:cBhvr>
                                        <p:cTn id="32" dur="500"/>
                                        <p:tgtEl>
                                          <p:spTgt spid="86019">
                                            <p:txEl>
                                              <p:pRg st="8" end="8"/>
                                            </p:txEl>
                                          </p:spTgt>
                                        </p:tgtEl>
                                      </p:cBhvr>
                                    </p:animEffect>
                                  </p:childTnLst>
                                </p:cTn>
                              </p:par>
                              <p:par>
                                <p:cTn id="33" presetID="3" presetClass="entr" presetSubtype="10" fill="hold" grpId="0" nodeType="withEffect">
                                  <p:stCondLst>
                                    <p:cond delay="0"/>
                                  </p:stCondLst>
                                  <p:childTnLst>
                                    <p:set>
                                      <p:cBhvr>
                                        <p:cTn id="34" dur="1" fill="hold">
                                          <p:stCondLst>
                                            <p:cond delay="0"/>
                                          </p:stCondLst>
                                        </p:cTn>
                                        <p:tgtEl>
                                          <p:spTgt spid="86019">
                                            <p:txEl>
                                              <p:pRg st="9" end="9"/>
                                            </p:txEl>
                                          </p:spTgt>
                                        </p:tgtEl>
                                        <p:attrNameLst>
                                          <p:attrName>style.visibility</p:attrName>
                                        </p:attrNameLst>
                                      </p:cBhvr>
                                      <p:to>
                                        <p:strVal val="visible"/>
                                      </p:to>
                                    </p:set>
                                    <p:animEffect transition="in" filter="blinds(horizontal)">
                                      <p:cBhvr>
                                        <p:cTn id="35" dur="500"/>
                                        <p:tgtEl>
                                          <p:spTgt spid="86019">
                                            <p:txEl>
                                              <p:pRg st="9" end="9"/>
                                            </p:txEl>
                                          </p:spTgt>
                                        </p:tgtEl>
                                      </p:cBhvr>
                                    </p:animEffect>
                                  </p:childTnLst>
                                </p:cTn>
                              </p:par>
                              <p:par>
                                <p:cTn id="36" presetID="3" presetClass="entr" presetSubtype="10" fill="hold" grpId="0" nodeType="withEffect">
                                  <p:stCondLst>
                                    <p:cond delay="0"/>
                                  </p:stCondLst>
                                  <p:childTnLst>
                                    <p:set>
                                      <p:cBhvr>
                                        <p:cTn id="37" dur="1" fill="hold">
                                          <p:stCondLst>
                                            <p:cond delay="0"/>
                                          </p:stCondLst>
                                        </p:cTn>
                                        <p:tgtEl>
                                          <p:spTgt spid="86019">
                                            <p:txEl>
                                              <p:pRg st="10" end="10"/>
                                            </p:txEl>
                                          </p:spTgt>
                                        </p:tgtEl>
                                        <p:attrNameLst>
                                          <p:attrName>style.visibility</p:attrName>
                                        </p:attrNameLst>
                                      </p:cBhvr>
                                      <p:to>
                                        <p:strVal val="visible"/>
                                      </p:to>
                                    </p:set>
                                    <p:animEffect transition="in" filter="blinds(horizontal)">
                                      <p:cBhvr>
                                        <p:cTn id="38" dur="500"/>
                                        <p:tgtEl>
                                          <p:spTgt spid="86019">
                                            <p:txEl>
                                              <p:pRg st="10" end="10"/>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3" presetClass="entr" presetSubtype="10" fill="hold" grpId="0" nodeType="clickEffect">
                                  <p:stCondLst>
                                    <p:cond delay="0"/>
                                  </p:stCondLst>
                                  <p:childTnLst>
                                    <p:set>
                                      <p:cBhvr>
                                        <p:cTn id="42" dur="1" fill="hold">
                                          <p:stCondLst>
                                            <p:cond delay="0"/>
                                          </p:stCondLst>
                                        </p:cTn>
                                        <p:tgtEl>
                                          <p:spTgt spid="86019">
                                            <p:txEl>
                                              <p:pRg st="11" end="11"/>
                                            </p:txEl>
                                          </p:spTgt>
                                        </p:tgtEl>
                                        <p:attrNameLst>
                                          <p:attrName>style.visibility</p:attrName>
                                        </p:attrNameLst>
                                      </p:cBhvr>
                                      <p:to>
                                        <p:strVal val="visible"/>
                                      </p:to>
                                    </p:set>
                                    <p:animEffect transition="in" filter="blinds(horizontal)">
                                      <p:cBhvr>
                                        <p:cTn id="43" dur="500"/>
                                        <p:tgtEl>
                                          <p:spTgt spid="86019">
                                            <p:txEl>
                                              <p:pRg st="11" end="11"/>
                                            </p:txEl>
                                          </p:spTgt>
                                        </p:tgtEl>
                                      </p:cBhvr>
                                    </p:animEffect>
                                  </p:childTnLst>
                                </p:cTn>
                              </p:par>
                              <p:par>
                                <p:cTn id="44" presetID="3" presetClass="entr" presetSubtype="10" fill="hold" grpId="0" nodeType="withEffect">
                                  <p:stCondLst>
                                    <p:cond delay="0"/>
                                  </p:stCondLst>
                                  <p:childTnLst>
                                    <p:set>
                                      <p:cBhvr>
                                        <p:cTn id="45" dur="1" fill="hold">
                                          <p:stCondLst>
                                            <p:cond delay="0"/>
                                          </p:stCondLst>
                                        </p:cTn>
                                        <p:tgtEl>
                                          <p:spTgt spid="86019">
                                            <p:txEl>
                                              <p:pRg st="12" end="12"/>
                                            </p:txEl>
                                          </p:spTgt>
                                        </p:tgtEl>
                                        <p:attrNameLst>
                                          <p:attrName>style.visibility</p:attrName>
                                        </p:attrNameLst>
                                      </p:cBhvr>
                                      <p:to>
                                        <p:strVal val="visible"/>
                                      </p:to>
                                    </p:set>
                                    <p:animEffect transition="in" filter="blinds(horizontal)">
                                      <p:cBhvr>
                                        <p:cTn id="46" dur="500"/>
                                        <p:tgtEl>
                                          <p:spTgt spid="86019">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019"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a:xfrm>
            <a:off x="1371600" y="301625"/>
            <a:ext cx="7467600" cy="1143000"/>
          </a:xfrm>
        </p:spPr>
        <p:txBody>
          <a:bodyPr/>
          <a:lstStyle/>
          <a:p>
            <a:r>
              <a:rPr lang="en-US" sz="2800" b="1"/>
              <a:t> Tip</a:t>
            </a:r>
            <a:r>
              <a:rPr lang="en-US" sz="2800"/>
              <a:t>: There are programs for individuals who don’t qualify for Federal programs or who have exhausted their benefits</a:t>
            </a:r>
          </a:p>
        </p:txBody>
      </p:sp>
      <p:sp>
        <p:nvSpPr>
          <p:cNvPr id="90115" name="Rectangle 3"/>
          <p:cNvSpPr>
            <a:spLocks noGrp="1" noChangeArrowheads="1"/>
          </p:cNvSpPr>
          <p:nvPr>
            <p:ph type="body" idx="1"/>
          </p:nvPr>
        </p:nvSpPr>
        <p:spPr>
          <a:xfrm>
            <a:off x="990600" y="1827213"/>
            <a:ext cx="8153400" cy="5030787"/>
          </a:xfrm>
        </p:spPr>
        <p:txBody>
          <a:bodyPr/>
          <a:lstStyle/>
          <a:p>
            <a:pPr lvl="1"/>
            <a:r>
              <a:rPr lang="en-US" sz="2000" b="1">
                <a:latin typeface="Arial" charset="0"/>
              </a:rPr>
              <a:t>Citizen’s Energy Heat Assistance</a:t>
            </a:r>
          </a:p>
          <a:p>
            <a:pPr lvl="2"/>
            <a:r>
              <a:rPr lang="en-US" sz="2000">
                <a:latin typeface="Arial" charset="0"/>
              </a:rPr>
              <a:t>The Citizens Energy program provides a one-time voucher for delivery of 100 gallons of home heating oil for free </a:t>
            </a:r>
          </a:p>
          <a:p>
            <a:pPr lvl="2"/>
            <a:endParaRPr lang="en-US" sz="2000">
              <a:latin typeface="Arial" charset="0"/>
            </a:endParaRPr>
          </a:p>
          <a:p>
            <a:pPr lvl="1"/>
            <a:r>
              <a:rPr lang="en-US" sz="2000" b="1">
                <a:latin typeface="Arial" charset="0"/>
              </a:rPr>
              <a:t>Distrigas</a:t>
            </a:r>
          </a:p>
          <a:p>
            <a:pPr lvl="2"/>
            <a:r>
              <a:rPr lang="en-US" sz="2000">
                <a:latin typeface="Arial" charset="0"/>
              </a:rPr>
              <a:t>provides a $150 credit to a household’s gas utility bill </a:t>
            </a:r>
          </a:p>
          <a:p>
            <a:pPr lvl="2"/>
            <a:endParaRPr lang="en-US" sz="2000">
              <a:latin typeface="Arial" charset="0"/>
            </a:endParaRPr>
          </a:p>
          <a:p>
            <a:pPr lvl="1"/>
            <a:r>
              <a:rPr lang="en-US" sz="2000" b="1">
                <a:latin typeface="Arial" charset="0"/>
              </a:rPr>
              <a:t>Good Neighbor Energy Fund</a:t>
            </a:r>
            <a:r>
              <a:rPr lang="en-US" sz="2000">
                <a:latin typeface="Arial" charset="0"/>
              </a:rPr>
              <a:t> (Salvation Army)</a:t>
            </a:r>
          </a:p>
          <a:p>
            <a:pPr lvl="2"/>
            <a:r>
              <a:rPr lang="en-US" sz="2000">
                <a:latin typeface="Arial" charset="0"/>
              </a:rPr>
              <a:t>Funds for households facing short-term financial crisis</a:t>
            </a:r>
          </a:p>
          <a:p>
            <a:pPr lvl="2"/>
            <a:endParaRPr lang="en-US" sz="2000">
              <a:latin typeface="Arial" charset="0"/>
            </a:endParaRPr>
          </a:p>
          <a:p>
            <a:pPr lvl="1"/>
            <a:r>
              <a:rPr lang="en-US" sz="2000" b="1">
                <a:latin typeface="Arial" charset="0"/>
              </a:rPr>
              <a:t>Utility Discounts</a:t>
            </a:r>
          </a:p>
          <a:p>
            <a:pPr lvl="2"/>
            <a:r>
              <a:rPr lang="en-US" sz="2000">
                <a:latin typeface="Arial" charset="0"/>
              </a:rPr>
              <a:t>Reduced rates for low-income households who receive public assistance benefits and meet other income eligibility guidelines. </a:t>
            </a:r>
          </a:p>
        </p:txBody>
      </p:sp>
      <p:sp>
        <p:nvSpPr>
          <p:cNvPr id="90116" name="AutoShape 4"/>
          <p:cNvSpPr>
            <a:spLocks noChangeArrowheads="1"/>
          </p:cNvSpPr>
          <p:nvPr/>
        </p:nvSpPr>
        <p:spPr bwMode="auto">
          <a:xfrm>
            <a:off x="457200" y="123825"/>
            <a:ext cx="976313" cy="485775"/>
          </a:xfrm>
          <a:prstGeom prst="rightArrow">
            <a:avLst>
              <a:gd name="adj1" fmla="val 50000"/>
              <a:gd name="adj2" fmla="val 50245"/>
            </a:avLst>
          </a:prstGeom>
          <a:solidFill>
            <a:schemeClr val="accent1"/>
          </a:solidFill>
          <a:ln w="9525">
            <a:solidFill>
              <a:schemeClr val="tx1"/>
            </a:solidFill>
            <a:miter lim="800000"/>
            <a:headEnd/>
            <a:tailEnd/>
          </a:ln>
          <a:effectLst/>
        </p:spPr>
        <p:txBody>
          <a:bodyPr wrap="none" anchor="ctr"/>
          <a:lstStyle/>
          <a:p>
            <a:endParaRPr lang="en-US"/>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0116"/>
                                        </p:tgtEl>
                                        <p:attrNameLst>
                                          <p:attrName>style.visibility</p:attrName>
                                        </p:attrNameLst>
                                      </p:cBhvr>
                                      <p:to>
                                        <p:strVal val="visible"/>
                                      </p:to>
                                    </p:set>
                                    <p:anim calcmode="lin" valueType="num">
                                      <p:cBhvr additive="base">
                                        <p:cTn id="7" dur="500" fill="hold"/>
                                        <p:tgtEl>
                                          <p:spTgt spid="90116"/>
                                        </p:tgtEl>
                                        <p:attrNameLst>
                                          <p:attrName>ppt_x</p:attrName>
                                        </p:attrNameLst>
                                      </p:cBhvr>
                                      <p:tavLst>
                                        <p:tav tm="0">
                                          <p:val>
                                            <p:strVal val="#ppt_x"/>
                                          </p:val>
                                        </p:tav>
                                        <p:tav tm="100000">
                                          <p:val>
                                            <p:strVal val="#ppt_x"/>
                                          </p:val>
                                        </p:tav>
                                      </p:tavLst>
                                    </p:anim>
                                    <p:anim calcmode="lin" valueType="num">
                                      <p:cBhvr additive="base">
                                        <p:cTn id="8" dur="500" fill="hold"/>
                                        <p:tgtEl>
                                          <p:spTgt spid="9011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0114"/>
                                        </p:tgtEl>
                                        <p:attrNameLst>
                                          <p:attrName>style.visibility</p:attrName>
                                        </p:attrNameLst>
                                      </p:cBhvr>
                                      <p:to>
                                        <p:strVal val="visible"/>
                                      </p:to>
                                    </p:set>
                                    <p:anim calcmode="lin" valueType="num">
                                      <p:cBhvr additive="base">
                                        <p:cTn id="11" dur="500" fill="hold"/>
                                        <p:tgtEl>
                                          <p:spTgt spid="90114"/>
                                        </p:tgtEl>
                                        <p:attrNameLst>
                                          <p:attrName>ppt_x</p:attrName>
                                        </p:attrNameLst>
                                      </p:cBhvr>
                                      <p:tavLst>
                                        <p:tav tm="0">
                                          <p:val>
                                            <p:strVal val="#ppt_x"/>
                                          </p:val>
                                        </p:tav>
                                        <p:tav tm="100000">
                                          <p:val>
                                            <p:strVal val="#ppt_x"/>
                                          </p:val>
                                        </p:tav>
                                      </p:tavLst>
                                    </p:anim>
                                    <p:anim calcmode="lin" valueType="num">
                                      <p:cBhvr additive="base">
                                        <p:cTn id="12" dur="500" fill="hold"/>
                                        <p:tgtEl>
                                          <p:spTgt spid="9011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0115">
                                            <p:txEl>
                                              <p:pRg st="0" end="0"/>
                                            </p:txEl>
                                          </p:spTgt>
                                        </p:tgtEl>
                                        <p:attrNameLst>
                                          <p:attrName>style.visibility</p:attrName>
                                        </p:attrNameLst>
                                      </p:cBhvr>
                                      <p:to>
                                        <p:strVal val="visible"/>
                                      </p:to>
                                    </p:set>
                                    <p:animEffect transition="in" filter="blinds(horizontal)">
                                      <p:cBhvr>
                                        <p:cTn id="17" dur="500"/>
                                        <p:tgtEl>
                                          <p:spTgt spid="90115">
                                            <p:txEl>
                                              <p:pRg st="0" end="0"/>
                                            </p:txEl>
                                          </p:spTgt>
                                        </p:tgtEl>
                                      </p:cBhvr>
                                    </p:animEffect>
                                  </p:childTnLst>
                                </p:cTn>
                              </p:par>
                              <p:par>
                                <p:cTn id="18" presetID="3" presetClass="entr" presetSubtype="10" fill="hold" grpId="0" nodeType="withEffect">
                                  <p:stCondLst>
                                    <p:cond delay="0"/>
                                  </p:stCondLst>
                                  <p:childTnLst>
                                    <p:set>
                                      <p:cBhvr>
                                        <p:cTn id="19" dur="1" fill="hold">
                                          <p:stCondLst>
                                            <p:cond delay="0"/>
                                          </p:stCondLst>
                                        </p:cTn>
                                        <p:tgtEl>
                                          <p:spTgt spid="90115">
                                            <p:txEl>
                                              <p:pRg st="1" end="1"/>
                                            </p:txEl>
                                          </p:spTgt>
                                        </p:tgtEl>
                                        <p:attrNameLst>
                                          <p:attrName>style.visibility</p:attrName>
                                        </p:attrNameLst>
                                      </p:cBhvr>
                                      <p:to>
                                        <p:strVal val="visible"/>
                                      </p:to>
                                    </p:set>
                                    <p:animEffect transition="in" filter="blinds(horizontal)">
                                      <p:cBhvr>
                                        <p:cTn id="20" dur="500"/>
                                        <p:tgtEl>
                                          <p:spTgt spid="90115">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90115">
                                            <p:txEl>
                                              <p:pRg st="3" end="3"/>
                                            </p:txEl>
                                          </p:spTgt>
                                        </p:tgtEl>
                                        <p:attrNameLst>
                                          <p:attrName>style.visibility</p:attrName>
                                        </p:attrNameLst>
                                      </p:cBhvr>
                                      <p:to>
                                        <p:strVal val="visible"/>
                                      </p:to>
                                    </p:set>
                                    <p:animEffect transition="in" filter="blinds(horizontal)">
                                      <p:cBhvr>
                                        <p:cTn id="25" dur="500"/>
                                        <p:tgtEl>
                                          <p:spTgt spid="90115">
                                            <p:txEl>
                                              <p:pRg st="3" end="3"/>
                                            </p:txEl>
                                          </p:spTgt>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90115">
                                            <p:txEl>
                                              <p:pRg st="4" end="4"/>
                                            </p:txEl>
                                          </p:spTgt>
                                        </p:tgtEl>
                                        <p:attrNameLst>
                                          <p:attrName>style.visibility</p:attrName>
                                        </p:attrNameLst>
                                      </p:cBhvr>
                                      <p:to>
                                        <p:strVal val="visible"/>
                                      </p:to>
                                    </p:set>
                                    <p:animEffect transition="in" filter="blinds(horizontal)">
                                      <p:cBhvr>
                                        <p:cTn id="28" dur="500"/>
                                        <p:tgtEl>
                                          <p:spTgt spid="90115">
                                            <p:txEl>
                                              <p:pRg st="4" end="4"/>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3" presetClass="entr" presetSubtype="10" fill="hold" grpId="0" nodeType="clickEffect">
                                  <p:stCondLst>
                                    <p:cond delay="0"/>
                                  </p:stCondLst>
                                  <p:childTnLst>
                                    <p:set>
                                      <p:cBhvr>
                                        <p:cTn id="32" dur="1" fill="hold">
                                          <p:stCondLst>
                                            <p:cond delay="0"/>
                                          </p:stCondLst>
                                        </p:cTn>
                                        <p:tgtEl>
                                          <p:spTgt spid="90115">
                                            <p:txEl>
                                              <p:pRg st="6" end="6"/>
                                            </p:txEl>
                                          </p:spTgt>
                                        </p:tgtEl>
                                        <p:attrNameLst>
                                          <p:attrName>style.visibility</p:attrName>
                                        </p:attrNameLst>
                                      </p:cBhvr>
                                      <p:to>
                                        <p:strVal val="visible"/>
                                      </p:to>
                                    </p:set>
                                    <p:animEffect transition="in" filter="blinds(horizontal)">
                                      <p:cBhvr>
                                        <p:cTn id="33" dur="500"/>
                                        <p:tgtEl>
                                          <p:spTgt spid="90115">
                                            <p:txEl>
                                              <p:pRg st="6" end="6"/>
                                            </p:txEl>
                                          </p:spTgt>
                                        </p:tgtEl>
                                      </p:cBhvr>
                                    </p:animEffect>
                                  </p:childTnLst>
                                </p:cTn>
                              </p:par>
                              <p:par>
                                <p:cTn id="34" presetID="3" presetClass="entr" presetSubtype="10" fill="hold" grpId="0" nodeType="withEffect">
                                  <p:stCondLst>
                                    <p:cond delay="0"/>
                                  </p:stCondLst>
                                  <p:childTnLst>
                                    <p:set>
                                      <p:cBhvr>
                                        <p:cTn id="35" dur="1" fill="hold">
                                          <p:stCondLst>
                                            <p:cond delay="0"/>
                                          </p:stCondLst>
                                        </p:cTn>
                                        <p:tgtEl>
                                          <p:spTgt spid="90115">
                                            <p:txEl>
                                              <p:pRg st="7" end="7"/>
                                            </p:txEl>
                                          </p:spTgt>
                                        </p:tgtEl>
                                        <p:attrNameLst>
                                          <p:attrName>style.visibility</p:attrName>
                                        </p:attrNameLst>
                                      </p:cBhvr>
                                      <p:to>
                                        <p:strVal val="visible"/>
                                      </p:to>
                                    </p:set>
                                    <p:animEffect transition="in" filter="blinds(horizontal)">
                                      <p:cBhvr>
                                        <p:cTn id="36" dur="500"/>
                                        <p:tgtEl>
                                          <p:spTgt spid="90115">
                                            <p:txEl>
                                              <p:pRg st="7" end="7"/>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3" presetClass="entr" presetSubtype="10" fill="hold" grpId="0" nodeType="clickEffect">
                                  <p:stCondLst>
                                    <p:cond delay="0"/>
                                  </p:stCondLst>
                                  <p:childTnLst>
                                    <p:set>
                                      <p:cBhvr>
                                        <p:cTn id="40" dur="1" fill="hold">
                                          <p:stCondLst>
                                            <p:cond delay="0"/>
                                          </p:stCondLst>
                                        </p:cTn>
                                        <p:tgtEl>
                                          <p:spTgt spid="90115">
                                            <p:txEl>
                                              <p:pRg st="9" end="9"/>
                                            </p:txEl>
                                          </p:spTgt>
                                        </p:tgtEl>
                                        <p:attrNameLst>
                                          <p:attrName>style.visibility</p:attrName>
                                        </p:attrNameLst>
                                      </p:cBhvr>
                                      <p:to>
                                        <p:strVal val="visible"/>
                                      </p:to>
                                    </p:set>
                                    <p:animEffect transition="in" filter="blinds(horizontal)">
                                      <p:cBhvr>
                                        <p:cTn id="41" dur="500"/>
                                        <p:tgtEl>
                                          <p:spTgt spid="90115">
                                            <p:txEl>
                                              <p:pRg st="9" end="9"/>
                                            </p:txEl>
                                          </p:spTgt>
                                        </p:tgtEl>
                                      </p:cBhvr>
                                    </p:animEffect>
                                  </p:childTnLst>
                                </p:cTn>
                              </p:par>
                              <p:par>
                                <p:cTn id="42" presetID="3" presetClass="entr" presetSubtype="10" fill="hold" grpId="0" nodeType="withEffect">
                                  <p:stCondLst>
                                    <p:cond delay="0"/>
                                  </p:stCondLst>
                                  <p:childTnLst>
                                    <p:set>
                                      <p:cBhvr>
                                        <p:cTn id="43" dur="1" fill="hold">
                                          <p:stCondLst>
                                            <p:cond delay="0"/>
                                          </p:stCondLst>
                                        </p:cTn>
                                        <p:tgtEl>
                                          <p:spTgt spid="90115">
                                            <p:txEl>
                                              <p:pRg st="10" end="10"/>
                                            </p:txEl>
                                          </p:spTgt>
                                        </p:tgtEl>
                                        <p:attrNameLst>
                                          <p:attrName>style.visibility</p:attrName>
                                        </p:attrNameLst>
                                      </p:cBhvr>
                                      <p:to>
                                        <p:strVal val="visible"/>
                                      </p:to>
                                    </p:set>
                                    <p:animEffect transition="in" filter="blinds(horizontal)">
                                      <p:cBhvr>
                                        <p:cTn id="44" dur="500"/>
                                        <p:tgtEl>
                                          <p:spTgt spid="90115">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114" grpId="0"/>
      <p:bldP spid="90115" grpId="0" uiExpand="1" build="p"/>
      <p:bldP spid="9011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371600" y="301625"/>
            <a:ext cx="7467600" cy="1143000"/>
          </a:xfrm>
        </p:spPr>
        <p:txBody>
          <a:bodyPr/>
          <a:lstStyle/>
          <a:p>
            <a:r>
              <a:rPr lang="en-US" sz="2800" b="1"/>
              <a:t> Tip</a:t>
            </a:r>
            <a:r>
              <a:rPr lang="en-US" sz="2800"/>
              <a:t>: Having legal immigration status or a Social Security Number is irrelevant in terms of utility protections in MA</a:t>
            </a:r>
          </a:p>
        </p:txBody>
      </p:sp>
      <p:sp>
        <p:nvSpPr>
          <p:cNvPr id="91139" name="Rectangle 3"/>
          <p:cNvSpPr>
            <a:spLocks noGrp="1" noChangeArrowheads="1"/>
          </p:cNvSpPr>
          <p:nvPr>
            <p:ph type="body" idx="1"/>
          </p:nvPr>
        </p:nvSpPr>
        <p:spPr>
          <a:xfrm>
            <a:off x="1295400" y="1827213"/>
            <a:ext cx="7543800" cy="4802187"/>
          </a:xfrm>
        </p:spPr>
        <p:txBody>
          <a:bodyPr/>
          <a:lstStyle/>
          <a:p>
            <a:r>
              <a:rPr lang="en-US" sz="2400">
                <a:latin typeface="Arial" charset="0"/>
              </a:rPr>
              <a:t>Companies will often ask for an SSN- to check their records for arrearages in your name and distinguish you from others with similar names. </a:t>
            </a:r>
          </a:p>
          <a:p>
            <a:endParaRPr lang="en-US" sz="2400">
              <a:latin typeface="Arial" charset="0"/>
            </a:endParaRPr>
          </a:p>
          <a:p>
            <a:r>
              <a:rPr lang="en-US" sz="2400">
                <a:latin typeface="Arial" charset="0"/>
              </a:rPr>
              <a:t>You do not have to give SSN; however, you may need to prove you do not have utility arrearages. </a:t>
            </a:r>
          </a:p>
        </p:txBody>
      </p:sp>
      <p:sp>
        <p:nvSpPr>
          <p:cNvPr id="91140" name="AutoShape 4"/>
          <p:cNvSpPr>
            <a:spLocks noChangeArrowheads="1"/>
          </p:cNvSpPr>
          <p:nvPr/>
        </p:nvSpPr>
        <p:spPr bwMode="auto">
          <a:xfrm>
            <a:off x="457200" y="123825"/>
            <a:ext cx="976313" cy="485775"/>
          </a:xfrm>
          <a:prstGeom prst="rightArrow">
            <a:avLst>
              <a:gd name="adj1" fmla="val 50000"/>
              <a:gd name="adj2" fmla="val 50245"/>
            </a:avLst>
          </a:prstGeom>
          <a:solidFill>
            <a:schemeClr val="accent1"/>
          </a:solidFill>
          <a:ln w="9525">
            <a:solidFill>
              <a:schemeClr val="tx1"/>
            </a:solidFill>
            <a:miter lim="800000"/>
            <a:headEnd/>
            <a:tailEnd/>
          </a:ln>
          <a:effectLst/>
        </p:spPr>
        <p:txBody>
          <a:bodyPr wrap="none" anchor="ctr"/>
          <a:lstStyle/>
          <a:p>
            <a:endParaRPr lang="en-US"/>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1140"/>
                                        </p:tgtEl>
                                        <p:attrNameLst>
                                          <p:attrName>style.visibility</p:attrName>
                                        </p:attrNameLst>
                                      </p:cBhvr>
                                      <p:to>
                                        <p:strVal val="visible"/>
                                      </p:to>
                                    </p:set>
                                    <p:anim calcmode="lin" valueType="num">
                                      <p:cBhvr additive="base">
                                        <p:cTn id="7" dur="500" fill="hold"/>
                                        <p:tgtEl>
                                          <p:spTgt spid="91140"/>
                                        </p:tgtEl>
                                        <p:attrNameLst>
                                          <p:attrName>ppt_x</p:attrName>
                                        </p:attrNameLst>
                                      </p:cBhvr>
                                      <p:tavLst>
                                        <p:tav tm="0">
                                          <p:val>
                                            <p:strVal val="#ppt_x"/>
                                          </p:val>
                                        </p:tav>
                                        <p:tav tm="100000">
                                          <p:val>
                                            <p:strVal val="#ppt_x"/>
                                          </p:val>
                                        </p:tav>
                                      </p:tavLst>
                                    </p:anim>
                                    <p:anim calcmode="lin" valueType="num">
                                      <p:cBhvr additive="base">
                                        <p:cTn id="8" dur="500" fill="hold"/>
                                        <p:tgtEl>
                                          <p:spTgt spid="9114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1138"/>
                                        </p:tgtEl>
                                        <p:attrNameLst>
                                          <p:attrName>style.visibility</p:attrName>
                                        </p:attrNameLst>
                                      </p:cBhvr>
                                      <p:to>
                                        <p:strVal val="visible"/>
                                      </p:to>
                                    </p:set>
                                    <p:anim calcmode="lin" valueType="num">
                                      <p:cBhvr additive="base">
                                        <p:cTn id="11" dur="500" fill="hold"/>
                                        <p:tgtEl>
                                          <p:spTgt spid="91138"/>
                                        </p:tgtEl>
                                        <p:attrNameLst>
                                          <p:attrName>ppt_x</p:attrName>
                                        </p:attrNameLst>
                                      </p:cBhvr>
                                      <p:tavLst>
                                        <p:tav tm="0">
                                          <p:val>
                                            <p:strVal val="#ppt_x"/>
                                          </p:val>
                                        </p:tav>
                                        <p:tav tm="100000">
                                          <p:val>
                                            <p:strVal val="#ppt_x"/>
                                          </p:val>
                                        </p:tav>
                                      </p:tavLst>
                                    </p:anim>
                                    <p:anim calcmode="lin" valueType="num">
                                      <p:cBhvr additive="base">
                                        <p:cTn id="12" dur="500" fill="hold"/>
                                        <p:tgtEl>
                                          <p:spTgt spid="91138"/>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1139">
                                            <p:txEl>
                                              <p:pRg st="0" end="0"/>
                                            </p:txEl>
                                          </p:spTgt>
                                        </p:tgtEl>
                                        <p:attrNameLst>
                                          <p:attrName>style.visibility</p:attrName>
                                        </p:attrNameLst>
                                      </p:cBhvr>
                                      <p:to>
                                        <p:strVal val="visible"/>
                                      </p:to>
                                    </p:set>
                                    <p:animEffect transition="in" filter="blinds(horizontal)">
                                      <p:cBhvr>
                                        <p:cTn id="17" dur="500"/>
                                        <p:tgtEl>
                                          <p:spTgt spid="91139">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1139">
                                            <p:txEl>
                                              <p:pRg st="2" end="2"/>
                                            </p:txEl>
                                          </p:spTgt>
                                        </p:tgtEl>
                                        <p:attrNameLst>
                                          <p:attrName>style.visibility</p:attrName>
                                        </p:attrNameLst>
                                      </p:cBhvr>
                                      <p:to>
                                        <p:strVal val="visible"/>
                                      </p:to>
                                    </p:set>
                                    <p:animEffect transition="in" filter="blinds(horizontal)">
                                      <p:cBhvr>
                                        <p:cTn id="22" dur="500"/>
                                        <p:tgtEl>
                                          <p:spTgt spid="9113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138" grpId="0"/>
      <p:bldP spid="91139" grpId="0" build="p"/>
      <p:bldP spid="9114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ChangeArrowheads="1"/>
          </p:cNvSpPr>
          <p:nvPr>
            <p:ph type="title"/>
          </p:nvPr>
        </p:nvSpPr>
        <p:spPr>
          <a:xfrm>
            <a:off x="1371600" y="301625"/>
            <a:ext cx="7467600" cy="1143000"/>
          </a:xfrm>
        </p:spPr>
        <p:txBody>
          <a:bodyPr/>
          <a:lstStyle/>
          <a:p>
            <a:r>
              <a:rPr lang="en-US" sz="2800" b="1"/>
              <a:t> Tip</a:t>
            </a:r>
            <a:r>
              <a:rPr lang="en-US" sz="2800"/>
              <a:t>: It is easier to delay utility shut-off than to restore terminated service when a client has outstanding utility bills.</a:t>
            </a:r>
            <a:r>
              <a:rPr lang="en-US" sz="3100"/>
              <a:t>  </a:t>
            </a:r>
          </a:p>
        </p:txBody>
      </p:sp>
      <p:sp>
        <p:nvSpPr>
          <p:cNvPr id="92163" name="Rectangle 3"/>
          <p:cNvSpPr>
            <a:spLocks noGrp="1" noChangeArrowheads="1"/>
          </p:cNvSpPr>
          <p:nvPr>
            <p:ph type="body" idx="1"/>
          </p:nvPr>
        </p:nvSpPr>
        <p:spPr>
          <a:xfrm>
            <a:off x="1295400" y="1827213"/>
            <a:ext cx="7543800" cy="4802187"/>
          </a:xfrm>
        </p:spPr>
        <p:txBody>
          <a:bodyPr/>
          <a:lstStyle/>
          <a:p>
            <a:pPr>
              <a:lnSpc>
                <a:spcPct val="90000"/>
              </a:lnSpc>
            </a:pPr>
            <a:r>
              <a:rPr lang="en-US" sz="2400">
                <a:latin typeface="Arial" charset="0"/>
              </a:rPr>
              <a:t>Utility Protection Categories*:</a:t>
            </a:r>
          </a:p>
          <a:p>
            <a:pPr lvl="1">
              <a:lnSpc>
                <a:spcPct val="90000"/>
              </a:lnSpc>
            </a:pPr>
            <a:r>
              <a:rPr lang="en-US" sz="2000">
                <a:latin typeface="Arial" charset="0"/>
              </a:rPr>
              <a:t>Serious Illness</a:t>
            </a:r>
          </a:p>
          <a:p>
            <a:pPr lvl="1">
              <a:lnSpc>
                <a:spcPct val="90000"/>
              </a:lnSpc>
            </a:pPr>
            <a:r>
              <a:rPr lang="en-US" sz="2000">
                <a:latin typeface="Arial" charset="0"/>
              </a:rPr>
              <a:t>Child under 12 months</a:t>
            </a:r>
          </a:p>
          <a:p>
            <a:pPr lvl="1">
              <a:lnSpc>
                <a:spcPct val="90000"/>
              </a:lnSpc>
            </a:pPr>
            <a:r>
              <a:rPr lang="en-US" sz="2000">
                <a:latin typeface="Arial" charset="0"/>
              </a:rPr>
              <a:t>Winter Moratorium</a:t>
            </a:r>
          </a:p>
          <a:p>
            <a:pPr lvl="1">
              <a:lnSpc>
                <a:spcPct val="90000"/>
              </a:lnSpc>
            </a:pPr>
            <a:r>
              <a:rPr lang="en-US" sz="2000">
                <a:latin typeface="Arial" charset="0"/>
              </a:rPr>
              <a:t>Elderly Clients</a:t>
            </a:r>
          </a:p>
          <a:p>
            <a:pPr lvl="2">
              <a:lnSpc>
                <a:spcPct val="90000"/>
              </a:lnSpc>
              <a:buFont typeface="Wingdings" pitchFamily="2" charset="2"/>
              <a:buNone/>
            </a:pPr>
            <a:r>
              <a:rPr lang="en-US" sz="1900" b="1">
                <a:solidFill>
                  <a:schemeClr val="accent1"/>
                </a:solidFill>
                <a:latin typeface="Arial" charset="0"/>
              </a:rPr>
              <a:t>*Clients must demonstrate financial hardship, provide documentation of protection category and comply with Utility company procedures</a:t>
            </a:r>
          </a:p>
          <a:p>
            <a:pPr>
              <a:lnSpc>
                <a:spcPct val="90000"/>
              </a:lnSpc>
            </a:pPr>
            <a:r>
              <a:rPr lang="en-US" sz="2400"/>
              <a:t>Other Ways to prevent shut-off</a:t>
            </a:r>
          </a:p>
          <a:p>
            <a:pPr lvl="1">
              <a:lnSpc>
                <a:spcPct val="90000"/>
              </a:lnSpc>
            </a:pPr>
            <a:r>
              <a:rPr lang="en-US" sz="2000">
                <a:latin typeface="Arial" charset="0"/>
              </a:rPr>
              <a:t>Utility Discounts </a:t>
            </a:r>
          </a:p>
          <a:p>
            <a:pPr lvl="1">
              <a:lnSpc>
                <a:spcPct val="90000"/>
              </a:lnSpc>
            </a:pPr>
            <a:r>
              <a:rPr lang="en-US" sz="2000">
                <a:latin typeface="Arial" charset="0"/>
              </a:rPr>
              <a:t>Payment Plans</a:t>
            </a:r>
          </a:p>
          <a:p>
            <a:pPr>
              <a:lnSpc>
                <a:spcPct val="90000"/>
              </a:lnSpc>
            </a:pPr>
            <a:r>
              <a:rPr lang="en-US" sz="2400">
                <a:latin typeface="Arial" charset="0"/>
              </a:rPr>
              <a:t>It is advisable to pay a portion of an outstanding bill each month, even if it’s not the full amount, to avoid termination.</a:t>
            </a:r>
          </a:p>
        </p:txBody>
      </p:sp>
      <p:sp>
        <p:nvSpPr>
          <p:cNvPr id="92164" name="AutoShape 4"/>
          <p:cNvSpPr>
            <a:spLocks noChangeArrowheads="1"/>
          </p:cNvSpPr>
          <p:nvPr/>
        </p:nvSpPr>
        <p:spPr bwMode="auto">
          <a:xfrm>
            <a:off x="457200" y="123825"/>
            <a:ext cx="976313" cy="485775"/>
          </a:xfrm>
          <a:prstGeom prst="rightArrow">
            <a:avLst>
              <a:gd name="adj1" fmla="val 50000"/>
              <a:gd name="adj2" fmla="val 50245"/>
            </a:avLst>
          </a:prstGeom>
          <a:solidFill>
            <a:schemeClr val="accent1"/>
          </a:solidFill>
          <a:ln w="9525">
            <a:solidFill>
              <a:schemeClr val="tx1"/>
            </a:solidFill>
            <a:miter lim="800000"/>
            <a:headEnd/>
            <a:tailEnd/>
          </a:ln>
          <a:effectLst/>
        </p:spPr>
        <p:txBody>
          <a:bodyPr wrap="none" anchor="ctr"/>
          <a:lstStyle/>
          <a:p>
            <a:endParaRPr lang="en-US"/>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2164"/>
                                        </p:tgtEl>
                                        <p:attrNameLst>
                                          <p:attrName>style.visibility</p:attrName>
                                        </p:attrNameLst>
                                      </p:cBhvr>
                                      <p:to>
                                        <p:strVal val="visible"/>
                                      </p:to>
                                    </p:set>
                                    <p:anim calcmode="lin" valueType="num">
                                      <p:cBhvr additive="base">
                                        <p:cTn id="7" dur="500" fill="hold"/>
                                        <p:tgtEl>
                                          <p:spTgt spid="92164"/>
                                        </p:tgtEl>
                                        <p:attrNameLst>
                                          <p:attrName>ppt_x</p:attrName>
                                        </p:attrNameLst>
                                      </p:cBhvr>
                                      <p:tavLst>
                                        <p:tav tm="0">
                                          <p:val>
                                            <p:strVal val="#ppt_x"/>
                                          </p:val>
                                        </p:tav>
                                        <p:tav tm="100000">
                                          <p:val>
                                            <p:strVal val="#ppt_x"/>
                                          </p:val>
                                        </p:tav>
                                      </p:tavLst>
                                    </p:anim>
                                    <p:anim calcmode="lin" valueType="num">
                                      <p:cBhvr additive="base">
                                        <p:cTn id="8" dur="500" fill="hold"/>
                                        <p:tgtEl>
                                          <p:spTgt spid="9216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2162"/>
                                        </p:tgtEl>
                                        <p:attrNameLst>
                                          <p:attrName>style.visibility</p:attrName>
                                        </p:attrNameLst>
                                      </p:cBhvr>
                                      <p:to>
                                        <p:strVal val="visible"/>
                                      </p:to>
                                    </p:set>
                                    <p:anim calcmode="lin" valueType="num">
                                      <p:cBhvr additive="base">
                                        <p:cTn id="11" dur="500" fill="hold"/>
                                        <p:tgtEl>
                                          <p:spTgt spid="92162"/>
                                        </p:tgtEl>
                                        <p:attrNameLst>
                                          <p:attrName>ppt_x</p:attrName>
                                        </p:attrNameLst>
                                      </p:cBhvr>
                                      <p:tavLst>
                                        <p:tav tm="0">
                                          <p:val>
                                            <p:strVal val="#ppt_x"/>
                                          </p:val>
                                        </p:tav>
                                        <p:tav tm="100000">
                                          <p:val>
                                            <p:strVal val="#ppt_x"/>
                                          </p:val>
                                        </p:tav>
                                      </p:tavLst>
                                    </p:anim>
                                    <p:anim calcmode="lin" valueType="num">
                                      <p:cBhvr additive="base">
                                        <p:cTn id="12" dur="500" fill="hold"/>
                                        <p:tgtEl>
                                          <p:spTgt spid="9216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2163">
                                            <p:txEl>
                                              <p:pRg st="0" end="0"/>
                                            </p:txEl>
                                          </p:spTgt>
                                        </p:tgtEl>
                                        <p:attrNameLst>
                                          <p:attrName>style.visibility</p:attrName>
                                        </p:attrNameLst>
                                      </p:cBhvr>
                                      <p:to>
                                        <p:strVal val="visible"/>
                                      </p:to>
                                    </p:set>
                                    <p:animEffect transition="in" filter="blinds(horizontal)">
                                      <p:cBhvr>
                                        <p:cTn id="17" dur="500"/>
                                        <p:tgtEl>
                                          <p:spTgt spid="9216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2163">
                                            <p:txEl>
                                              <p:pRg st="1" end="1"/>
                                            </p:txEl>
                                          </p:spTgt>
                                        </p:tgtEl>
                                        <p:attrNameLst>
                                          <p:attrName>style.visibility</p:attrName>
                                        </p:attrNameLst>
                                      </p:cBhvr>
                                      <p:to>
                                        <p:strVal val="visible"/>
                                      </p:to>
                                    </p:set>
                                    <p:animEffect transition="in" filter="blinds(horizontal)">
                                      <p:cBhvr>
                                        <p:cTn id="22" dur="500"/>
                                        <p:tgtEl>
                                          <p:spTgt spid="9216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92163">
                                            <p:txEl>
                                              <p:pRg st="2" end="2"/>
                                            </p:txEl>
                                          </p:spTgt>
                                        </p:tgtEl>
                                        <p:attrNameLst>
                                          <p:attrName>style.visibility</p:attrName>
                                        </p:attrNameLst>
                                      </p:cBhvr>
                                      <p:to>
                                        <p:strVal val="visible"/>
                                      </p:to>
                                    </p:set>
                                    <p:animEffect transition="in" filter="blinds(horizontal)">
                                      <p:cBhvr>
                                        <p:cTn id="27" dur="500"/>
                                        <p:tgtEl>
                                          <p:spTgt spid="9216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92163">
                                            <p:txEl>
                                              <p:pRg st="3" end="3"/>
                                            </p:txEl>
                                          </p:spTgt>
                                        </p:tgtEl>
                                        <p:attrNameLst>
                                          <p:attrName>style.visibility</p:attrName>
                                        </p:attrNameLst>
                                      </p:cBhvr>
                                      <p:to>
                                        <p:strVal val="visible"/>
                                      </p:to>
                                    </p:set>
                                    <p:animEffect transition="in" filter="blinds(horizontal)">
                                      <p:cBhvr>
                                        <p:cTn id="32" dur="500"/>
                                        <p:tgtEl>
                                          <p:spTgt spid="92163">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92163">
                                            <p:txEl>
                                              <p:pRg st="4" end="4"/>
                                            </p:txEl>
                                          </p:spTgt>
                                        </p:tgtEl>
                                        <p:attrNameLst>
                                          <p:attrName>style.visibility</p:attrName>
                                        </p:attrNameLst>
                                      </p:cBhvr>
                                      <p:to>
                                        <p:strVal val="visible"/>
                                      </p:to>
                                    </p:set>
                                    <p:animEffect transition="in" filter="blinds(horizontal)">
                                      <p:cBhvr>
                                        <p:cTn id="37" dur="500"/>
                                        <p:tgtEl>
                                          <p:spTgt spid="9216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92163">
                                            <p:txEl>
                                              <p:pRg st="5" end="5"/>
                                            </p:txEl>
                                          </p:spTgt>
                                        </p:tgtEl>
                                        <p:attrNameLst>
                                          <p:attrName>style.visibility</p:attrName>
                                        </p:attrNameLst>
                                      </p:cBhvr>
                                      <p:to>
                                        <p:strVal val="visible"/>
                                      </p:to>
                                    </p:set>
                                    <p:animEffect transition="in" filter="blinds(horizontal)">
                                      <p:cBhvr>
                                        <p:cTn id="42" dur="500"/>
                                        <p:tgtEl>
                                          <p:spTgt spid="92163">
                                            <p:txEl>
                                              <p:pRg st="5" end="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92163">
                                            <p:txEl>
                                              <p:pRg st="6" end="6"/>
                                            </p:txEl>
                                          </p:spTgt>
                                        </p:tgtEl>
                                        <p:attrNameLst>
                                          <p:attrName>style.visibility</p:attrName>
                                        </p:attrNameLst>
                                      </p:cBhvr>
                                      <p:to>
                                        <p:strVal val="visible"/>
                                      </p:to>
                                    </p:set>
                                    <p:animEffect transition="in" filter="blinds(horizontal)">
                                      <p:cBhvr>
                                        <p:cTn id="47" dur="500"/>
                                        <p:tgtEl>
                                          <p:spTgt spid="92163">
                                            <p:txEl>
                                              <p:pRg st="6" end="6"/>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92163">
                                            <p:txEl>
                                              <p:pRg st="7" end="7"/>
                                            </p:txEl>
                                          </p:spTgt>
                                        </p:tgtEl>
                                        <p:attrNameLst>
                                          <p:attrName>style.visibility</p:attrName>
                                        </p:attrNameLst>
                                      </p:cBhvr>
                                      <p:to>
                                        <p:strVal val="visible"/>
                                      </p:to>
                                    </p:set>
                                    <p:animEffect transition="in" filter="blinds(horizontal)">
                                      <p:cBhvr>
                                        <p:cTn id="52" dur="500"/>
                                        <p:tgtEl>
                                          <p:spTgt spid="92163">
                                            <p:txEl>
                                              <p:pRg st="7" end="7"/>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92163">
                                            <p:txEl>
                                              <p:pRg st="8" end="8"/>
                                            </p:txEl>
                                          </p:spTgt>
                                        </p:tgtEl>
                                        <p:attrNameLst>
                                          <p:attrName>style.visibility</p:attrName>
                                        </p:attrNameLst>
                                      </p:cBhvr>
                                      <p:to>
                                        <p:strVal val="visible"/>
                                      </p:to>
                                    </p:set>
                                    <p:animEffect transition="in" filter="blinds(horizontal)">
                                      <p:cBhvr>
                                        <p:cTn id="57" dur="500"/>
                                        <p:tgtEl>
                                          <p:spTgt spid="92163">
                                            <p:txEl>
                                              <p:pRg st="8" end="8"/>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92163">
                                            <p:txEl>
                                              <p:pRg st="9" end="9"/>
                                            </p:txEl>
                                          </p:spTgt>
                                        </p:tgtEl>
                                        <p:attrNameLst>
                                          <p:attrName>style.visibility</p:attrName>
                                        </p:attrNameLst>
                                      </p:cBhvr>
                                      <p:to>
                                        <p:strVal val="visible"/>
                                      </p:to>
                                    </p:set>
                                    <p:animEffect transition="in" filter="blinds(horizontal)">
                                      <p:cBhvr>
                                        <p:cTn id="62" dur="500"/>
                                        <p:tgtEl>
                                          <p:spTgt spid="9216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62" grpId="0"/>
      <p:bldP spid="92163" grpId="0" uiExpand="1" build="p"/>
      <p:bldP spid="9216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a:xfrm>
            <a:off x="838200" y="301625"/>
            <a:ext cx="7845425" cy="1143000"/>
          </a:xfrm>
        </p:spPr>
        <p:txBody>
          <a:bodyPr/>
          <a:lstStyle/>
          <a:p>
            <a:r>
              <a:rPr lang="en-US"/>
              <a:t>Payment &amp; Arrearage Programs</a:t>
            </a:r>
          </a:p>
        </p:txBody>
      </p:sp>
      <p:sp>
        <p:nvSpPr>
          <p:cNvPr id="93187" name="Rectangle 3"/>
          <p:cNvSpPr>
            <a:spLocks noGrp="1" noChangeArrowheads="1"/>
          </p:cNvSpPr>
          <p:nvPr>
            <p:ph type="body" idx="1"/>
          </p:nvPr>
        </p:nvSpPr>
        <p:spPr>
          <a:xfrm>
            <a:off x="914400" y="1752600"/>
            <a:ext cx="8001000" cy="5105400"/>
          </a:xfrm>
        </p:spPr>
        <p:txBody>
          <a:bodyPr/>
          <a:lstStyle/>
          <a:p>
            <a:pPr>
              <a:lnSpc>
                <a:spcPct val="80000"/>
              </a:lnSpc>
            </a:pPr>
            <a:r>
              <a:rPr lang="en-US" sz="2000" b="1">
                <a:latin typeface="Arial" charset="0"/>
              </a:rPr>
              <a:t>Payment Plans: </a:t>
            </a:r>
            <a:r>
              <a:rPr lang="en-US" sz="2000">
                <a:latin typeface="Arial" charset="0"/>
              </a:rPr>
              <a:t>Each utility company must offer payment plans that are AT LEAST four months long, if you contact the company before being shut off for non-payment. </a:t>
            </a:r>
          </a:p>
          <a:p>
            <a:pPr>
              <a:lnSpc>
                <a:spcPct val="80000"/>
              </a:lnSpc>
            </a:pPr>
            <a:endParaRPr lang="en-US" sz="2000">
              <a:latin typeface="Arial" charset="0"/>
            </a:endParaRPr>
          </a:p>
          <a:p>
            <a:pPr>
              <a:lnSpc>
                <a:spcPct val="80000"/>
              </a:lnSpc>
            </a:pPr>
            <a:r>
              <a:rPr lang="en-US" sz="2000" b="1">
                <a:latin typeface="Arial" charset="0"/>
              </a:rPr>
              <a:t>Arrearage Management Programs</a:t>
            </a:r>
            <a:r>
              <a:rPr lang="en-US" sz="2000">
                <a:latin typeface="Arial" charset="0"/>
              </a:rPr>
              <a:t>: </a:t>
            </a:r>
            <a:r>
              <a:rPr lang="en-US" sz="1800">
                <a:latin typeface="Arial" charset="0"/>
              </a:rPr>
              <a:t>utility company programs that will forgive past due balances over a period of time if customers pay a budgeted bill each month on time.</a:t>
            </a:r>
            <a:r>
              <a:rPr lang="en-US"/>
              <a:t> </a:t>
            </a:r>
            <a:endParaRPr lang="en-US" sz="1800"/>
          </a:p>
          <a:p>
            <a:pPr>
              <a:lnSpc>
                <a:spcPct val="80000"/>
              </a:lnSpc>
            </a:pPr>
            <a:endParaRPr lang="en-US" sz="1800">
              <a:latin typeface="Arial" charset="0"/>
            </a:endParaRPr>
          </a:p>
          <a:p>
            <a:pPr lvl="1">
              <a:lnSpc>
                <a:spcPct val="80000"/>
              </a:lnSpc>
            </a:pPr>
            <a:r>
              <a:rPr lang="en-US" sz="2000">
                <a:latin typeface="Arial" charset="0"/>
              </a:rPr>
              <a:t>be a residential utility customer </a:t>
            </a:r>
          </a:p>
          <a:p>
            <a:pPr lvl="1">
              <a:lnSpc>
                <a:spcPct val="80000"/>
              </a:lnSpc>
            </a:pPr>
            <a:r>
              <a:rPr lang="en-US" sz="2000">
                <a:latin typeface="Arial" charset="0"/>
              </a:rPr>
              <a:t>be eligible for </a:t>
            </a:r>
            <a:r>
              <a:rPr lang="en-US" sz="2000">
                <a:latin typeface="Arial" charset="0"/>
                <a:hlinkClick r:id="rId2"/>
              </a:rPr>
              <a:t>Fuel Assistance</a:t>
            </a:r>
            <a:r>
              <a:rPr lang="en-US" sz="2000">
                <a:latin typeface="Arial" charset="0"/>
              </a:rPr>
              <a:t> or a </a:t>
            </a:r>
            <a:r>
              <a:rPr lang="en-US" sz="2000">
                <a:latin typeface="Arial" charset="0"/>
                <a:hlinkClick r:id="rId3"/>
              </a:rPr>
              <a:t>low-income discount rate</a:t>
            </a:r>
            <a:r>
              <a:rPr lang="en-US" sz="2000">
                <a:latin typeface="Arial" charset="0"/>
              </a:rPr>
              <a:t> </a:t>
            </a:r>
          </a:p>
          <a:p>
            <a:pPr lvl="1">
              <a:lnSpc>
                <a:spcPct val="80000"/>
              </a:lnSpc>
            </a:pPr>
            <a:r>
              <a:rPr lang="en-US" sz="2000">
                <a:latin typeface="Arial" charset="0"/>
              </a:rPr>
              <a:t>owe at least $100 in overdue bills </a:t>
            </a:r>
          </a:p>
          <a:p>
            <a:pPr lvl="1">
              <a:lnSpc>
                <a:spcPct val="80000"/>
              </a:lnSpc>
            </a:pPr>
            <a:r>
              <a:rPr lang="en-US" sz="2000">
                <a:latin typeface="Arial" charset="0"/>
              </a:rPr>
              <a:t>agree to a payment plan and make payments on time </a:t>
            </a:r>
          </a:p>
          <a:p>
            <a:pPr lvl="1">
              <a:lnSpc>
                <a:spcPct val="80000"/>
              </a:lnSpc>
            </a:pPr>
            <a:r>
              <a:rPr lang="en-US" sz="2000">
                <a:latin typeface="Arial" charset="0"/>
              </a:rPr>
              <a:t>agree to take part in budget counseling and energy efficiency programs </a:t>
            </a:r>
          </a:p>
          <a:p>
            <a:pPr lvl="1">
              <a:lnSpc>
                <a:spcPct val="80000"/>
              </a:lnSpc>
            </a:pPr>
            <a:r>
              <a:rPr lang="en-US" sz="2000">
                <a:latin typeface="Arial" charset="0"/>
              </a:rPr>
              <a:t>apply for other available energy assistance programs such as fuel assistance and weatherization </a:t>
            </a:r>
          </a:p>
          <a:p>
            <a:pPr>
              <a:lnSpc>
                <a:spcPct val="80000"/>
              </a:lnSpc>
              <a:buFont typeface="Wingdings" pitchFamily="2" charset="2"/>
              <a:buChar char="•"/>
            </a:pPr>
            <a:endParaRPr lang="en-US" sz="2000">
              <a:latin typeface="Arial"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3187">
                                            <p:txEl>
                                              <p:pRg st="0" end="0"/>
                                            </p:txEl>
                                          </p:spTgt>
                                        </p:tgtEl>
                                        <p:attrNameLst>
                                          <p:attrName>style.visibility</p:attrName>
                                        </p:attrNameLst>
                                      </p:cBhvr>
                                      <p:to>
                                        <p:strVal val="visible"/>
                                      </p:to>
                                    </p:set>
                                    <p:animEffect transition="in" filter="blinds(horizontal)">
                                      <p:cBhvr>
                                        <p:cTn id="7" dur="500"/>
                                        <p:tgtEl>
                                          <p:spTgt spid="9318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3187">
                                            <p:txEl>
                                              <p:pRg st="2" end="2"/>
                                            </p:txEl>
                                          </p:spTgt>
                                        </p:tgtEl>
                                        <p:attrNameLst>
                                          <p:attrName>style.visibility</p:attrName>
                                        </p:attrNameLst>
                                      </p:cBhvr>
                                      <p:to>
                                        <p:strVal val="visible"/>
                                      </p:to>
                                    </p:set>
                                    <p:animEffect transition="in" filter="blinds(horizontal)">
                                      <p:cBhvr>
                                        <p:cTn id="12" dur="500"/>
                                        <p:tgtEl>
                                          <p:spTgt spid="93187">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3187">
                                            <p:txEl>
                                              <p:pRg st="4" end="4"/>
                                            </p:txEl>
                                          </p:spTgt>
                                        </p:tgtEl>
                                        <p:attrNameLst>
                                          <p:attrName>style.visibility</p:attrName>
                                        </p:attrNameLst>
                                      </p:cBhvr>
                                      <p:to>
                                        <p:strVal val="visible"/>
                                      </p:to>
                                    </p:set>
                                    <p:animEffect transition="in" filter="blinds(horizontal)">
                                      <p:cBhvr>
                                        <p:cTn id="17" dur="500"/>
                                        <p:tgtEl>
                                          <p:spTgt spid="93187">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3187">
                                            <p:txEl>
                                              <p:pRg st="5" end="5"/>
                                            </p:txEl>
                                          </p:spTgt>
                                        </p:tgtEl>
                                        <p:attrNameLst>
                                          <p:attrName>style.visibility</p:attrName>
                                        </p:attrNameLst>
                                      </p:cBhvr>
                                      <p:to>
                                        <p:strVal val="visible"/>
                                      </p:to>
                                    </p:set>
                                    <p:animEffect transition="in" filter="blinds(horizontal)">
                                      <p:cBhvr>
                                        <p:cTn id="22" dur="500"/>
                                        <p:tgtEl>
                                          <p:spTgt spid="93187">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93187">
                                            <p:txEl>
                                              <p:pRg st="6" end="6"/>
                                            </p:txEl>
                                          </p:spTgt>
                                        </p:tgtEl>
                                        <p:attrNameLst>
                                          <p:attrName>style.visibility</p:attrName>
                                        </p:attrNameLst>
                                      </p:cBhvr>
                                      <p:to>
                                        <p:strVal val="visible"/>
                                      </p:to>
                                    </p:set>
                                    <p:animEffect transition="in" filter="blinds(horizontal)">
                                      <p:cBhvr>
                                        <p:cTn id="27" dur="500"/>
                                        <p:tgtEl>
                                          <p:spTgt spid="93187">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93187">
                                            <p:txEl>
                                              <p:pRg st="7" end="7"/>
                                            </p:txEl>
                                          </p:spTgt>
                                        </p:tgtEl>
                                        <p:attrNameLst>
                                          <p:attrName>style.visibility</p:attrName>
                                        </p:attrNameLst>
                                      </p:cBhvr>
                                      <p:to>
                                        <p:strVal val="visible"/>
                                      </p:to>
                                    </p:set>
                                    <p:animEffect transition="in" filter="blinds(horizontal)">
                                      <p:cBhvr>
                                        <p:cTn id="32" dur="500"/>
                                        <p:tgtEl>
                                          <p:spTgt spid="93187">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93187">
                                            <p:txEl>
                                              <p:pRg st="8" end="8"/>
                                            </p:txEl>
                                          </p:spTgt>
                                        </p:tgtEl>
                                        <p:attrNameLst>
                                          <p:attrName>style.visibility</p:attrName>
                                        </p:attrNameLst>
                                      </p:cBhvr>
                                      <p:to>
                                        <p:strVal val="visible"/>
                                      </p:to>
                                    </p:set>
                                    <p:animEffect transition="in" filter="blinds(horizontal)">
                                      <p:cBhvr>
                                        <p:cTn id="37" dur="500"/>
                                        <p:tgtEl>
                                          <p:spTgt spid="93187">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93187">
                                            <p:txEl>
                                              <p:pRg st="9" end="9"/>
                                            </p:txEl>
                                          </p:spTgt>
                                        </p:tgtEl>
                                        <p:attrNameLst>
                                          <p:attrName>style.visibility</p:attrName>
                                        </p:attrNameLst>
                                      </p:cBhvr>
                                      <p:to>
                                        <p:strVal val="visible"/>
                                      </p:to>
                                    </p:set>
                                    <p:animEffect transition="in" filter="blinds(horizontal)">
                                      <p:cBhvr>
                                        <p:cTn id="42" dur="500"/>
                                        <p:tgtEl>
                                          <p:spTgt spid="93187">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187"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a:xfrm>
            <a:off x="838200" y="301625"/>
            <a:ext cx="7845425" cy="1143000"/>
          </a:xfrm>
        </p:spPr>
        <p:txBody>
          <a:bodyPr/>
          <a:lstStyle/>
          <a:p>
            <a:r>
              <a:rPr lang="en-US" sz="3200"/>
              <a:t>Telephone Termination Protections and Discount Programs</a:t>
            </a:r>
          </a:p>
        </p:txBody>
      </p:sp>
      <p:sp>
        <p:nvSpPr>
          <p:cNvPr id="94211" name="Rectangle 3"/>
          <p:cNvSpPr>
            <a:spLocks noGrp="1" noChangeArrowheads="1"/>
          </p:cNvSpPr>
          <p:nvPr>
            <p:ph type="body" idx="1"/>
          </p:nvPr>
        </p:nvSpPr>
        <p:spPr>
          <a:xfrm>
            <a:off x="838200" y="1600200"/>
            <a:ext cx="8077200" cy="5257800"/>
          </a:xfrm>
        </p:spPr>
        <p:txBody>
          <a:bodyPr/>
          <a:lstStyle/>
          <a:p>
            <a:r>
              <a:rPr lang="en-US" sz="2400" b="1">
                <a:latin typeface="Arial" charset="0"/>
              </a:rPr>
              <a:t>Shut-off Protections</a:t>
            </a:r>
          </a:p>
          <a:p>
            <a:pPr lvl="1"/>
            <a:r>
              <a:rPr lang="en-US" sz="2400">
                <a:latin typeface="Arial" charset="0"/>
              </a:rPr>
              <a:t>Personal Emergency</a:t>
            </a:r>
          </a:p>
          <a:p>
            <a:pPr lvl="1"/>
            <a:r>
              <a:rPr lang="en-US" sz="2400">
                <a:latin typeface="Arial" charset="0"/>
              </a:rPr>
              <a:t>Serious Illness</a:t>
            </a:r>
          </a:p>
          <a:p>
            <a:pPr lvl="1"/>
            <a:r>
              <a:rPr lang="en-US" sz="2400">
                <a:latin typeface="Arial" charset="0"/>
              </a:rPr>
              <a:t>Adults all 65 or older</a:t>
            </a:r>
          </a:p>
          <a:p>
            <a:pPr lvl="1"/>
            <a:endParaRPr lang="en-US" sz="2400">
              <a:latin typeface="Arial" charset="0"/>
            </a:endParaRPr>
          </a:p>
          <a:p>
            <a:r>
              <a:rPr lang="en-US" sz="2400" b="1">
                <a:latin typeface="Arial" charset="0"/>
              </a:rPr>
              <a:t>Plans and Discounts</a:t>
            </a:r>
          </a:p>
          <a:p>
            <a:pPr lvl="1"/>
            <a:r>
              <a:rPr lang="en-US" sz="2400">
                <a:latin typeface="Arial" charset="0"/>
              </a:rPr>
              <a:t>SafeLink Wireless (free cell phone &amp; 80 min/mo.) </a:t>
            </a:r>
          </a:p>
          <a:p>
            <a:pPr lvl="1"/>
            <a:r>
              <a:rPr lang="en-US" sz="2400">
                <a:latin typeface="Arial" charset="0"/>
              </a:rPr>
              <a:t>“Lifeline Telephone Assistance” </a:t>
            </a:r>
          </a:p>
          <a:p>
            <a:pPr lvl="1"/>
            <a:r>
              <a:rPr lang="en-US" sz="2400">
                <a:latin typeface="Arial" charset="0"/>
              </a:rPr>
              <a:t>Link-Up America (discounted telephone connection)</a:t>
            </a:r>
          </a:p>
          <a:p>
            <a:pPr lvl="1"/>
            <a:r>
              <a:rPr lang="en-US" sz="2400">
                <a:latin typeface="Arial" charset="0"/>
              </a:rPr>
              <a:t>Pay As You Go Phone Plans </a:t>
            </a:r>
          </a:p>
          <a:p>
            <a:endParaRPr lang="en-US" sz="2400">
              <a:latin typeface="Arial"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4211">
                                            <p:txEl>
                                              <p:pRg st="0" end="0"/>
                                            </p:txEl>
                                          </p:spTgt>
                                        </p:tgtEl>
                                        <p:attrNameLst>
                                          <p:attrName>style.visibility</p:attrName>
                                        </p:attrNameLst>
                                      </p:cBhvr>
                                      <p:to>
                                        <p:strVal val="visible"/>
                                      </p:to>
                                    </p:set>
                                    <p:animEffect transition="in" filter="blinds(horizontal)">
                                      <p:cBhvr>
                                        <p:cTn id="7" dur="500"/>
                                        <p:tgtEl>
                                          <p:spTgt spid="942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4211">
                                            <p:txEl>
                                              <p:pRg st="1" end="1"/>
                                            </p:txEl>
                                          </p:spTgt>
                                        </p:tgtEl>
                                        <p:attrNameLst>
                                          <p:attrName>style.visibility</p:attrName>
                                        </p:attrNameLst>
                                      </p:cBhvr>
                                      <p:to>
                                        <p:strVal val="visible"/>
                                      </p:to>
                                    </p:set>
                                    <p:animEffect transition="in" filter="blinds(horizontal)">
                                      <p:cBhvr>
                                        <p:cTn id="12" dur="500"/>
                                        <p:tgtEl>
                                          <p:spTgt spid="9421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4211">
                                            <p:txEl>
                                              <p:pRg st="2" end="2"/>
                                            </p:txEl>
                                          </p:spTgt>
                                        </p:tgtEl>
                                        <p:attrNameLst>
                                          <p:attrName>style.visibility</p:attrName>
                                        </p:attrNameLst>
                                      </p:cBhvr>
                                      <p:to>
                                        <p:strVal val="visible"/>
                                      </p:to>
                                    </p:set>
                                    <p:animEffect transition="in" filter="blinds(horizontal)">
                                      <p:cBhvr>
                                        <p:cTn id="17" dur="500"/>
                                        <p:tgtEl>
                                          <p:spTgt spid="9421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4211">
                                            <p:txEl>
                                              <p:pRg st="3" end="3"/>
                                            </p:txEl>
                                          </p:spTgt>
                                        </p:tgtEl>
                                        <p:attrNameLst>
                                          <p:attrName>style.visibility</p:attrName>
                                        </p:attrNameLst>
                                      </p:cBhvr>
                                      <p:to>
                                        <p:strVal val="visible"/>
                                      </p:to>
                                    </p:set>
                                    <p:animEffect transition="in" filter="blinds(horizontal)">
                                      <p:cBhvr>
                                        <p:cTn id="22" dur="500"/>
                                        <p:tgtEl>
                                          <p:spTgt spid="94211">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94211">
                                            <p:txEl>
                                              <p:pRg st="5" end="5"/>
                                            </p:txEl>
                                          </p:spTgt>
                                        </p:tgtEl>
                                        <p:attrNameLst>
                                          <p:attrName>style.visibility</p:attrName>
                                        </p:attrNameLst>
                                      </p:cBhvr>
                                      <p:to>
                                        <p:strVal val="visible"/>
                                      </p:to>
                                    </p:set>
                                    <p:animEffect transition="in" filter="blinds(horizontal)">
                                      <p:cBhvr>
                                        <p:cTn id="27" dur="500"/>
                                        <p:tgtEl>
                                          <p:spTgt spid="94211">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94211">
                                            <p:txEl>
                                              <p:pRg st="6" end="6"/>
                                            </p:txEl>
                                          </p:spTgt>
                                        </p:tgtEl>
                                        <p:attrNameLst>
                                          <p:attrName>style.visibility</p:attrName>
                                        </p:attrNameLst>
                                      </p:cBhvr>
                                      <p:to>
                                        <p:strVal val="visible"/>
                                      </p:to>
                                    </p:set>
                                    <p:animEffect transition="in" filter="blinds(horizontal)">
                                      <p:cBhvr>
                                        <p:cTn id="32" dur="500"/>
                                        <p:tgtEl>
                                          <p:spTgt spid="94211">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94211">
                                            <p:txEl>
                                              <p:pRg st="7" end="7"/>
                                            </p:txEl>
                                          </p:spTgt>
                                        </p:tgtEl>
                                        <p:attrNameLst>
                                          <p:attrName>style.visibility</p:attrName>
                                        </p:attrNameLst>
                                      </p:cBhvr>
                                      <p:to>
                                        <p:strVal val="visible"/>
                                      </p:to>
                                    </p:set>
                                    <p:animEffect transition="in" filter="blinds(horizontal)">
                                      <p:cBhvr>
                                        <p:cTn id="37" dur="500"/>
                                        <p:tgtEl>
                                          <p:spTgt spid="94211">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94211">
                                            <p:txEl>
                                              <p:pRg st="8" end="8"/>
                                            </p:txEl>
                                          </p:spTgt>
                                        </p:tgtEl>
                                        <p:attrNameLst>
                                          <p:attrName>style.visibility</p:attrName>
                                        </p:attrNameLst>
                                      </p:cBhvr>
                                      <p:to>
                                        <p:strVal val="visible"/>
                                      </p:to>
                                    </p:set>
                                    <p:animEffect transition="in" filter="blinds(horizontal)">
                                      <p:cBhvr>
                                        <p:cTn id="42" dur="500"/>
                                        <p:tgtEl>
                                          <p:spTgt spid="94211">
                                            <p:txEl>
                                              <p:pRg st="8" end="8"/>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94211">
                                            <p:txEl>
                                              <p:pRg st="9" end="9"/>
                                            </p:txEl>
                                          </p:spTgt>
                                        </p:tgtEl>
                                        <p:attrNameLst>
                                          <p:attrName>style.visibility</p:attrName>
                                        </p:attrNameLst>
                                      </p:cBhvr>
                                      <p:to>
                                        <p:strVal val="visible"/>
                                      </p:to>
                                    </p:set>
                                    <p:animEffect transition="in" filter="blinds(horizontal)">
                                      <p:cBhvr>
                                        <p:cTn id="47" dur="500"/>
                                        <p:tgtEl>
                                          <p:spTgt spid="94211">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211" grpId="0" uiExpand="1"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a:xfrm>
            <a:off x="1447800" y="301625"/>
            <a:ext cx="7235825" cy="1143000"/>
          </a:xfrm>
        </p:spPr>
        <p:txBody>
          <a:bodyPr/>
          <a:lstStyle/>
          <a:p>
            <a:r>
              <a:rPr lang="en-US" sz="3200"/>
              <a:t>“Three-step Approach” to Maintaining and Restoring Service</a:t>
            </a:r>
          </a:p>
        </p:txBody>
      </p:sp>
      <p:sp>
        <p:nvSpPr>
          <p:cNvPr id="84995" name="Rectangle 3"/>
          <p:cNvSpPr>
            <a:spLocks noGrp="1" noChangeArrowheads="1"/>
          </p:cNvSpPr>
          <p:nvPr>
            <p:ph type="body" idx="1"/>
          </p:nvPr>
        </p:nvSpPr>
        <p:spPr>
          <a:xfrm>
            <a:off x="914400" y="1600200"/>
            <a:ext cx="8229600" cy="5257800"/>
          </a:xfrm>
        </p:spPr>
        <p:txBody>
          <a:bodyPr/>
          <a:lstStyle/>
          <a:p>
            <a:pPr>
              <a:lnSpc>
                <a:spcPct val="90000"/>
              </a:lnSpc>
              <a:buFont typeface="Wingdings" pitchFamily="2" charset="2"/>
              <a:buNone/>
            </a:pPr>
            <a:r>
              <a:rPr lang="en-US" sz="2000" b="1">
                <a:latin typeface="Arial" charset="0"/>
              </a:rPr>
              <a:t>Step 1: </a:t>
            </a:r>
            <a:r>
              <a:rPr lang="en-US" sz="2000">
                <a:latin typeface="Arial" charset="0"/>
              </a:rPr>
              <a:t>Determine whether the client may be eligible for a “protection” that protects the utility account from being terminated and requires already terminated service to be restored.</a:t>
            </a:r>
          </a:p>
          <a:p>
            <a:pPr>
              <a:lnSpc>
                <a:spcPct val="90000"/>
              </a:lnSpc>
              <a:buFont typeface="Wingdings" pitchFamily="2" charset="2"/>
              <a:buNone/>
            </a:pPr>
            <a:endParaRPr lang="en-US" sz="2000">
              <a:latin typeface="Arial" charset="0"/>
            </a:endParaRPr>
          </a:p>
          <a:p>
            <a:pPr lvl="1">
              <a:lnSpc>
                <a:spcPct val="90000"/>
              </a:lnSpc>
              <a:buFont typeface="Wingdings" pitchFamily="2" charset="2"/>
              <a:buNone/>
            </a:pPr>
            <a:r>
              <a:rPr lang="en-US" sz="2000">
                <a:latin typeface="Arial" charset="0"/>
              </a:rPr>
              <a:t>(1) serious illness, (2) winter moratorium, (3) infant, and (4) elderly.</a:t>
            </a:r>
          </a:p>
          <a:p>
            <a:pPr lvl="1">
              <a:lnSpc>
                <a:spcPct val="90000"/>
              </a:lnSpc>
              <a:buFont typeface="Wingdings" pitchFamily="2" charset="2"/>
              <a:buNone/>
            </a:pPr>
            <a:endParaRPr lang="en-US" sz="2000">
              <a:latin typeface="Arial" charset="0"/>
            </a:endParaRPr>
          </a:p>
          <a:p>
            <a:pPr>
              <a:lnSpc>
                <a:spcPct val="90000"/>
              </a:lnSpc>
              <a:buFont typeface="Wingdings" pitchFamily="2" charset="2"/>
              <a:buNone/>
            </a:pPr>
            <a:r>
              <a:rPr lang="en-US" sz="2000" b="1" i="1">
                <a:latin typeface="Arial" charset="0"/>
              </a:rPr>
              <a:t>Tip</a:t>
            </a:r>
            <a:r>
              <a:rPr lang="en-US" sz="2000" i="1">
                <a:latin typeface="Arial" charset="0"/>
              </a:rPr>
              <a:t>: Make sure the utility company is aware of the client’s protected status.</a:t>
            </a:r>
          </a:p>
          <a:p>
            <a:pPr>
              <a:lnSpc>
                <a:spcPct val="90000"/>
              </a:lnSpc>
              <a:buFont typeface="Wingdings" pitchFamily="2" charset="2"/>
              <a:buNone/>
            </a:pPr>
            <a:endParaRPr lang="en-US" sz="2000" i="1">
              <a:latin typeface="Arial" charset="0"/>
            </a:endParaRPr>
          </a:p>
          <a:p>
            <a:pPr>
              <a:lnSpc>
                <a:spcPct val="90000"/>
              </a:lnSpc>
              <a:buFont typeface="Wingdings" pitchFamily="2" charset="2"/>
              <a:buNone/>
            </a:pPr>
            <a:r>
              <a:rPr lang="en-US" sz="2000" b="1">
                <a:latin typeface="Arial" charset="0"/>
              </a:rPr>
              <a:t>Step 2: </a:t>
            </a:r>
            <a:r>
              <a:rPr lang="en-US" sz="2000">
                <a:latin typeface="Arial" charset="0"/>
              </a:rPr>
              <a:t>Reduce the bills as much as possible through application of the discount rates and use payment plans to reduce the monthly payment burden.</a:t>
            </a:r>
          </a:p>
          <a:p>
            <a:pPr>
              <a:lnSpc>
                <a:spcPct val="90000"/>
              </a:lnSpc>
              <a:buFont typeface="Wingdings" pitchFamily="2" charset="2"/>
              <a:buNone/>
            </a:pPr>
            <a:endParaRPr lang="en-US" sz="2000">
              <a:latin typeface="Arial" charset="0"/>
            </a:endParaRPr>
          </a:p>
          <a:p>
            <a:pPr>
              <a:lnSpc>
                <a:spcPct val="90000"/>
              </a:lnSpc>
              <a:buFont typeface="Wingdings" pitchFamily="2" charset="2"/>
              <a:buNone/>
            </a:pPr>
            <a:r>
              <a:rPr lang="en-US" sz="2000" b="1">
                <a:latin typeface="Arial" charset="0"/>
              </a:rPr>
              <a:t>Step 3: </a:t>
            </a:r>
            <a:r>
              <a:rPr lang="en-US" sz="2000">
                <a:latin typeface="Arial" charset="0"/>
              </a:rPr>
              <a:t>Only after asserting any available protections and reducing the bills as much as possible, look for sources that will help pay the utility bill.</a:t>
            </a:r>
          </a:p>
          <a:p>
            <a:pPr>
              <a:lnSpc>
                <a:spcPct val="90000"/>
              </a:lnSpc>
            </a:pPr>
            <a:endParaRPr lang="en-US" sz="2000">
              <a:latin typeface="Arial" charset="0"/>
            </a:endParaRPr>
          </a:p>
        </p:txBody>
      </p:sp>
      <p:sp>
        <p:nvSpPr>
          <p:cNvPr id="84996" name="AutoShape 4"/>
          <p:cNvSpPr>
            <a:spLocks noChangeArrowheads="1"/>
          </p:cNvSpPr>
          <p:nvPr/>
        </p:nvSpPr>
        <p:spPr bwMode="auto">
          <a:xfrm>
            <a:off x="457200" y="381000"/>
            <a:ext cx="976313" cy="485775"/>
          </a:xfrm>
          <a:prstGeom prst="rightArrow">
            <a:avLst>
              <a:gd name="adj1" fmla="val 50000"/>
              <a:gd name="adj2" fmla="val 50245"/>
            </a:avLst>
          </a:prstGeom>
          <a:solidFill>
            <a:schemeClr val="accent1"/>
          </a:solidFill>
          <a:ln w="9525">
            <a:solidFill>
              <a:schemeClr val="tx1"/>
            </a:solidFill>
            <a:miter lim="800000"/>
            <a:headEnd/>
            <a:tailEnd/>
          </a:ln>
          <a:effectLst/>
        </p:spPr>
        <p:txBody>
          <a:bodyPr wrap="none" anchor="ctr"/>
          <a:lstStyle/>
          <a:p>
            <a:endParaRPr lang="en-US"/>
          </a:p>
        </p:txBody>
      </p:sp>
      <p:sp>
        <p:nvSpPr>
          <p:cNvPr id="84997" name="AutoShape 5"/>
          <p:cNvSpPr>
            <a:spLocks noChangeArrowheads="1"/>
          </p:cNvSpPr>
          <p:nvPr/>
        </p:nvSpPr>
        <p:spPr bwMode="auto">
          <a:xfrm>
            <a:off x="304800" y="3400425"/>
            <a:ext cx="595313" cy="485775"/>
          </a:xfrm>
          <a:prstGeom prst="rightArrow">
            <a:avLst>
              <a:gd name="adj1" fmla="val 50000"/>
              <a:gd name="adj2" fmla="val 30637"/>
            </a:avLst>
          </a:prstGeom>
          <a:solidFill>
            <a:schemeClr val="accent1"/>
          </a:solidFill>
          <a:ln w="9525">
            <a:solidFill>
              <a:schemeClr val="tx1"/>
            </a:solidFill>
            <a:miter lim="800000"/>
            <a:headEnd/>
            <a:tailEnd/>
          </a:ln>
          <a:effectLst/>
        </p:spPr>
        <p:txBody>
          <a:bodyPr wrap="none" anchor="ctr"/>
          <a:lstStyle/>
          <a:p>
            <a:endParaRPr lang="en-US"/>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4994"/>
                                        </p:tgtEl>
                                        <p:attrNameLst>
                                          <p:attrName>style.visibility</p:attrName>
                                        </p:attrNameLst>
                                      </p:cBhvr>
                                      <p:to>
                                        <p:strVal val="visible"/>
                                      </p:to>
                                    </p:set>
                                    <p:anim calcmode="lin" valueType="num">
                                      <p:cBhvr additive="base">
                                        <p:cTn id="7" dur="500" fill="hold"/>
                                        <p:tgtEl>
                                          <p:spTgt spid="84994"/>
                                        </p:tgtEl>
                                        <p:attrNameLst>
                                          <p:attrName>ppt_x</p:attrName>
                                        </p:attrNameLst>
                                      </p:cBhvr>
                                      <p:tavLst>
                                        <p:tav tm="0">
                                          <p:val>
                                            <p:strVal val="#ppt_x"/>
                                          </p:val>
                                        </p:tav>
                                        <p:tav tm="100000">
                                          <p:val>
                                            <p:strVal val="#ppt_x"/>
                                          </p:val>
                                        </p:tav>
                                      </p:tavLst>
                                    </p:anim>
                                    <p:anim calcmode="lin" valueType="num">
                                      <p:cBhvr additive="base">
                                        <p:cTn id="8" dur="500" fill="hold"/>
                                        <p:tgtEl>
                                          <p:spTgt spid="8499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4996"/>
                                        </p:tgtEl>
                                        <p:attrNameLst>
                                          <p:attrName>style.visibility</p:attrName>
                                        </p:attrNameLst>
                                      </p:cBhvr>
                                      <p:to>
                                        <p:strVal val="visible"/>
                                      </p:to>
                                    </p:set>
                                    <p:anim calcmode="lin" valueType="num">
                                      <p:cBhvr additive="base">
                                        <p:cTn id="11" dur="500" fill="hold"/>
                                        <p:tgtEl>
                                          <p:spTgt spid="84996"/>
                                        </p:tgtEl>
                                        <p:attrNameLst>
                                          <p:attrName>ppt_x</p:attrName>
                                        </p:attrNameLst>
                                      </p:cBhvr>
                                      <p:tavLst>
                                        <p:tav tm="0">
                                          <p:val>
                                            <p:strVal val="#ppt_x"/>
                                          </p:val>
                                        </p:tav>
                                        <p:tav tm="100000">
                                          <p:val>
                                            <p:strVal val="#ppt_x"/>
                                          </p:val>
                                        </p:tav>
                                      </p:tavLst>
                                    </p:anim>
                                    <p:anim calcmode="lin" valueType="num">
                                      <p:cBhvr additive="base">
                                        <p:cTn id="12" dur="500" fill="hold"/>
                                        <p:tgtEl>
                                          <p:spTgt spid="8499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4995">
                                            <p:txEl>
                                              <p:pRg st="0" end="0"/>
                                            </p:txEl>
                                          </p:spTgt>
                                        </p:tgtEl>
                                        <p:attrNameLst>
                                          <p:attrName>style.visibility</p:attrName>
                                        </p:attrNameLst>
                                      </p:cBhvr>
                                      <p:to>
                                        <p:strVal val="visible"/>
                                      </p:to>
                                    </p:set>
                                    <p:animEffect transition="in" filter="blinds(horizontal)">
                                      <p:cBhvr>
                                        <p:cTn id="17" dur="500"/>
                                        <p:tgtEl>
                                          <p:spTgt spid="8499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84995">
                                            <p:txEl>
                                              <p:pRg st="2" end="2"/>
                                            </p:txEl>
                                          </p:spTgt>
                                        </p:tgtEl>
                                        <p:attrNameLst>
                                          <p:attrName>style.visibility</p:attrName>
                                        </p:attrNameLst>
                                      </p:cBhvr>
                                      <p:to>
                                        <p:strVal val="visible"/>
                                      </p:to>
                                    </p:set>
                                    <p:animEffect transition="in" filter="blinds(horizontal)">
                                      <p:cBhvr>
                                        <p:cTn id="22" dur="500"/>
                                        <p:tgtEl>
                                          <p:spTgt spid="84995">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84995">
                                            <p:txEl>
                                              <p:pRg st="4" end="4"/>
                                            </p:txEl>
                                          </p:spTgt>
                                        </p:tgtEl>
                                        <p:attrNameLst>
                                          <p:attrName>style.visibility</p:attrName>
                                        </p:attrNameLst>
                                      </p:cBhvr>
                                      <p:to>
                                        <p:strVal val="visible"/>
                                      </p:to>
                                    </p:set>
                                    <p:animEffect transition="in" filter="blinds(horizontal)">
                                      <p:cBhvr>
                                        <p:cTn id="27" dur="500"/>
                                        <p:tgtEl>
                                          <p:spTgt spid="84995">
                                            <p:txEl>
                                              <p:pRg st="4" end="4"/>
                                            </p:txEl>
                                          </p:spTgt>
                                        </p:tgtEl>
                                      </p:cBhvr>
                                    </p:animEffect>
                                  </p:childTnLst>
                                </p:cTn>
                              </p:par>
                              <p:par>
                                <p:cTn id="28" presetID="3" presetClass="entr" presetSubtype="10" fill="hold" grpId="0" nodeType="withEffect">
                                  <p:stCondLst>
                                    <p:cond delay="0"/>
                                  </p:stCondLst>
                                  <p:childTnLst>
                                    <p:set>
                                      <p:cBhvr>
                                        <p:cTn id="29" dur="1" fill="hold">
                                          <p:stCondLst>
                                            <p:cond delay="0"/>
                                          </p:stCondLst>
                                        </p:cTn>
                                        <p:tgtEl>
                                          <p:spTgt spid="84997"/>
                                        </p:tgtEl>
                                        <p:attrNameLst>
                                          <p:attrName>style.visibility</p:attrName>
                                        </p:attrNameLst>
                                      </p:cBhvr>
                                      <p:to>
                                        <p:strVal val="visible"/>
                                      </p:to>
                                    </p:set>
                                    <p:animEffect transition="in" filter="blinds(horizontal)">
                                      <p:cBhvr>
                                        <p:cTn id="30" dur="500"/>
                                        <p:tgtEl>
                                          <p:spTgt spid="84997"/>
                                        </p:tgtEl>
                                      </p:cBhvr>
                                    </p:animEffect>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grpId="0" nodeType="clickEffect">
                                  <p:stCondLst>
                                    <p:cond delay="0"/>
                                  </p:stCondLst>
                                  <p:childTnLst>
                                    <p:set>
                                      <p:cBhvr>
                                        <p:cTn id="34" dur="1" fill="hold">
                                          <p:stCondLst>
                                            <p:cond delay="0"/>
                                          </p:stCondLst>
                                        </p:cTn>
                                        <p:tgtEl>
                                          <p:spTgt spid="84995">
                                            <p:txEl>
                                              <p:pRg st="6" end="6"/>
                                            </p:txEl>
                                          </p:spTgt>
                                        </p:tgtEl>
                                        <p:attrNameLst>
                                          <p:attrName>style.visibility</p:attrName>
                                        </p:attrNameLst>
                                      </p:cBhvr>
                                      <p:to>
                                        <p:strVal val="visible"/>
                                      </p:to>
                                    </p:set>
                                    <p:animEffect transition="in" filter="blinds(horizontal)">
                                      <p:cBhvr>
                                        <p:cTn id="35" dur="500"/>
                                        <p:tgtEl>
                                          <p:spTgt spid="84995">
                                            <p:txEl>
                                              <p:pRg st="6" end="6"/>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3" presetClass="entr" presetSubtype="10" fill="hold" grpId="0" nodeType="clickEffect">
                                  <p:stCondLst>
                                    <p:cond delay="0"/>
                                  </p:stCondLst>
                                  <p:childTnLst>
                                    <p:set>
                                      <p:cBhvr>
                                        <p:cTn id="39" dur="1" fill="hold">
                                          <p:stCondLst>
                                            <p:cond delay="0"/>
                                          </p:stCondLst>
                                        </p:cTn>
                                        <p:tgtEl>
                                          <p:spTgt spid="84995">
                                            <p:txEl>
                                              <p:pRg st="8" end="8"/>
                                            </p:txEl>
                                          </p:spTgt>
                                        </p:tgtEl>
                                        <p:attrNameLst>
                                          <p:attrName>style.visibility</p:attrName>
                                        </p:attrNameLst>
                                      </p:cBhvr>
                                      <p:to>
                                        <p:strVal val="visible"/>
                                      </p:to>
                                    </p:set>
                                    <p:animEffect transition="in" filter="blinds(horizontal)">
                                      <p:cBhvr>
                                        <p:cTn id="40" dur="500"/>
                                        <p:tgtEl>
                                          <p:spTgt spid="8499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994" grpId="0"/>
      <p:bldP spid="84995" grpId="0" uiExpand="1" build="p"/>
      <p:bldP spid="84996" grpId="0" animBg="1"/>
      <p:bldP spid="8499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ChangeArrowheads="1"/>
          </p:cNvSpPr>
          <p:nvPr>
            <p:ph type="title"/>
          </p:nvPr>
        </p:nvSpPr>
        <p:spPr/>
        <p:txBody>
          <a:bodyPr/>
          <a:lstStyle/>
          <a:p>
            <a:r>
              <a:rPr lang="en-US"/>
              <a:t>For more information:</a:t>
            </a:r>
          </a:p>
        </p:txBody>
      </p:sp>
      <p:sp>
        <p:nvSpPr>
          <p:cNvPr id="95235" name="Rectangle 3"/>
          <p:cNvSpPr>
            <a:spLocks noGrp="1" noChangeArrowheads="1"/>
          </p:cNvSpPr>
          <p:nvPr>
            <p:ph type="body" idx="1"/>
          </p:nvPr>
        </p:nvSpPr>
        <p:spPr/>
        <p:txBody>
          <a:bodyPr/>
          <a:lstStyle/>
          <a:p>
            <a:r>
              <a:rPr lang="en-US" sz="2800">
                <a:latin typeface="Arial" charset="0"/>
                <a:hlinkClick r:id="rId2"/>
              </a:rPr>
              <a:t>www.mghsocialwork.org</a:t>
            </a:r>
            <a:r>
              <a:rPr lang="en-US" sz="2800">
                <a:latin typeface="Arial" charset="0"/>
              </a:rPr>
              <a:t> &gt; Staff Access &gt; Basic Needs &gt; Utilities </a:t>
            </a:r>
          </a:p>
          <a:p>
            <a:endParaRPr lang="en-US" sz="2800">
              <a:latin typeface="Arial" charset="0"/>
            </a:endParaRPr>
          </a:p>
          <a:p>
            <a:r>
              <a:rPr lang="en-US" sz="2800">
                <a:latin typeface="Arial" charset="0"/>
              </a:rPr>
              <a:t>Or contact the Community Resource Center at x6-8182</a:t>
            </a:r>
          </a:p>
        </p:txBody>
      </p:sp>
    </p:spTree>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Eclipse">
  <a:themeElements>
    <a:clrScheme name="Eclipse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fontScheme name="Eclipse">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Verdan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Verdana" pitchFamily="34" charset="0"/>
          </a:defRPr>
        </a:defPPr>
      </a:lstStyle>
    </a:lnDef>
  </a:objectDefaults>
  <a:extraClrSchemeLst>
    <a:extraClrScheme>
      <a:clrScheme name="Eclipse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clrMap bg1="lt1" tx1="dk1" bg2="lt2" tx2="dk2" accent1="accent1" accent2="accent2" accent3="accent3" accent4="accent4" accent5="accent5" accent6="accent6" hlink="hlink" folHlink="folHlink"/>
    </a:extraClrScheme>
    <a:extraClrScheme>
      <a:clrScheme name="Eclipse 2">
        <a:dk1>
          <a:srgbClr val="000000"/>
        </a:dk1>
        <a:lt1>
          <a:srgbClr val="FFFFFF"/>
        </a:lt1>
        <a:dk2>
          <a:srgbClr val="333366"/>
        </a:dk2>
        <a:lt2>
          <a:srgbClr val="5F5F5F"/>
        </a:lt2>
        <a:accent1>
          <a:srgbClr val="CC99FF"/>
        </a:accent1>
        <a:accent2>
          <a:srgbClr val="99CCCC"/>
        </a:accent2>
        <a:accent3>
          <a:srgbClr val="FFFFFF"/>
        </a:accent3>
        <a:accent4>
          <a:srgbClr val="000000"/>
        </a:accent4>
        <a:accent5>
          <a:srgbClr val="E2CAFF"/>
        </a:accent5>
        <a:accent6>
          <a:srgbClr val="8AB9B9"/>
        </a:accent6>
        <a:hlink>
          <a:srgbClr val="666699"/>
        </a:hlink>
        <a:folHlink>
          <a:srgbClr val="660066"/>
        </a:folHlink>
      </a:clrScheme>
      <a:clrMap bg1="lt1" tx1="dk1" bg2="lt2" tx2="dk2" accent1="accent1" accent2="accent2" accent3="accent3" accent4="accent4" accent5="accent5" accent6="accent6" hlink="hlink" folHlink="folHlink"/>
    </a:extraClrScheme>
    <a:extraClrScheme>
      <a:clrScheme name="Eclipse 3">
        <a:dk1>
          <a:srgbClr val="000000"/>
        </a:dk1>
        <a:lt1>
          <a:srgbClr val="FFFFFF"/>
        </a:lt1>
        <a:dk2>
          <a:srgbClr val="0000CC"/>
        </a:dk2>
        <a:lt2>
          <a:srgbClr val="434343"/>
        </a:lt2>
        <a:accent1>
          <a:srgbClr val="99CC00"/>
        </a:accent1>
        <a:accent2>
          <a:srgbClr val="FFCC00"/>
        </a:accent2>
        <a:accent3>
          <a:srgbClr val="FFFFFF"/>
        </a:accent3>
        <a:accent4>
          <a:srgbClr val="000000"/>
        </a:accent4>
        <a:accent5>
          <a:srgbClr val="CAE2AA"/>
        </a:accent5>
        <a:accent6>
          <a:srgbClr val="E7B900"/>
        </a:accent6>
        <a:hlink>
          <a:srgbClr val="FF0000"/>
        </a:hlink>
        <a:folHlink>
          <a:srgbClr val="808080"/>
        </a:folHlink>
      </a:clrScheme>
      <a:clrMap bg1="lt1" tx1="dk1" bg2="lt2" tx2="dk2" accent1="accent1" accent2="accent2" accent3="accent3" accent4="accent4" accent5="accent5" accent6="accent6" hlink="hlink" folHlink="folHlink"/>
    </a:extraClrScheme>
    <a:extraClrScheme>
      <a:clrScheme name="Eclipse 4">
        <a:dk1>
          <a:srgbClr val="000000"/>
        </a:dk1>
        <a:lt1>
          <a:srgbClr val="64AAAE"/>
        </a:lt1>
        <a:dk2>
          <a:srgbClr val="FFFFCC"/>
        </a:dk2>
        <a:lt2>
          <a:srgbClr val="5F5F5F"/>
        </a:lt2>
        <a:accent1>
          <a:srgbClr val="B4B1DB"/>
        </a:accent1>
        <a:accent2>
          <a:srgbClr val="61C1D7"/>
        </a:accent2>
        <a:accent3>
          <a:srgbClr val="B8D2D3"/>
        </a:accent3>
        <a:accent4>
          <a:srgbClr val="000000"/>
        </a:accent4>
        <a:accent5>
          <a:srgbClr val="D6D5EA"/>
        </a:accent5>
        <a:accent6>
          <a:srgbClr val="57AFC3"/>
        </a:accent6>
        <a:hlink>
          <a:srgbClr val="257177"/>
        </a:hlink>
        <a:folHlink>
          <a:srgbClr val="CCCCCC"/>
        </a:folHlink>
      </a:clrScheme>
      <a:clrMap bg1="lt1" tx1="dk1" bg2="lt2" tx2="dk2" accent1="accent1" accent2="accent2" accent3="accent3" accent4="accent4" accent5="accent5" accent6="accent6" hlink="hlink" folHlink="folHlink"/>
    </a:extraClrScheme>
    <a:extraClrScheme>
      <a:clrScheme name="Eclipse 5">
        <a:dk1>
          <a:srgbClr val="5F5F5F"/>
        </a:dk1>
        <a:lt1>
          <a:srgbClr val="F8F8F8"/>
        </a:lt1>
        <a:dk2>
          <a:srgbClr val="2A285A"/>
        </a:dk2>
        <a:lt2>
          <a:srgbClr val="FFFFFF"/>
        </a:lt2>
        <a:accent1>
          <a:srgbClr val="999966"/>
        </a:accent1>
        <a:accent2>
          <a:srgbClr val="8C8B9D"/>
        </a:accent2>
        <a:accent3>
          <a:srgbClr val="ACACB5"/>
        </a:accent3>
        <a:accent4>
          <a:srgbClr val="D4D4D4"/>
        </a:accent4>
        <a:accent5>
          <a:srgbClr val="CACAB8"/>
        </a:accent5>
        <a:accent6>
          <a:srgbClr val="7E7D8E"/>
        </a:accent6>
        <a:hlink>
          <a:srgbClr val="465174"/>
        </a:hlink>
        <a:folHlink>
          <a:srgbClr val="C0C0C0"/>
        </a:folHlink>
      </a:clrScheme>
      <a:clrMap bg1="dk2" tx1="lt1" bg2="dk1" tx2="lt2" accent1="accent1" accent2="accent2" accent3="accent3" accent4="accent4" accent5="accent5" accent6="accent6" hlink="hlink" folHlink="folHlink"/>
    </a:extraClrScheme>
    <a:extraClrScheme>
      <a:clrScheme name="Eclipse 6">
        <a:dk1>
          <a:srgbClr val="434343"/>
        </a:dk1>
        <a:lt1>
          <a:srgbClr val="FFFFFF"/>
        </a:lt1>
        <a:dk2>
          <a:srgbClr val="360404"/>
        </a:dk2>
        <a:lt2>
          <a:srgbClr val="FFFFFF"/>
        </a:lt2>
        <a:accent1>
          <a:srgbClr val="669900"/>
        </a:accent1>
        <a:accent2>
          <a:srgbClr val="CC6600"/>
        </a:accent2>
        <a:accent3>
          <a:srgbClr val="AEAAAA"/>
        </a:accent3>
        <a:accent4>
          <a:srgbClr val="DADADA"/>
        </a:accent4>
        <a:accent5>
          <a:srgbClr val="B8CAAA"/>
        </a:accent5>
        <a:accent6>
          <a:srgbClr val="B95C00"/>
        </a:accent6>
        <a:hlink>
          <a:srgbClr val="CC3300"/>
        </a:hlink>
        <a:folHlink>
          <a:srgbClr val="808080"/>
        </a:folHlink>
      </a:clrScheme>
      <a:clrMap bg1="dk2" tx1="lt1" bg2="dk1" tx2="lt2" accent1="accent1" accent2="accent2" accent3="accent3" accent4="accent4" accent5="accent5" accent6="accent6" hlink="hlink" folHlink="folHlink"/>
    </a:extraClrScheme>
    <a:extraClrScheme>
      <a:clrScheme name="Eclipse 7">
        <a:dk1>
          <a:srgbClr val="434343"/>
        </a:dk1>
        <a:lt1>
          <a:srgbClr val="FFFFFF"/>
        </a:lt1>
        <a:dk2>
          <a:srgbClr val="000000"/>
        </a:dk2>
        <a:lt2>
          <a:srgbClr val="8285FE"/>
        </a:lt2>
        <a:accent1>
          <a:srgbClr val="669900"/>
        </a:accent1>
        <a:accent2>
          <a:srgbClr val="9900FF"/>
        </a:accent2>
        <a:accent3>
          <a:srgbClr val="AAAAAA"/>
        </a:accent3>
        <a:accent4>
          <a:srgbClr val="DADADA"/>
        </a:accent4>
        <a:accent5>
          <a:srgbClr val="B8CAAA"/>
        </a:accent5>
        <a:accent6>
          <a:srgbClr val="8A00E7"/>
        </a:accent6>
        <a:hlink>
          <a:srgbClr val="6600CC"/>
        </a:hlink>
        <a:folHlink>
          <a:srgbClr val="808080"/>
        </a:folHlink>
      </a:clrScheme>
      <a:clrMap bg1="dk2" tx1="lt1" bg2="dk1" tx2="lt2" accent1="accent1" accent2="accent2" accent3="accent3" accent4="accent4" accent5="accent5" accent6="accent6" hlink="hlink" folHlink="folHlink"/>
    </a:extraClrScheme>
    <a:extraClrScheme>
      <a:clrScheme name="Eclipse 8">
        <a:dk1>
          <a:srgbClr val="434343"/>
        </a:dk1>
        <a:lt1>
          <a:srgbClr val="FFFFFF"/>
        </a:lt1>
        <a:dk2>
          <a:srgbClr val="000000"/>
        </a:dk2>
        <a:lt2>
          <a:srgbClr val="0066FF"/>
        </a:lt2>
        <a:accent1>
          <a:srgbClr val="339966"/>
        </a:accent1>
        <a:accent2>
          <a:srgbClr val="FFCC00"/>
        </a:accent2>
        <a:accent3>
          <a:srgbClr val="AAAAAA"/>
        </a:accent3>
        <a:accent4>
          <a:srgbClr val="DADADA"/>
        </a:accent4>
        <a:accent5>
          <a:srgbClr val="ADCAB8"/>
        </a:accent5>
        <a:accent6>
          <a:srgbClr val="E7B900"/>
        </a:accent6>
        <a:hlink>
          <a:srgbClr val="CC0000"/>
        </a:hlink>
        <a:folHlink>
          <a:srgbClr val="808080"/>
        </a:folHlink>
      </a:clrScheme>
      <a:clrMap bg1="dk2" tx1="lt1" bg2="dk1" tx2="lt2" accent1="accent1" accent2="accent2" accent3="accent3" accent4="accent4" accent5="accent5" accent6="accent6" hlink="hlink" folHlink="folHlink"/>
    </a:extraClrScheme>
    <a:extraClrScheme>
      <a:clrScheme name="Eclipse 9">
        <a:dk1>
          <a:srgbClr val="333300"/>
        </a:dk1>
        <a:lt1>
          <a:srgbClr val="FFFFFF"/>
        </a:lt1>
        <a:dk2>
          <a:srgbClr val="669900"/>
        </a:dk2>
        <a:lt2>
          <a:srgbClr val="FFFFCC"/>
        </a:lt2>
        <a:accent1>
          <a:srgbClr val="CCCC00"/>
        </a:accent1>
        <a:accent2>
          <a:srgbClr val="99CC00"/>
        </a:accent2>
        <a:accent3>
          <a:srgbClr val="B8CAAA"/>
        </a:accent3>
        <a:accent4>
          <a:srgbClr val="DADADA"/>
        </a:accent4>
        <a:accent5>
          <a:srgbClr val="E2E2AA"/>
        </a:accent5>
        <a:accent6>
          <a:srgbClr val="8AB900"/>
        </a:accent6>
        <a:hlink>
          <a:srgbClr val="336600"/>
        </a:hlink>
        <a:folHlink>
          <a:srgbClr val="FFFF66"/>
        </a:folHlink>
      </a:clrScheme>
      <a:clrMap bg1="dk2" tx1="lt1" bg2="dk1" tx2="lt2" accent1="accent1" accent2="accent2" accent3="accent3" accent4="accent4" accent5="accent5" accent6="accent6" hlink="hlink" folHlink="folHlink"/>
    </a:extraClrScheme>
    <a:extraClrScheme>
      <a:clrScheme name="Eclipse 10">
        <a:dk1>
          <a:srgbClr val="333333"/>
        </a:dk1>
        <a:lt1>
          <a:srgbClr val="FFFFCC"/>
        </a:lt1>
        <a:dk2>
          <a:srgbClr val="660000"/>
        </a:dk2>
        <a:lt2>
          <a:srgbClr val="CCCCCC"/>
        </a:lt2>
        <a:accent1>
          <a:srgbClr val="FF6600"/>
        </a:accent1>
        <a:accent2>
          <a:srgbClr val="CC3300"/>
        </a:accent2>
        <a:accent3>
          <a:srgbClr val="B8AAAA"/>
        </a:accent3>
        <a:accent4>
          <a:srgbClr val="DADAAE"/>
        </a:accent4>
        <a:accent5>
          <a:srgbClr val="FFB8AA"/>
        </a:accent5>
        <a:accent6>
          <a:srgbClr val="B92D00"/>
        </a:accent6>
        <a:hlink>
          <a:srgbClr val="990000"/>
        </a:hlink>
        <a:folHlink>
          <a:srgbClr val="CC99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Eclipse</Template>
  <TotalTime>2841</TotalTime>
  <Words>717</Words>
  <Application>Microsoft Office PowerPoint</Application>
  <PresentationFormat>On-screen Show (4:3)</PresentationFormat>
  <Paragraphs>91</Paragraphs>
  <Slides>12</Slides>
  <Notes>2</Notes>
  <HiddenSlides>0</HiddenSlides>
  <MMClips>0</MMClips>
  <ScaleCrop>false</ScaleCrop>
  <HeadingPairs>
    <vt:vector size="8" baseType="variant">
      <vt:variant>
        <vt:lpstr>Fonts Used</vt:lpstr>
      </vt:variant>
      <vt:variant>
        <vt:i4>4</vt:i4>
      </vt:variant>
      <vt:variant>
        <vt:lpstr>Design Template</vt:lpstr>
      </vt:variant>
      <vt:variant>
        <vt:i4>1</vt:i4>
      </vt:variant>
      <vt:variant>
        <vt:lpstr>Embedded OLE Servers</vt:lpstr>
      </vt:variant>
      <vt:variant>
        <vt:i4>1</vt:i4>
      </vt:variant>
      <vt:variant>
        <vt:lpstr>Slide Titles</vt:lpstr>
      </vt:variant>
      <vt:variant>
        <vt:i4>12</vt:i4>
      </vt:variant>
    </vt:vector>
  </HeadingPairs>
  <TitlesOfParts>
    <vt:vector size="18" baseType="lpstr">
      <vt:lpstr>Arial</vt:lpstr>
      <vt:lpstr>Times New Roman</vt:lpstr>
      <vt:lpstr>Verdana</vt:lpstr>
      <vt:lpstr>Wingdings</vt:lpstr>
      <vt:lpstr>Eclipse</vt:lpstr>
      <vt:lpstr>Microsoft PowerPoint Presentation</vt:lpstr>
      <vt:lpstr>“Keeping the Heat &amp; Lights On” ~Utility Assistance Training and Advocacy Tips~</vt:lpstr>
      <vt:lpstr>Utility Assistance</vt:lpstr>
      <vt:lpstr>Federal Fuel Assistance</vt:lpstr>
      <vt:lpstr>Slide 4</vt:lpstr>
      <vt:lpstr>The Weatherization Assistance Program (WAP) / The Heating Emergency Assistance Retrofit Task Weatherization Assistance Program (HEARTWAP)</vt:lpstr>
      <vt:lpstr> Tip: There are programs for individuals who don’t qualify for Federal programs or who have exhausted their benefits</vt:lpstr>
      <vt:lpstr> Tip: Having legal immigration status or a Social Security Number is irrelevant in terms of utility protections in MA</vt:lpstr>
      <vt:lpstr> Tip: It is easier to delay utility shut-off than to restore terminated service when a client has outstanding utility bills.  </vt:lpstr>
      <vt:lpstr>Payment &amp; Arrearage Programs</vt:lpstr>
      <vt:lpstr>Telephone Termination Protections and Discount Programs</vt:lpstr>
      <vt:lpstr>“Three-step Approach” to Maintaining and Restoring Service</vt:lpstr>
      <vt:lpstr>For more information:</vt:lpstr>
    </vt:vector>
  </TitlesOfParts>
  <Company>Partners HealthCare System, Inc</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Public Benefits Training</dc:title>
  <dc:creator>Partners Information Systems</dc:creator>
  <cp:lastModifiedBy>Partners Information Systems</cp:lastModifiedBy>
  <cp:revision>73</cp:revision>
  <dcterms:created xsi:type="dcterms:W3CDTF">2009-11-06T19:26:13Z</dcterms:created>
  <dcterms:modified xsi:type="dcterms:W3CDTF">2011-01-26T21:58:43Z</dcterms:modified>
</cp:coreProperties>
</file>