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56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70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55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1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629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78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11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1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29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11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48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4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ACFC-6C23-4EAA-AD92-1B410271A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3" y="135636"/>
            <a:ext cx="11625943" cy="656844"/>
          </a:xfrm>
        </p:spPr>
        <p:txBody>
          <a:bodyPr>
            <a:normAutofit fontScale="90000"/>
          </a:bodyPr>
          <a:lstStyle/>
          <a:p>
            <a:r>
              <a:rPr lang="en-US" dirty="0"/>
              <a:t>iCMP and other high-need care management programs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65A89FA-AD97-42BE-9BEA-C1DFAF7A9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835142"/>
              </p:ext>
            </p:extLst>
          </p:nvPr>
        </p:nvGraphicFramePr>
        <p:xfrm>
          <a:off x="33097" y="0"/>
          <a:ext cx="12125806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60">
                  <a:extLst>
                    <a:ext uri="{9D8B030D-6E8A-4147-A177-3AD203B41FA5}">
                      <a16:colId xmlns:a16="http://schemas.microsoft.com/office/drawing/2014/main" val="3396635306"/>
                    </a:ext>
                  </a:extLst>
                </a:gridCol>
                <a:gridCol w="2514184">
                  <a:extLst>
                    <a:ext uri="{9D8B030D-6E8A-4147-A177-3AD203B41FA5}">
                      <a16:colId xmlns:a16="http://schemas.microsoft.com/office/drawing/2014/main" val="4136649092"/>
                    </a:ext>
                  </a:extLst>
                </a:gridCol>
                <a:gridCol w="2626783">
                  <a:extLst>
                    <a:ext uri="{9D8B030D-6E8A-4147-A177-3AD203B41FA5}">
                      <a16:colId xmlns:a16="http://schemas.microsoft.com/office/drawing/2014/main" val="3143915075"/>
                    </a:ext>
                  </a:extLst>
                </a:gridCol>
                <a:gridCol w="3112318">
                  <a:extLst>
                    <a:ext uri="{9D8B030D-6E8A-4147-A177-3AD203B41FA5}">
                      <a16:colId xmlns:a16="http://schemas.microsoft.com/office/drawing/2014/main" val="2311658000"/>
                    </a:ext>
                  </a:extLst>
                </a:gridCol>
                <a:gridCol w="2425161">
                  <a:extLst>
                    <a:ext uri="{9D8B030D-6E8A-4147-A177-3AD203B41FA5}">
                      <a16:colId xmlns:a16="http://schemas.microsoft.com/office/drawing/2014/main" val="3582608331"/>
                    </a:ext>
                  </a:extLst>
                </a:gridCol>
              </a:tblGrid>
              <a:tr h="34679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iCMP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iCMP 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Community Partners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Social Determinants Community Health Workers/Navigators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784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Criteria for Eligibility – All programs require an MGH PCP</a:t>
                      </a:r>
                    </a:p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High-risk as determined by iCMP program review (unmanaged chronic conditions, ED use, potential for future admissions).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Very high risk patients whose needs are unmet by traditional system.  Often high psych, SUDS, &amp;/or very medically complex. Frequent ED/inpatient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Patients with chronic conditions who can use long-term care coordination help, adults with BH needs that can be helped with therapy and/or care coordination in the community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Patients with MGH PCP who can benefit from short/medium-term support for health-related social needs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0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Payor type eligibility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Risk contracts including all MGB plans, some Medicare, Medicaid, Tufts, Blue Cross, and Harvard Pilgrim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Medicaid ACO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Medicaid ACO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 payors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308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Referral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Epic Order to iCMP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Epic Order to iCMP 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Epic Order to Community Partners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Epic Order to MGH SDH or Equity &amp; Community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00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What this program offers that’s different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Longitudinal care management with a nurse, SW, and/or CHW care coordinator working with the </a:t>
                      </a:r>
                      <a:r>
                        <a:rPr lang="en-US" sz="1400"/>
                        <a:t>patient’s healthcare teams.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In-community/In-home medical care** (meet pts where they’re at), additional community stabilization resources for MH and SUDS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Community-based BH or LTSS care to help with MGH capacity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Help for health-related social needs and triage to other care management as appropriate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785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Time to Engagement and Length of Engagement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Depends on capacity, usually within a month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Longitudinal based on need and patient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 deemed appropriate outreach starts in 6-8 weeks</a:t>
                      </a:r>
                    </a:p>
                    <a:p>
                      <a:endParaRPr lang="en-US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Longitudinal based on need and patient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Referrals can be fast-tracked but expect minimum 3 months for outreach and enrollment</a:t>
                      </a:r>
                    </a:p>
                    <a:p>
                      <a:endParaRPr lang="en-US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Longitudinal based on need and patient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Eyes on the referral within a week, waitlist varies. Able to accommodate urgent needs if specified. 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Max </a:t>
                      </a:r>
                      <a:r>
                        <a:rPr lang="en-US" sz="1400"/>
                        <a:t>4-6 months.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47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Age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Pedi iCMP w/ </a:t>
                      </a:r>
                      <a:r>
                        <a:rPr lang="en-US" sz="1400" dirty="0" err="1"/>
                        <a:t>pedi</a:t>
                      </a:r>
                      <a:r>
                        <a:rPr lang="en-US" sz="1400" dirty="0"/>
                        <a:t> PCP</a:t>
                      </a:r>
                    </a:p>
                    <a:p>
                      <a:r>
                        <a:rPr lang="en-US" sz="1400" dirty="0"/>
                        <a:t>Adult 18 and 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 and 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BH is 18-65 and LTSS is 3-64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49328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13C604-1DAF-44DA-AAB1-CC4836E3CCE3}"/>
              </a:ext>
            </a:extLst>
          </p:cNvPr>
          <p:cNvSpPr txBox="1"/>
          <p:nvPr/>
        </p:nvSpPr>
        <p:spPr>
          <a:xfrm flipH="1">
            <a:off x="9008579" y="6473987"/>
            <a:ext cx="3183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* Not all products are in risk contracts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87BD8B-EBDC-4952-B0A0-D9E62E8EEE4B}"/>
              </a:ext>
            </a:extLst>
          </p:cNvPr>
          <p:cNvSpPr txBox="1"/>
          <p:nvPr/>
        </p:nvSpPr>
        <p:spPr>
          <a:xfrm>
            <a:off x="33097" y="6492240"/>
            <a:ext cx="7959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**Does not include PCA but can connect to services     </a:t>
            </a:r>
            <a:r>
              <a:rPr lang="en-US" sz="1400" dirty="0">
                <a:solidFill>
                  <a:srgbClr val="000000"/>
                </a:solidFill>
                <a:latin typeface="Gill Sans MT" panose="020B0502020104020203"/>
              </a:rPr>
              <a:t>*** Referrals may be shifted based on case specifics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01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BA0AEFEE-BAF0-615B-0810-546EA2364499}"/>
              </a:ext>
            </a:extLst>
          </p:cNvPr>
          <p:cNvGrpSpPr/>
          <p:nvPr/>
        </p:nvGrpSpPr>
        <p:grpSpPr>
          <a:xfrm>
            <a:off x="450859" y="1262251"/>
            <a:ext cx="10754451" cy="3896270"/>
            <a:chOff x="298459" y="1697680"/>
            <a:chExt cx="10754451" cy="389627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3B1B865-0A6A-8E5F-F799-2631944A6A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8459" y="1697681"/>
              <a:ext cx="3620005" cy="3896269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4F39E91-07DA-6158-DE94-065197162E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43602" y="1697680"/>
              <a:ext cx="2629267" cy="3896269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71FB3FE-D845-3793-630F-1B637257E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98007" y="1697680"/>
              <a:ext cx="2009840" cy="3896269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B9B1FD1-C54C-B4EC-1B46-1C89DA3002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607847" y="1697680"/>
              <a:ext cx="2445063" cy="3896269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F97B292-67C0-6E62-40D3-975B400537A8}"/>
              </a:ext>
            </a:extLst>
          </p:cNvPr>
          <p:cNvSpPr txBox="1"/>
          <p:nvPr/>
        </p:nvSpPr>
        <p:spPr>
          <a:xfrm>
            <a:off x="450859" y="5595748"/>
            <a:ext cx="108345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These levels are assigned by staff after the initial patient assessment.  The information is here to help staff</a:t>
            </a:r>
          </a:p>
          <a:p>
            <a:r>
              <a:rPr lang="en-US" dirty="0"/>
              <a:t>understand the types of care, length of engagement, and level of complexity this work is broken down into and</a:t>
            </a:r>
          </a:p>
          <a:p>
            <a:r>
              <a:rPr lang="en-US" dirty="0"/>
              <a:t>what kind of help a patient should expect to receive.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76E402-CE9F-AE7C-BE68-712AAF4BFFA2}"/>
              </a:ext>
            </a:extLst>
          </p:cNvPr>
          <p:cNvSpPr txBox="1"/>
          <p:nvPr/>
        </p:nvSpPr>
        <p:spPr>
          <a:xfrm>
            <a:off x="450859" y="557752"/>
            <a:ext cx="5963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Community Health Engagement Matrix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8B9F2B-1B80-FBFF-3ADC-72C937A69B5D}"/>
              </a:ext>
            </a:extLst>
          </p:cNvPr>
          <p:cNvSpPr/>
          <p:nvPr/>
        </p:nvSpPr>
        <p:spPr>
          <a:xfrm>
            <a:off x="450859" y="1262251"/>
            <a:ext cx="10754451" cy="38962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2324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438</Words>
  <Application>Microsoft Office PowerPoint</Application>
  <PresentationFormat>Widescreen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Parcel</vt:lpstr>
      <vt:lpstr>iCMP and other high-need care management programs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iCMP and other high-need care management programs</dc:title>
  <dc:creator>Risley, Kristen</dc:creator>
  <cp:lastModifiedBy>Ellen Forman</cp:lastModifiedBy>
  <cp:revision>12</cp:revision>
  <dcterms:created xsi:type="dcterms:W3CDTF">2022-02-09T14:05:49Z</dcterms:created>
  <dcterms:modified xsi:type="dcterms:W3CDTF">2023-10-05T15:36:01Z</dcterms:modified>
</cp:coreProperties>
</file>