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VcExkXhCit/3sPPGuLPY3Jv18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End 10:55am - ASHER</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START 10:55am - MEL</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MEL</a:t>
            </a:r>
            <a:endParaRPr b="1"/>
          </a:p>
        </p:txBody>
      </p:sp>
      <p:sp>
        <p:nvSpPr>
          <p:cNvPr id="224" name="Google Shape;22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END 11am - MEL</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START 11am - ASHER</a:t>
            </a:r>
            <a:endParaRPr b="1"/>
          </a:p>
        </p:txBody>
      </p:sp>
      <p:sp>
        <p:nvSpPr>
          <p:cNvPr id="253" name="Google Shape;25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ASHER</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END 11:05am - ASHER</a:t>
            </a:r>
            <a:endParaRPr b="1"/>
          </a:p>
        </p:txBody>
      </p:sp>
      <p:sp>
        <p:nvSpPr>
          <p:cNvPr id="267" name="Google Shape;2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11:05 START - MEL</a:t>
            </a:r>
            <a:endParaRPr b="1"/>
          </a:p>
          <a:p>
            <a:pPr marL="0" lvl="0" indent="0" algn="l" rtl="0">
              <a:lnSpc>
                <a:spcPct val="100000"/>
              </a:lnSpc>
              <a:spcBef>
                <a:spcPts val="0"/>
              </a:spcBef>
              <a:spcAft>
                <a:spcPts val="0"/>
              </a:spcAft>
              <a:buSzPts val="1400"/>
              <a:buNone/>
            </a:pPr>
            <a:r>
              <a:rPr lang="en-US" b="1"/>
              <a:t>End 11:10</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Asher</a:t>
            </a:r>
            <a:endParaRPr b="1"/>
          </a:p>
          <a:p>
            <a:pPr marL="0" lvl="0" indent="0" algn="l" rtl="0">
              <a:lnSpc>
                <a:spcPct val="100000"/>
              </a:lnSpc>
              <a:spcBef>
                <a:spcPts val="0"/>
              </a:spcBef>
              <a:spcAft>
                <a:spcPts val="0"/>
              </a:spcAft>
              <a:buSzPts val="1400"/>
              <a:buNone/>
            </a:pPr>
            <a:r>
              <a:rPr lang="en-US" b="1"/>
              <a:t>11:10-11:15am</a:t>
            </a:r>
            <a:endParaRPr b="1"/>
          </a:p>
        </p:txBody>
      </p:sp>
      <p:sp>
        <p:nvSpPr>
          <p:cNvPr id="285" name="Google Shape;28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Asher</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START: 10:05  (MEL)</a:t>
            </a:r>
            <a:endParaRPr b="1"/>
          </a:p>
        </p:txBody>
      </p:sp>
      <p:sp>
        <p:nvSpPr>
          <p:cNvPr id="113" name="Google Shape;11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11:15 START - MEL</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END 10:10AM (MEL)</a:t>
            </a:r>
            <a:endParaRPr b="1"/>
          </a:p>
        </p:txBody>
      </p:sp>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ASHER</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END 10:15am - ASHER</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VIDEO 10:15 - 10:30am - MEL</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10:30am - 10:40am - MEL</a:t>
            </a:r>
            <a:endParaRPr b="1"/>
          </a:p>
          <a:p>
            <a:pPr marL="0" lvl="0" indent="0" algn="l" rtl="0">
              <a:lnSpc>
                <a:spcPct val="100000"/>
              </a:lnSpc>
              <a:spcBef>
                <a:spcPts val="0"/>
              </a:spcBef>
              <a:spcAft>
                <a:spcPts val="0"/>
              </a:spcAft>
              <a:buSzPts val="1400"/>
              <a:buNone/>
            </a:pPr>
            <a:r>
              <a:rPr lang="en-US"/>
              <a:t>Invite chat: what are some of the things you heard in video? </a:t>
            </a:r>
            <a:endParaRPr/>
          </a:p>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Start 10:40 - 10:45am - MEL</a:t>
            </a:r>
            <a:endParaRPr b="1"/>
          </a:p>
          <a:p>
            <a:pPr marL="0" lvl="0" indent="0" algn="l" rtl="0">
              <a:lnSpc>
                <a:spcPct val="100000"/>
              </a:lnSpc>
              <a:spcBef>
                <a:spcPts val="0"/>
              </a:spcBef>
              <a:spcAft>
                <a:spcPts val="0"/>
              </a:spcAft>
              <a:buSzPts val="1400"/>
              <a:buNone/>
            </a:pPr>
            <a:r>
              <a:rPr lang="en-US"/>
              <a:t>Insurance*, formal and informal networks*</a:t>
            </a:r>
            <a:endParaRPr/>
          </a:p>
          <a:p>
            <a:pPr marL="0" lvl="0" indent="0" algn="l" rtl="0">
              <a:lnSpc>
                <a:spcPct val="100000"/>
              </a:lnSpc>
              <a:spcBef>
                <a:spcPts val="0"/>
              </a:spcBef>
              <a:spcAft>
                <a:spcPts val="0"/>
              </a:spcAft>
              <a:buSzPts val="1400"/>
              <a:buNone/>
            </a:pPr>
            <a:r>
              <a:rPr lang="en-US"/>
              <a:t>Multiple marginalized (and dominant) layers of identit(y)/(ies)</a:t>
            </a:r>
            <a:endParaRPr/>
          </a:p>
        </p:txBody>
      </p:sp>
      <p:sp>
        <p:nvSpPr>
          <p:cNvPr id="154" name="Google Shape;15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ASHER</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3"/>
        <p:cNvGrpSpPr/>
        <p:nvPr/>
      </p:nvGrpSpPr>
      <p:grpSpPr>
        <a:xfrm>
          <a:off x="0" y="0"/>
          <a:ext cx="0" cy="0"/>
          <a:chOff x="0" y="0"/>
          <a:chExt cx="0" cy="0"/>
        </a:xfrm>
      </p:grpSpPr>
      <p:sp>
        <p:nvSpPr>
          <p:cNvPr id="14" name="Google Shape;14;p24"/>
          <p:cNvSpPr/>
          <p:nvPr/>
        </p:nvSpPr>
        <p:spPr>
          <a:xfrm>
            <a:off x="448091" y="441325"/>
            <a:ext cx="2719909" cy="1080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5" name="Google Shape;15;p24"/>
          <p:cNvSpPr/>
          <p:nvPr/>
        </p:nvSpPr>
        <p:spPr>
          <a:xfrm>
            <a:off x="5976001" y="441325"/>
            <a:ext cx="2710801" cy="108000"/>
          </a:xfrm>
          <a:prstGeom prst="rect">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6" name="Google Shape;16;p24"/>
          <p:cNvSpPr/>
          <p:nvPr/>
        </p:nvSpPr>
        <p:spPr>
          <a:xfrm>
            <a:off x="3216600" y="441325"/>
            <a:ext cx="2710801" cy="108000"/>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7" name="Google Shape;17;p24"/>
          <p:cNvSpPr/>
          <p:nvPr/>
        </p:nvSpPr>
        <p:spPr>
          <a:xfrm>
            <a:off x="448091" y="3085764"/>
            <a:ext cx="8240108" cy="33048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8" name="Google Shape;18;p24"/>
          <p:cNvSpPr txBox="1">
            <a:spLocks noGrp="1"/>
          </p:cNvSpPr>
          <p:nvPr>
            <p:ph type="title"/>
          </p:nvPr>
        </p:nvSpPr>
        <p:spPr>
          <a:xfrm>
            <a:off x="581191" y="990600"/>
            <a:ext cx="7989753" cy="1504844"/>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9" name="Google Shape;19;p24"/>
          <p:cNvSpPr txBox="1">
            <a:spLocks noGrp="1"/>
          </p:cNvSpPr>
          <p:nvPr>
            <p:ph type="body" idx="1"/>
          </p:nvPr>
        </p:nvSpPr>
        <p:spPr>
          <a:xfrm>
            <a:off x="581191" y="2495443"/>
            <a:ext cx="7989753" cy="59032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accent2"/>
              </a:buClr>
              <a:buSzPts val="1600"/>
              <a:buFont typeface="Gill Sans"/>
              <a:buNone/>
              <a:defRPr sz="1600" cap="none">
                <a:solidFill>
                  <a:schemeClr val="accent2"/>
                </a:solidFill>
              </a:defRPr>
            </a:lvl1pPr>
            <a:lvl2pPr marL="914400" lvl="1" indent="-228600" algn="l">
              <a:lnSpc>
                <a:spcPct val="100000"/>
              </a:lnSpc>
              <a:spcBef>
                <a:spcPts val="600"/>
              </a:spcBef>
              <a:spcAft>
                <a:spcPts val="0"/>
              </a:spcAft>
              <a:buClr>
                <a:schemeClr val="accent2"/>
              </a:buClr>
              <a:buSzPts val="1600"/>
              <a:buFont typeface="Gill Sans"/>
              <a:buNone/>
              <a:defRPr sz="1600" cap="none">
                <a:solidFill>
                  <a:schemeClr val="accent2"/>
                </a:solidFill>
              </a:defRPr>
            </a:lvl2pPr>
            <a:lvl3pPr marL="1371600" lvl="2" indent="-228600" algn="l">
              <a:lnSpc>
                <a:spcPct val="100000"/>
              </a:lnSpc>
              <a:spcBef>
                <a:spcPts val="600"/>
              </a:spcBef>
              <a:spcAft>
                <a:spcPts val="0"/>
              </a:spcAft>
              <a:buClr>
                <a:schemeClr val="accent2"/>
              </a:buClr>
              <a:buSzPts val="1600"/>
              <a:buFont typeface="Gill Sans"/>
              <a:buNone/>
              <a:defRPr sz="1600" cap="none">
                <a:solidFill>
                  <a:schemeClr val="accent2"/>
                </a:solidFill>
              </a:defRPr>
            </a:lvl3pPr>
            <a:lvl4pPr marL="1828800" lvl="3" indent="-228600" algn="l">
              <a:lnSpc>
                <a:spcPct val="100000"/>
              </a:lnSpc>
              <a:spcBef>
                <a:spcPts val="600"/>
              </a:spcBef>
              <a:spcAft>
                <a:spcPts val="0"/>
              </a:spcAft>
              <a:buClr>
                <a:schemeClr val="accent2"/>
              </a:buClr>
              <a:buSzPts val="1600"/>
              <a:buFont typeface="Gill Sans"/>
              <a:buNone/>
              <a:defRPr sz="1600" cap="none">
                <a:solidFill>
                  <a:schemeClr val="accent2"/>
                </a:solidFill>
              </a:defRPr>
            </a:lvl4pPr>
            <a:lvl5pPr marL="2286000" lvl="4" indent="-228600" algn="l">
              <a:lnSpc>
                <a:spcPct val="100000"/>
              </a:lnSpc>
              <a:spcBef>
                <a:spcPts val="600"/>
              </a:spcBef>
              <a:spcAft>
                <a:spcPts val="0"/>
              </a:spcAft>
              <a:buClr>
                <a:schemeClr val="accent2"/>
              </a:buClr>
              <a:buSzPts val="1600"/>
              <a:buFont typeface="Gill Sans"/>
              <a:buNone/>
              <a:defRPr sz="1600" cap="none">
                <a:solidFill>
                  <a:schemeClr val="accent2"/>
                </a:solidFill>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20" name="Google Shape;20;p24"/>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1pPr>
            <a:lvl2pPr marL="0" marR="0" lvl="1"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2pPr>
            <a:lvl3pPr marL="0" marR="0" lvl="2"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3pPr>
            <a:lvl4pPr marL="0" marR="0" lvl="3"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4pPr>
            <a:lvl5pPr marL="0" marR="0" lvl="4"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5pPr>
            <a:lvl6pPr marL="0" marR="0" lvl="5"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6pPr>
            <a:lvl7pPr marL="0" marR="0" lvl="6"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7pPr>
            <a:lvl8pPr marL="0" marR="0" lvl="7"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8pPr>
            <a:lvl9pPr marL="0" marR="0" lvl="8"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solidFill>
                <a:schemeClr val="accent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581191" y="687473"/>
            <a:ext cx="7989753" cy="108333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5" name="Google Shape;75;p33"/>
          <p:cNvSpPr txBox="1">
            <a:spLocks noGrp="1"/>
          </p:cNvSpPr>
          <p:nvPr>
            <p:ph type="body" idx="1"/>
          </p:nvPr>
        </p:nvSpPr>
        <p:spPr>
          <a:xfrm>
            <a:off x="887219" y="2228002"/>
            <a:ext cx="3593501" cy="576263"/>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600"/>
              </a:spcBef>
              <a:spcAft>
                <a:spcPts val="0"/>
              </a:spcAft>
              <a:buClr>
                <a:schemeClr val="accent2"/>
              </a:buClr>
              <a:buSzPts val="2200"/>
              <a:buFont typeface="Gill Sans"/>
              <a:buNone/>
              <a:defRPr sz="2200">
                <a:solidFill>
                  <a:schemeClr val="accent2"/>
                </a:solidFill>
              </a:defRPr>
            </a:lvl1pPr>
            <a:lvl2pPr marL="914400" lvl="1" indent="-228600" algn="l">
              <a:lnSpc>
                <a:spcPct val="100000"/>
              </a:lnSpc>
              <a:spcBef>
                <a:spcPts val="600"/>
              </a:spcBef>
              <a:spcAft>
                <a:spcPts val="0"/>
              </a:spcAft>
              <a:buClr>
                <a:schemeClr val="accent2"/>
              </a:buClr>
              <a:buSzPts val="2200"/>
              <a:buFont typeface="Gill Sans"/>
              <a:buNone/>
              <a:defRPr sz="2200">
                <a:solidFill>
                  <a:schemeClr val="accent2"/>
                </a:solidFill>
              </a:defRPr>
            </a:lvl2pPr>
            <a:lvl3pPr marL="1371600" lvl="2" indent="-228600" algn="l">
              <a:lnSpc>
                <a:spcPct val="100000"/>
              </a:lnSpc>
              <a:spcBef>
                <a:spcPts val="600"/>
              </a:spcBef>
              <a:spcAft>
                <a:spcPts val="0"/>
              </a:spcAft>
              <a:buClr>
                <a:schemeClr val="accent2"/>
              </a:buClr>
              <a:buSzPts val="2200"/>
              <a:buFont typeface="Gill Sans"/>
              <a:buNone/>
              <a:defRPr sz="2200">
                <a:solidFill>
                  <a:schemeClr val="accent2"/>
                </a:solidFill>
              </a:defRPr>
            </a:lvl3pPr>
            <a:lvl4pPr marL="1828800" lvl="3" indent="-228600" algn="l">
              <a:lnSpc>
                <a:spcPct val="100000"/>
              </a:lnSpc>
              <a:spcBef>
                <a:spcPts val="600"/>
              </a:spcBef>
              <a:spcAft>
                <a:spcPts val="0"/>
              </a:spcAft>
              <a:buClr>
                <a:schemeClr val="accent2"/>
              </a:buClr>
              <a:buSzPts val="2200"/>
              <a:buFont typeface="Gill Sans"/>
              <a:buNone/>
              <a:defRPr sz="2200">
                <a:solidFill>
                  <a:schemeClr val="accent2"/>
                </a:solidFill>
              </a:defRPr>
            </a:lvl4pPr>
            <a:lvl5pPr marL="2286000" lvl="4" indent="-228600" algn="l">
              <a:lnSpc>
                <a:spcPct val="100000"/>
              </a:lnSpc>
              <a:spcBef>
                <a:spcPts val="600"/>
              </a:spcBef>
              <a:spcAft>
                <a:spcPts val="0"/>
              </a:spcAft>
              <a:buClr>
                <a:schemeClr val="accent2"/>
              </a:buClr>
              <a:buSzPts val="2200"/>
              <a:buFont typeface="Gill Sans"/>
              <a:buNone/>
              <a:defRPr sz="2200">
                <a:solidFill>
                  <a:schemeClr val="accent2"/>
                </a:solidFill>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76" name="Google Shape;76;p33"/>
          <p:cNvSpPr txBox="1">
            <a:spLocks noGrp="1"/>
          </p:cNvSpPr>
          <p:nvPr>
            <p:ph type="body" idx="2"/>
          </p:nvPr>
        </p:nvSpPr>
        <p:spPr>
          <a:xfrm>
            <a:off x="4969307" y="2228002"/>
            <a:ext cx="3601635" cy="576263"/>
          </a:xfrm>
          <a:prstGeom prst="rect">
            <a:avLst/>
          </a:prstGeom>
          <a:noFill/>
          <a:ln>
            <a:noFill/>
          </a:ln>
        </p:spPr>
        <p:txBody>
          <a:bodyPr spcFirstLastPara="1" wrap="square" lIns="45700" tIns="45700" rIns="45700" bIns="45700" anchor="b" anchorCtr="0">
            <a:normAutofit/>
          </a:bodyPr>
          <a:lstStyle>
            <a:lvl1pPr marL="457200" lvl="0" indent="-333756" algn="l">
              <a:lnSpc>
                <a:spcPct val="100000"/>
              </a:lnSpc>
              <a:spcBef>
                <a:spcPts val="60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77" name="Google Shape;77;p33"/>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a:off x="581191" y="687473"/>
            <a:ext cx="7989753" cy="108333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80" name="Google Shape;80;p34"/>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81"/>
        <p:cNvGrpSpPr/>
        <p:nvPr/>
      </p:nvGrpSpPr>
      <p:grpSpPr>
        <a:xfrm>
          <a:off x="0" y="0"/>
          <a:ext cx="0" cy="0"/>
          <a:chOff x="0" y="0"/>
          <a:chExt cx="0" cy="0"/>
        </a:xfrm>
      </p:grpSpPr>
      <p:sp>
        <p:nvSpPr>
          <p:cNvPr id="82" name="Google Shape;82;p35"/>
          <p:cNvSpPr/>
          <p:nvPr/>
        </p:nvSpPr>
        <p:spPr>
          <a:xfrm>
            <a:off x="448091" y="441325"/>
            <a:ext cx="2719909" cy="1080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83" name="Google Shape;83;p35"/>
          <p:cNvSpPr/>
          <p:nvPr/>
        </p:nvSpPr>
        <p:spPr>
          <a:xfrm>
            <a:off x="5976001" y="441325"/>
            <a:ext cx="2710801" cy="108000"/>
          </a:xfrm>
          <a:prstGeom prst="rect">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84" name="Google Shape;84;p35"/>
          <p:cNvSpPr/>
          <p:nvPr/>
        </p:nvSpPr>
        <p:spPr>
          <a:xfrm>
            <a:off x="3216600" y="441325"/>
            <a:ext cx="2710801" cy="108000"/>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85" name="Google Shape;85;p35"/>
          <p:cNvSpPr txBox="1">
            <a:spLocks noGrp="1"/>
          </p:cNvSpPr>
          <p:nvPr>
            <p:ph type="title"/>
          </p:nvPr>
        </p:nvSpPr>
        <p:spPr>
          <a:xfrm>
            <a:off x="581191" y="4693389"/>
            <a:ext cx="7989753" cy="566739"/>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chemeClr val="accent1"/>
              </a:buClr>
              <a:buSzPts val="2400"/>
              <a:buFont typeface="Gill Sans"/>
              <a:buNone/>
              <a:defRPr sz="2400">
                <a:solidFill>
                  <a:schemeClr val="accent1"/>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86" name="Google Shape;86;p35"/>
          <p:cNvSpPr>
            <a:spLocks noGrp="1"/>
          </p:cNvSpPr>
          <p:nvPr>
            <p:ph type="pic" idx="2"/>
          </p:nvPr>
        </p:nvSpPr>
        <p:spPr>
          <a:xfrm>
            <a:off x="448092" y="599725"/>
            <a:ext cx="8238707" cy="355725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8pPr>
            <a:lvl9pPr marR="0" lvl="8"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9pPr>
          </a:lstStyle>
          <a:p>
            <a:endParaRPr/>
          </a:p>
        </p:txBody>
      </p:sp>
      <p:sp>
        <p:nvSpPr>
          <p:cNvPr id="87" name="Google Shape;87;p35"/>
          <p:cNvSpPr txBox="1">
            <a:spLocks noGrp="1"/>
          </p:cNvSpPr>
          <p:nvPr>
            <p:ph type="body" idx="1"/>
          </p:nvPr>
        </p:nvSpPr>
        <p:spPr>
          <a:xfrm>
            <a:off x="581191" y="5260125"/>
            <a:ext cx="7989753" cy="598672"/>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5E5E5E"/>
              </a:buClr>
              <a:buSzPts val="1200"/>
              <a:buFont typeface="Gill Sans"/>
              <a:buNone/>
              <a:defRPr sz="1200"/>
            </a:lvl1pPr>
            <a:lvl2pPr marL="914400" lvl="1" indent="-228600" algn="l">
              <a:lnSpc>
                <a:spcPct val="100000"/>
              </a:lnSpc>
              <a:spcBef>
                <a:spcPts val="600"/>
              </a:spcBef>
              <a:spcAft>
                <a:spcPts val="0"/>
              </a:spcAft>
              <a:buClr>
                <a:srgbClr val="5E5E5E"/>
              </a:buClr>
              <a:buSzPts val="1200"/>
              <a:buFont typeface="Gill Sans"/>
              <a:buNone/>
              <a:defRPr sz="1200"/>
            </a:lvl2pPr>
            <a:lvl3pPr marL="1371600" lvl="2" indent="-228600" algn="l">
              <a:lnSpc>
                <a:spcPct val="100000"/>
              </a:lnSpc>
              <a:spcBef>
                <a:spcPts val="600"/>
              </a:spcBef>
              <a:spcAft>
                <a:spcPts val="0"/>
              </a:spcAft>
              <a:buClr>
                <a:srgbClr val="5E5E5E"/>
              </a:buClr>
              <a:buSzPts val="1200"/>
              <a:buFont typeface="Gill Sans"/>
              <a:buNone/>
              <a:defRPr sz="1200"/>
            </a:lvl3pPr>
            <a:lvl4pPr marL="1828800" lvl="3" indent="-228600" algn="l">
              <a:lnSpc>
                <a:spcPct val="100000"/>
              </a:lnSpc>
              <a:spcBef>
                <a:spcPts val="600"/>
              </a:spcBef>
              <a:spcAft>
                <a:spcPts val="0"/>
              </a:spcAft>
              <a:buClr>
                <a:srgbClr val="5E5E5E"/>
              </a:buClr>
              <a:buSzPts val="1200"/>
              <a:buFont typeface="Gill Sans"/>
              <a:buNone/>
              <a:defRPr sz="1200"/>
            </a:lvl4pPr>
            <a:lvl5pPr marL="2286000" lvl="4" indent="-228600" algn="l">
              <a:lnSpc>
                <a:spcPct val="100000"/>
              </a:lnSpc>
              <a:spcBef>
                <a:spcPts val="600"/>
              </a:spcBef>
              <a:spcAft>
                <a:spcPts val="0"/>
              </a:spcAft>
              <a:buClr>
                <a:srgbClr val="5E5E5E"/>
              </a:buClr>
              <a:buSzPts val="1200"/>
              <a:buFont typeface="Gill Sans"/>
              <a:buNone/>
              <a:defRPr sz="12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88" name="Google Shape;88;p35"/>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_1">
  <p:cSld name="TITLE_1">
    <p:spTree>
      <p:nvGrpSpPr>
        <p:cNvPr id="1" name="Shape 89"/>
        <p:cNvGrpSpPr/>
        <p:nvPr/>
      </p:nvGrpSpPr>
      <p:grpSpPr>
        <a:xfrm>
          <a:off x="0" y="0"/>
          <a:ext cx="0" cy="0"/>
          <a:chOff x="0" y="0"/>
          <a:chExt cx="0" cy="0"/>
        </a:xfrm>
      </p:grpSpPr>
      <p:sp>
        <p:nvSpPr>
          <p:cNvPr id="90" name="Google Shape;90;p36"/>
          <p:cNvSpPr/>
          <p:nvPr/>
        </p:nvSpPr>
        <p:spPr>
          <a:xfrm>
            <a:off x="-5132" y="2059012"/>
            <a:ext cx="9146700" cy="1828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6"/>
          <p:cNvSpPr txBox="1">
            <a:spLocks noGrp="1"/>
          </p:cNvSpPr>
          <p:nvPr>
            <p:ph type="ctrTitle"/>
          </p:nvPr>
        </p:nvSpPr>
        <p:spPr>
          <a:xfrm>
            <a:off x="274319" y="2166364"/>
            <a:ext cx="8603700" cy="1739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36"/>
          <p:cNvSpPr txBox="1">
            <a:spLocks noGrp="1"/>
          </p:cNvSpPr>
          <p:nvPr>
            <p:ph type="subTitle" idx="1"/>
          </p:nvPr>
        </p:nvSpPr>
        <p:spPr>
          <a:xfrm>
            <a:off x="1143000" y="3996250"/>
            <a:ext cx="6858000" cy="13092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93" name="Google Shape;93;p36"/>
          <p:cNvSpPr txBox="1">
            <a:spLocks noGrp="1"/>
          </p:cNvSpPr>
          <p:nvPr>
            <p:ph type="dt" idx="10"/>
          </p:nvPr>
        </p:nvSpPr>
        <p:spPr>
          <a:xfrm>
            <a:off x="901700" y="6422854"/>
            <a:ext cx="2250600" cy="3651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36"/>
          <p:cNvSpPr txBox="1">
            <a:spLocks noGrp="1"/>
          </p:cNvSpPr>
          <p:nvPr>
            <p:ph type="ftr" idx="11"/>
          </p:nvPr>
        </p:nvSpPr>
        <p:spPr>
          <a:xfrm>
            <a:off x="4197353" y="6422854"/>
            <a:ext cx="3783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36"/>
          <p:cNvSpPr txBox="1">
            <a:spLocks noGrp="1"/>
          </p:cNvSpPr>
          <p:nvPr>
            <p:ph type="sldNum" idx="12"/>
          </p:nvPr>
        </p:nvSpPr>
        <p:spPr>
          <a:xfrm>
            <a:off x="7994196" y="6422854"/>
            <a:ext cx="709800" cy="365100"/>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7"/>
          <p:cNvSpPr txBox="1">
            <a:spLocks noGrp="1"/>
          </p:cNvSpPr>
          <p:nvPr>
            <p:ph type="dt" idx="10"/>
          </p:nvPr>
        </p:nvSpPr>
        <p:spPr>
          <a:xfrm>
            <a:off x="901700" y="6422854"/>
            <a:ext cx="2250600" cy="3651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37"/>
          <p:cNvSpPr txBox="1">
            <a:spLocks noGrp="1"/>
          </p:cNvSpPr>
          <p:nvPr>
            <p:ph type="ftr" idx="11"/>
          </p:nvPr>
        </p:nvSpPr>
        <p:spPr>
          <a:xfrm>
            <a:off x="4197353" y="6422854"/>
            <a:ext cx="3783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37"/>
          <p:cNvSpPr txBox="1">
            <a:spLocks noGrp="1"/>
          </p:cNvSpPr>
          <p:nvPr>
            <p:ph type="sldNum" idx="12"/>
          </p:nvPr>
        </p:nvSpPr>
        <p:spPr>
          <a:xfrm>
            <a:off x="7994196" y="6422854"/>
            <a:ext cx="709800" cy="365100"/>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_1">
  <p:cSld name="Blank_1">
    <p:spTree>
      <p:nvGrpSpPr>
        <p:cNvPr id="1" name="Shape 100"/>
        <p:cNvGrpSpPr/>
        <p:nvPr/>
      </p:nvGrpSpPr>
      <p:grpSpPr>
        <a:xfrm>
          <a:off x="0" y="0"/>
          <a:ext cx="0" cy="0"/>
          <a:chOff x="0" y="0"/>
          <a:chExt cx="0" cy="0"/>
        </a:xfrm>
      </p:grpSpPr>
      <p:sp>
        <p:nvSpPr>
          <p:cNvPr id="101" name="Google Shape;101;p38"/>
          <p:cNvSpPr txBox="1">
            <a:spLocks noGrp="1"/>
          </p:cNvSpPr>
          <p:nvPr>
            <p:ph type="dt" idx="10"/>
          </p:nvPr>
        </p:nvSpPr>
        <p:spPr>
          <a:xfrm>
            <a:off x="901700" y="6422854"/>
            <a:ext cx="2250600" cy="3651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38"/>
          <p:cNvSpPr txBox="1">
            <a:spLocks noGrp="1"/>
          </p:cNvSpPr>
          <p:nvPr>
            <p:ph type="ftr" idx="11"/>
          </p:nvPr>
        </p:nvSpPr>
        <p:spPr>
          <a:xfrm>
            <a:off x="4197353" y="6422854"/>
            <a:ext cx="3783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38"/>
          <p:cNvSpPr txBox="1">
            <a:spLocks noGrp="1"/>
          </p:cNvSpPr>
          <p:nvPr>
            <p:ph type="sldNum" idx="12"/>
          </p:nvPr>
        </p:nvSpPr>
        <p:spPr>
          <a:xfrm>
            <a:off x="7994196" y="6422854"/>
            <a:ext cx="709800" cy="365100"/>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38"/>
          <p:cNvSpPr txBox="1">
            <a:spLocks noGrp="1"/>
          </p:cNvSpPr>
          <p:nvPr>
            <p:ph type="title"/>
          </p:nvPr>
        </p:nvSpPr>
        <p:spPr>
          <a:xfrm>
            <a:off x="902189" y="284176"/>
            <a:ext cx="7338300" cy="15087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581191" y="687473"/>
            <a:ext cx="7989753" cy="108333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23" name="Google Shape;23;p25"/>
          <p:cNvSpPr txBox="1">
            <a:spLocks noGrp="1"/>
          </p:cNvSpPr>
          <p:nvPr>
            <p:ph type="body" idx="1"/>
          </p:nvPr>
        </p:nvSpPr>
        <p:spPr>
          <a:xfrm>
            <a:off x="581191" y="2228002"/>
            <a:ext cx="7989753" cy="3630797"/>
          </a:xfrm>
          <a:prstGeom prst="rect">
            <a:avLst/>
          </a:prstGeom>
          <a:noFill/>
          <a:ln>
            <a:noFill/>
          </a:ln>
        </p:spPr>
        <p:txBody>
          <a:bodyPr spcFirstLastPara="1" wrap="square" lIns="45700" tIns="45700" rIns="45700" bIns="45700" anchor="ctr" anchorCtr="0">
            <a:normAutofit/>
          </a:bodyPr>
          <a:lstStyle>
            <a:lvl1pPr marL="457200" lvl="0" indent="-333756" algn="l">
              <a:lnSpc>
                <a:spcPct val="100000"/>
              </a:lnSpc>
              <a:spcBef>
                <a:spcPts val="60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24" name="Google Shape;24;p25"/>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5"/>
        <p:cNvGrpSpPr/>
        <p:nvPr/>
      </p:nvGrpSpPr>
      <p:grpSpPr>
        <a:xfrm>
          <a:off x="0" y="0"/>
          <a:ext cx="0" cy="0"/>
          <a:chOff x="0" y="0"/>
          <a:chExt cx="0" cy="0"/>
        </a:xfrm>
      </p:grpSpPr>
      <p:sp>
        <p:nvSpPr>
          <p:cNvPr id="26" name="Google Shape;26;p26"/>
          <p:cNvSpPr/>
          <p:nvPr/>
        </p:nvSpPr>
        <p:spPr>
          <a:xfrm>
            <a:off x="448091" y="441325"/>
            <a:ext cx="2719909" cy="1080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7" name="Google Shape;27;p26"/>
          <p:cNvSpPr/>
          <p:nvPr/>
        </p:nvSpPr>
        <p:spPr>
          <a:xfrm>
            <a:off x="5976001" y="441325"/>
            <a:ext cx="2710801" cy="108000"/>
          </a:xfrm>
          <a:prstGeom prst="rect">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8" name="Google Shape;28;p26"/>
          <p:cNvSpPr/>
          <p:nvPr/>
        </p:nvSpPr>
        <p:spPr>
          <a:xfrm>
            <a:off x="3216600" y="441325"/>
            <a:ext cx="2710801" cy="108000"/>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9" name="Google Shape;29;p26"/>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0"/>
        <p:cNvGrpSpPr/>
        <p:nvPr/>
      </p:nvGrpSpPr>
      <p:grpSpPr>
        <a:xfrm>
          <a:off x="0" y="0"/>
          <a:ext cx="0" cy="0"/>
          <a:chOff x="0" y="0"/>
          <a:chExt cx="0" cy="0"/>
        </a:xfrm>
      </p:grpSpPr>
      <p:sp>
        <p:nvSpPr>
          <p:cNvPr id="31" name="Google Shape;31;p27"/>
          <p:cNvSpPr/>
          <p:nvPr/>
        </p:nvSpPr>
        <p:spPr>
          <a:xfrm>
            <a:off x="448091" y="441325"/>
            <a:ext cx="2719909" cy="1080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32" name="Google Shape;32;p27"/>
          <p:cNvSpPr/>
          <p:nvPr/>
        </p:nvSpPr>
        <p:spPr>
          <a:xfrm>
            <a:off x="5976001" y="441325"/>
            <a:ext cx="2710801" cy="108000"/>
          </a:xfrm>
          <a:prstGeom prst="rect">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33" name="Google Shape;33;p27"/>
          <p:cNvSpPr/>
          <p:nvPr/>
        </p:nvSpPr>
        <p:spPr>
          <a:xfrm>
            <a:off x="3216600" y="441325"/>
            <a:ext cx="2710801" cy="108000"/>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34" name="Google Shape;34;p27"/>
          <p:cNvSpPr/>
          <p:nvPr/>
        </p:nvSpPr>
        <p:spPr>
          <a:xfrm>
            <a:off x="452645" y="5141972"/>
            <a:ext cx="8238709" cy="1274703"/>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35" name="Google Shape;35;p27"/>
          <p:cNvSpPr txBox="1">
            <a:spLocks noGrp="1"/>
          </p:cNvSpPr>
          <p:nvPr>
            <p:ph type="title"/>
          </p:nvPr>
        </p:nvSpPr>
        <p:spPr>
          <a:xfrm>
            <a:off x="581352" y="5262295"/>
            <a:ext cx="3536625" cy="689515"/>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6DA8CA"/>
              </a:buClr>
              <a:buSzPts val="2000"/>
              <a:buFont typeface="Gill Sans"/>
              <a:buNone/>
              <a:defRPr sz="2000">
                <a:solidFill>
                  <a:srgbClr val="6DA8CA"/>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6" name="Google Shape;36;p27"/>
          <p:cNvSpPr txBox="1">
            <a:spLocks noGrp="1"/>
          </p:cNvSpPr>
          <p:nvPr>
            <p:ph type="body" idx="1"/>
          </p:nvPr>
        </p:nvSpPr>
        <p:spPr>
          <a:xfrm>
            <a:off x="446399" y="601199"/>
            <a:ext cx="8240401" cy="4204801"/>
          </a:xfrm>
          <a:prstGeom prst="rect">
            <a:avLst/>
          </a:prstGeom>
          <a:noFill/>
          <a:ln>
            <a:noFill/>
          </a:ln>
        </p:spPr>
        <p:txBody>
          <a:bodyPr spcFirstLastPara="1" wrap="square" lIns="45700" tIns="45700" rIns="45700" bIns="45700" anchor="ctr" anchorCtr="0">
            <a:normAutofit/>
          </a:bodyPr>
          <a:lstStyle>
            <a:lvl1pPr marL="457200" lvl="0" indent="-345440" algn="l">
              <a:lnSpc>
                <a:spcPct val="100000"/>
              </a:lnSpc>
              <a:spcBef>
                <a:spcPts val="600"/>
              </a:spcBef>
              <a:spcAft>
                <a:spcPts val="0"/>
              </a:spcAft>
              <a:buSzPts val="1840"/>
              <a:buFont typeface="Gill Sans"/>
              <a:buChar char="◼"/>
              <a:defRPr sz="2000"/>
            </a:lvl1pPr>
            <a:lvl2pPr marL="914400" lvl="1" indent="-345440" algn="l">
              <a:lnSpc>
                <a:spcPct val="100000"/>
              </a:lnSpc>
              <a:spcBef>
                <a:spcPts val="600"/>
              </a:spcBef>
              <a:spcAft>
                <a:spcPts val="0"/>
              </a:spcAft>
              <a:buSzPts val="1840"/>
              <a:buFont typeface="Gill Sans"/>
              <a:buChar char="◼"/>
              <a:defRPr sz="2000"/>
            </a:lvl2pPr>
            <a:lvl3pPr marL="1371600" lvl="2" indent="-345439" algn="l">
              <a:lnSpc>
                <a:spcPct val="100000"/>
              </a:lnSpc>
              <a:spcBef>
                <a:spcPts val="600"/>
              </a:spcBef>
              <a:spcAft>
                <a:spcPts val="0"/>
              </a:spcAft>
              <a:buSzPts val="1840"/>
              <a:buFont typeface="Gill Sans"/>
              <a:buChar char="◼"/>
              <a:defRPr sz="2000"/>
            </a:lvl3pPr>
            <a:lvl4pPr marL="1828800" lvl="3" indent="-345439" algn="l">
              <a:lnSpc>
                <a:spcPct val="100000"/>
              </a:lnSpc>
              <a:spcBef>
                <a:spcPts val="600"/>
              </a:spcBef>
              <a:spcAft>
                <a:spcPts val="0"/>
              </a:spcAft>
              <a:buSzPts val="1840"/>
              <a:buFont typeface="Gill Sans"/>
              <a:buChar char="◼"/>
              <a:defRPr sz="2000"/>
            </a:lvl4pPr>
            <a:lvl5pPr marL="2286000" lvl="4" indent="-345439" algn="l">
              <a:lnSpc>
                <a:spcPct val="100000"/>
              </a:lnSpc>
              <a:spcBef>
                <a:spcPts val="600"/>
              </a:spcBef>
              <a:spcAft>
                <a:spcPts val="0"/>
              </a:spcAft>
              <a:buSzPts val="1840"/>
              <a:buFont typeface="Gill Sans"/>
              <a:buChar char="◼"/>
              <a:defRPr sz="2000"/>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37" name="Google Shape;37;p27"/>
          <p:cNvSpPr txBox="1">
            <a:spLocks noGrp="1"/>
          </p:cNvSpPr>
          <p:nvPr>
            <p:ph type="body" idx="2"/>
          </p:nvPr>
        </p:nvSpPr>
        <p:spPr>
          <a:xfrm>
            <a:off x="4305617" y="5262295"/>
            <a:ext cx="4265327" cy="689516"/>
          </a:xfrm>
          <a:prstGeom prst="rect">
            <a:avLst/>
          </a:prstGeom>
          <a:noFill/>
          <a:ln>
            <a:noFill/>
          </a:ln>
        </p:spPr>
        <p:txBody>
          <a:bodyPr spcFirstLastPara="1" wrap="square" lIns="45700" tIns="45700" rIns="45700" bIns="45700" anchor="ctr" anchorCtr="0">
            <a:normAutofit/>
          </a:bodyPr>
          <a:lstStyle>
            <a:lvl1pPr marL="457200" lvl="0" indent="-333756" algn="l">
              <a:lnSpc>
                <a:spcPct val="100000"/>
              </a:lnSpc>
              <a:spcBef>
                <a:spcPts val="60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38" name="Google Shape;38;p27"/>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1pPr>
            <a:lvl2pPr marL="0" marR="0" lvl="1"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2pPr>
            <a:lvl3pPr marL="0" marR="0" lvl="2"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3pPr>
            <a:lvl4pPr marL="0" marR="0" lvl="3"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4pPr>
            <a:lvl5pPr marL="0" marR="0" lvl="4"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5pPr>
            <a:lvl6pPr marL="0" marR="0" lvl="5"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6pPr>
            <a:lvl7pPr marL="0" marR="0" lvl="6"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7pPr>
            <a:lvl8pPr marL="0" marR="0" lvl="7"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8pPr>
            <a:lvl9pPr marL="0" marR="0" lvl="8"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solidFill>
                <a:schemeClr val="accent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902189" y="284176"/>
            <a:ext cx="7338300" cy="15087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28"/>
          <p:cNvSpPr txBox="1">
            <a:spLocks noGrp="1"/>
          </p:cNvSpPr>
          <p:nvPr>
            <p:ph type="body" idx="1"/>
          </p:nvPr>
        </p:nvSpPr>
        <p:spPr>
          <a:xfrm>
            <a:off x="902189" y="2011680"/>
            <a:ext cx="7338300" cy="4206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28"/>
          <p:cNvSpPr txBox="1">
            <a:spLocks noGrp="1"/>
          </p:cNvSpPr>
          <p:nvPr>
            <p:ph type="dt" idx="10"/>
          </p:nvPr>
        </p:nvSpPr>
        <p:spPr>
          <a:xfrm>
            <a:off x="901700" y="6422854"/>
            <a:ext cx="2250600" cy="3651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28"/>
          <p:cNvSpPr txBox="1">
            <a:spLocks noGrp="1"/>
          </p:cNvSpPr>
          <p:nvPr>
            <p:ph type="ftr" idx="11"/>
          </p:nvPr>
        </p:nvSpPr>
        <p:spPr>
          <a:xfrm>
            <a:off x="4197353" y="6422854"/>
            <a:ext cx="3783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28"/>
          <p:cNvSpPr txBox="1">
            <a:spLocks noGrp="1"/>
          </p:cNvSpPr>
          <p:nvPr>
            <p:ph type="sldNum" idx="12"/>
          </p:nvPr>
        </p:nvSpPr>
        <p:spPr>
          <a:xfrm>
            <a:off x="7994196" y="6422854"/>
            <a:ext cx="709800" cy="365100"/>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902189" y="284176"/>
            <a:ext cx="7338300" cy="15087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 name="Google Shape;47;p29"/>
          <p:cNvSpPr txBox="1">
            <a:spLocks noGrp="1"/>
          </p:cNvSpPr>
          <p:nvPr>
            <p:ph type="body" idx="1"/>
          </p:nvPr>
        </p:nvSpPr>
        <p:spPr>
          <a:xfrm>
            <a:off x="905256" y="1913470"/>
            <a:ext cx="3566100" cy="7431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29"/>
          <p:cNvSpPr txBox="1">
            <a:spLocks noGrp="1"/>
          </p:cNvSpPr>
          <p:nvPr>
            <p:ph type="body" idx="2"/>
          </p:nvPr>
        </p:nvSpPr>
        <p:spPr>
          <a:xfrm>
            <a:off x="905256" y="2656566"/>
            <a:ext cx="3566100" cy="3566100"/>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9" name="Google Shape;49;p29"/>
          <p:cNvSpPr txBox="1">
            <a:spLocks noGrp="1"/>
          </p:cNvSpPr>
          <p:nvPr>
            <p:ph type="body" idx="3"/>
          </p:nvPr>
        </p:nvSpPr>
        <p:spPr>
          <a:xfrm>
            <a:off x="4673423" y="1913470"/>
            <a:ext cx="3566100" cy="7431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29"/>
          <p:cNvSpPr txBox="1">
            <a:spLocks noGrp="1"/>
          </p:cNvSpPr>
          <p:nvPr>
            <p:ph type="body" idx="4"/>
          </p:nvPr>
        </p:nvSpPr>
        <p:spPr>
          <a:xfrm>
            <a:off x="4673423" y="2656564"/>
            <a:ext cx="3566100" cy="3566100"/>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1" name="Google Shape;51;p29"/>
          <p:cNvSpPr txBox="1">
            <a:spLocks noGrp="1"/>
          </p:cNvSpPr>
          <p:nvPr>
            <p:ph type="dt" idx="10"/>
          </p:nvPr>
        </p:nvSpPr>
        <p:spPr>
          <a:xfrm>
            <a:off x="901700" y="6422854"/>
            <a:ext cx="2250600" cy="3651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29"/>
          <p:cNvSpPr txBox="1">
            <a:spLocks noGrp="1"/>
          </p:cNvSpPr>
          <p:nvPr>
            <p:ph type="ftr" idx="11"/>
          </p:nvPr>
        </p:nvSpPr>
        <p:spPr>
          <a:xfrm>
            <a:off x="4197353" y="6422854"/>
            <a:ext cx="3783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29"/>
          <p:cNvSpPr txBox="1">
            <a:spLocks noGrp="1"/>
          </p:cNvSpPr>
          <p:nvPr>
            <p:ph type="sldNum" idx="12"/>
          </p:nvPr>
        </p:nvSpPr>
        <p:spPr>
          <a:xfrm>
            <a:off x="7994196" y="6422854"/>
            <a:ext cx="709800" cy="365100"/>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l">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p:nvPr/>
        </p:nvSpPr>
        <p:spPr>
          <a:xfrm>
            <a:off x="-5132" y="2059012"/>
            <a:ext cx="9146700" cy="1828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txBox="1">
            <a:spLocks noGrp="1"/>
          </p:cNvSpPr>
          <p:nvPr>
            <p:ph type="title"/>
          </p:nvPr>
        </p:nvSpPr>
        <p:spPr>
          <a:xfrm>
            <a:off x="624893" y="2208879"/>
            <a:ext cx="78867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Arial"/>
              <a:buNone/>
              <a:defRPr sz="6000" b="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30"/>
          <p:cNvSpPr txBox="1">
            <a:spLocks noGrp="1"/>
          </p:cNvSpPr>
          <p:nvPr>
            <p:ph type="body" idx="1"/>
          </p:nvPr>
        </p:nvSpPr>
        <p:spPr>
          <a:xfrm>
            <a:off x="624893" y="4010334"/>
            <a:ext cx="7886700" cy="1174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8" name="Google Shape;58;p30"/>
          <p:cNvSpPr txBox="1">
            <a:spLocks noGrp="1"/>
          </p:cNvSpPr>
          <p:nvPr>
            <p:ph type="dt" idx="10"/>
          </p:nvPr>
        </p:nvSpPr>
        <p:spPr>
          <a:xfrm>
            <a:off x="901700" y="6422854"/>
            <a:ext cx="2250600" cy="3651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30"/>
          <p:cNvSpPr txBox="1">
            <a:spLocks noGrp="1"/>
          </p:cNvSpPr>
          <p:nvPr>
            <p:ph type="ftr" idx="11"/>
          </p:nvPr>
        </p:nvSpPr>
        <p:spPr>
          <a:xfrm>
            <a:off x="4197353" y="6422854"/>
            <a:ext cx="37833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30"/>
          <p:cNvSpPr txBox="1">
            <a:spLocks noGrp="1"/>
          </p:cNvSpPr>
          <p:nvPr>
            <p:ph type="sldNum" idx="12"/>
          </p:nvPr>
        </p:nvSpPr>
        <p:spPr>
          <a:xfrm>
            <a:off x="7994196" y="6422854"/>
            <a:ext cx="709800" cy="365100"/>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accent2"/>
              </a:buClr>
              <a:buSzPts val="900"/>
              <a:buFont typeface="Gill Sans"/>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61"/>
        <p:cNvGrpSpPr/>
        <p:nvPr/>
      </p:nvGrpSpPr>
      <p:grpSpPr>
        <a:xfrm>
          <a:off x="0" y="0"/>
          <a:ext cx="0" cy="0"/>
          <a:chOff x="0" y="0"/>
          <a:chExt cx="0" cy="0"/>
        </a:xfrm>
      </p:grpSpPr>
      <p:sp>
        <p:nvSpPr>
          <p:cNvPr id="62" name="Google Shape;62;p31"/>
          <p:cNvSpPr/>
          <p:nvPr/>
        </p:nvSpPr>
        <p:spPr>
          <a:xfrm>
            <a:off x="448091" y="441325"/>
            <a:ext cx="2719909" cy="1080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63" name="Google Shape;63;p31"/>
          <p:cNvSpPr/>
          <p:nvPr/>
        </p:nvSpPr>
        <p:spPr>
          <a:xfrm>
            <a:off x="5976001" y="441325"/>
            <a:ext cx="2710801" cy="108000"/>
          </a:xfrm>
          <a:prstGeom prst="rect">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64" name="Google Shape;64;p31"/>
          <p:cNvSpPr/>
          <p:nvPr/>
        </p:nvSpPr>
        <p:spPr>
          <a:xfrm>
            <a:off x="3216600" y="441325"/>
            <a:ext cx="2710801" cy="108000"/>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65" name="Google Shape;65;p31"/>
          <p:cNvSpPr/>
          <p:nvPr/>
        </p:nvSpPr>
        <p:spPr>
          <a:xfrm>
            <a:off x="452645" y="5141972"/>
            <a:ext cx="8238709" cy="1258828"/>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66" name="Google Shape;66;p31"/>
          <p:cNvSpPr txBox="1">
            <a:spLocks noGrp="1"/>
          </p:cNvSpPr>
          <p:nvPr>
            <p:ph type="title"/>
          </p:nvPr>
        </p:nvSpPr>
        <p:spPr>
          <a:xfrm>
            <a:off x="581193" y="3036572"/>
            <a:ext cx="7989752" cy="1504845"/>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67" name="Google Shape;67;p31"/>
          <p:cNvSpPr txBox="1">
            <a:spLocks noGrp="1"/>
          </p:cNvSpPr>
          <p:nvPr>
            <p:ph type="body" idx="1"/>
          </p:nvPr>
        </p:nvSpPr>
        <p:spPr>
          <a:xfrm>
            <a:off x="581193" y="4541416"/>
            <a:ext cx="7989752" cy="600557"/>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accent2"/>
              </a:buClr>
              <a:buSzPts val="1800"/>
              <a:buFont typeface="Gill Sans"/>
              <a:buNone/>
              <a:defRPr cap="none">
                <a:solidFill>
                  <a:schemeClr val="accent2"/>
                </a:solidFill>
              </a:defRPr>
            </a:lvl1pPr>
            <a:lvl2pPr marL="914400" lvl="1" indent="-228600" algn="l">
              <a:lnSpc>
                <a:spcPct val="100000"/>
              </a:lnSpc>
              <a:spcBef>
                <a:spcPts val="600"/>
              </a:spcBef>
              <a:spcAft>
                <a:spcPts val="0"/>
              </a:spcAft>
              <a:buClr>
                <a:schemeClr val="accent2"/>
              </a:buClr>
              <a:buSzPts val="1800"/>
              <a:buFont typeface="Gill Sans"/>
              <a:buNone/>
              <a:defRPr cap="none">
                <a:solidFill>
                  <a:schemeClr val="accent2"/>
                </a:solidFill>
              </a:defRPr>
            </a:lvl2pPr>
            <a:lvl3pPr marL="1371600" lvl="2" indent="-228600" algn="l">
              <a:lnSpc>
                <a:spcPct val="100000"/>
              </a:lnSpc>
              <a:spcBef>
                <a:spcPts val="600"/>
              </a:spcBef>
              <a:spcAft>
                <a:spcPts val="0"/>
              </a:spcAft>
              <a:buClr>
                <a:schemeClr val="accent2"/>
              </a:buClr>
              <a:buSzPts val="1800"/>
              <a:buFont typeface="Gill Sans"/>
              <a:buNone/>
              <a:defRPr cap="none">
                <a:solidFill>
                  <a:schemeClr val="accent2"/>
                </a:solidFill>
              </a:defRPr>
            </a:lvl3pPr>
            <a:lvl4pPr marL="1828800" lvl="3" indent="-228600" algn="l">
              <a:lnSpc>
                <a:spcPct val="100000"/>
              </a:lnSpc>
              <a:spcBef>
                <a:spcPts val="600"/>
              </a:spcBef>
              <a:spcAft>
                <a:spcPts val="0"/>
              </a:spcAft>
              <a:buClr>
                <a:schemeClr val="accent2"/>
              </a:buClr>
              <a:buSzPts val="1800"/>
              <a:buFont typeface="Gill Sans"/>
              <a:buNone/>
              <a:defRPr cap="none">
                <a:solidFill>
                  <a:schemeClr val="accent2"/>
                </a:solidFill>
              </a:defRPr>
            </a:lvl4pPr>
            <a:lvl5pPr marL="2286000" lvl="4" indent="-228600" algn="l">
              <a:lnSpc>
                <a:spcPct val="100000"/>
              </a:lnSpc>
              <a:spcBef>
                <a:spcPts val="600"/>
              </a:spcBef>
              <a:spcAft>
                <a:spcPts val="0"/>
              </a:spcAft>
              <a:buClr>
                <a:schemeClr val="accent2"/>
              </a:buClr>
              <a:buSzPts val="1800"/>
              <a:buFont typeface="Gill Sans"/>
              <a:buNone/>
              <a:defRPr cap="none">
                <a:solidFill>
                  <a:schemeClr val="accent2"/>
                </a:solidFill>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68" name="Google Shape;68;p31"/>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1pPr>
            <a:lvl2pPr marL="0" marR="0" lvl="1"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2pPr>
            <a:lvl3pPr marL="0" marR="0" lvl="2"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3pPr>
            <a:lvl4pPr marL="0" marR="0" lvl="3"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4pPr>
            <a:lvl5pPr marL="0" marR="0" lvl="4"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5pPr>
            <a:lvl6pPr marL="0" marR="0" lvl="5"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6pPr>
            <a:lvl7pPr marL="0" marR="0" lvl="6"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7pPr>
            <a:lvl8pPr marL="0" marR="0" lvl="7"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8pPr>
            <a:lvl9pPr marL="0" marR="0" lvl="8" indent="0" algn="r">
              <a:lnSpc>
                <a:spcPct val="100000"/>
              </a:lnSpc>
              <a:spcBef>
                <a:spcPts val="0"/>
              </a:spcBef>
              <a:spcAft>
                <a:spcPts val="0"/>
              </a:spcAft>
              <a:buClr>
                <a:srgbClr val="6DA8CA"/>
              </a:buClr>
              <a:buSzPts val="900"/>
              <a:buFont typeface="Gill Sans"/>
              <a:buNone/>
              <a:defRPr sz="900" b="0" i="0" u="none" strike="noStrike" cap="none">
                <a:solidFill>
                  <a:srgbClr val="6DA8C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solidFill>
                <a:schemeClr val="accent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581191" y="687473"/>
            <a:ext cx="7989753" cy="108333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1" name="Google Shape;71;p32"/>
          <p:cNvSpPr txBox="1">
            <a:spLocks noGrp="1"/>
          </p:cNvSpPr>
          <p:nvPr>
            <p:ph type="body" idx="1"/>
          </p:nvPr>
        </p:nvSpPr>
        <p:spPr>
          <a:xfrm>
            <a:off x="581191" y="2228001"/>
            <a:ext cx="3899529" cy="3633048"/>
          </a:xfrm>
          <a:prstGeom prst="rect">
            <a:avLst/>
          </a:prstGeom>
          <a:noFill/>
          <a:ln>
            <a:noFill/>
          </a:ln>
        </p:spPr>
        <p:txBody>
          <a:bodyPr spcFirstLastPara="1" wrap="square" lIns="45700" tIns="45700" rIns="45700" bIns="45700" anchor="ctr" anchorCtr="0">
            <a:normAutofit/>
          </a:bodyPr>
          <a:lstStyle>
            <a:lvl1pPr marL="457200" lvl="0" indent="-333756" algn="l">
              <a:lnSpc>
                <a:spcPct val="100000"/>
              </a:lnSpc>
              <a:spcBef>
                <a:spcPts val="60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0"/>
              </a:spcAft>
              <a:buSzPts val="1656"/>
              <a:buChar char="◼"/>
              <a:defRPr/>
            </a:lvl9pPr>
          </a:lstStyle>
          <a:p>
            <a:endParaRPr/>
          </a:p>
        </p:txBody>
      </p:sp>
      <p:sp>
        <p:nvSpPr>
          <p:cNvPr id="72" name="Google Shape;72;p32"/>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3"/>
          <p:cNvSpPr/>
          <p:nvPr/>
        </p:nvSpPr>
        <p:spPr>
          <a:xfrm>
            <a:off x="448091" y="441325"/>
            <a:ext cx="2719909" cy="1080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7" name="Google Shape;7;p23"/>
          <p:cNvSpPr/>
          <p:nvPr/>
        </p:nvSpPr>
        <p:spPr>
          <a:xfrm>
            <a:off x="5976001" y="441325"/>
            <a:ext cx="2710801" cy="108000"/>
          </a:xfrm>
          <a:prstGeom prst="rect">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8" name="Google Shape;8;p23"/>
          <p:cNvSpPr/>
          <p:nvPr/>
        </p:nvSpPr>
        <p:spPr>
          <a:xfrm>
            <a:off x="3216600" y="441325"/>
            <a:ext cx="2710801" cy="108000"/>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9" name="Google Shape;9;p23"/>
          <p:cNvSpPr/>
          <p:nvPr/>
        </p:nvSpPr>
        <p:spPr>
          <a:xfrm>
            <a:off x="448091" y="599725"/>
            <a:ext cx="8238709" cy="1258828"/>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0" name="Google Shape;10;p23"/>
          <p:cNvSpPr txBox="1">
            <a:spLocks noGrp="1"/>
          </p:cNvSpPr>
          <p:nvPr>
            <p:ph type="title"/>
          </p:nvPr>
        </p:nvSpPr>
        <p:spPr>
          <a:xfrm>
            <a:off x="581191" y="687473"/>
            <a:ext cx="7989753" cy="1083331"/>
          </a:xfrm>
          <a:prstGeom prst="rect">
            <a:avLst/>
          </a:prstGeom>
          <a:noFill/>
          <a:ln>
            <a:noFill/>
          </a:ln>
        </p:spPr>
        <p:txBody>
          <a:bodyPr spcFirstLastPara="1" wrap="square" lIns="45700" tIns="45700" rIns="45700" bIns="45700" anchor="b" anchorCtr="0">
            <a:normAutofit/>
          </a:bodyPr>
          <a:lstStyle>
            <a:lvl1pPr marR="0" lvl="0"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2pPr>
            <a:lvl3pPr marR="0" lvl="2"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3pPr>
            <a:lvl4pPr marR="0" lvl="3"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4pPr>
            <a:lvl5pPr marR="0" lvl="4"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5pPr>
            <a:lvl6pPr marR="0" lvl="5"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6pPr>
            <a:lvl7pPr marR="0" lvl="6"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7pPr>
            <a:lvl8pPr marR="0" lvl="7"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8pPr>
            <a:lvl9pPr marR="0" lvl="8" algn="l" rtl="0">
              <a:lnSpc>
                <a:spcPct val="100000"/>
              </a:lnSpc>
              <a:spcBef>
                <a:spcPts val="0"/>
              </a:spcBef>
              <a:spcAft>
                <a:spcPts val="0"/>
              </a:spcAft>
              <a:buClr>
                <a:srgbClr val="FFFFFF"/>
              </a:buClr>
              <a:buSzPts val="2800"/>
              <a:buFont typeface="Gill Sans"/>
              <a:buNone/>
              <a:defRPr sz="2800" b="0" i="0" u="none" strike="noStrike" cap="none">
                <a:solidFill>
                  <a:srgbClr val="FFFFFF"/>
                </a:solidFill>
                <a:latin typeface="Gill Sans"/>
                <a:ea typeface="Gill Sans"/>
                <a:cs typeface="Gill Sans"/>
                <a:sym typeface="Gill Sans"/>
              </a:defRPr>
            </a:lvl9pPr>
          </a:lstStyle>
          <a:p>
            <a:endParaRPr/>
          </a:p>
        </p:txBody>
      </p:sp>
      <p:sp>
        <p:nvSpPr>
          <p:cNvPr id="11" name="Google Shape;11;p23"/>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ctr" anchorCtr="0">
            <a:normAutofit/>
          </a:bodyPr>
          <a:lstStyle>
            <a:lvl1pPr marL="457200" marR="0" lvl="0"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1pPr>
            <a:lvl2pPr marL="914400" marR="0" lvl="1"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2pPr>
            <a:lvl3pPr marL="1371600" marR="0" lvl="2"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3pPr>
            <a:lvl4pPr marL="1828800" marR="0" lvl="3"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4pPr>
            <a:lvl5pPr marL="2286000" marR="0" lvl="4"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5pPr>
            <a:lvl6pPr marL="2743200" marR="0" lvl="5"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8pPr>
            <a:lvl9pPr marL="4114800" marR="0" lvl="8" indent="-333756" algn="l" rtl="0">
              <a:lnSpc>
                <a:spcPct val="100000"/>
              </a:lnSpc>
              <a:spcBef>
                <a:spcPts val="600"/>
              </a:spcBef>
              <a:spcAft>
                <a:spcPts val="0"/>
              </a:spcAft>
              <a:buClr>
                <a:schemeClr val="accent2"/>
              </a:buClr>
              <a:buSzPts val="1656"/>
              <a:buFont typeface="Gill Sans"/>
              <a:buChar char="◼"/>
              <a:defRPr sz="1800" b="0" i="0" u="none" strike="noStrike" cap="none">
                <a:solidFill>
                  <a:srgbClr val="5E5E5E"/>
                </a:solidFill>
                <a:latin typeface="Gill Sans"/>
                <a:ea typeface="Gill Sans"/>
                <a:cs typeface="Gill Sans"/>
                <a:sym typeface="Gill Sans"/>
              </a:defRPr>
            </a:lvl9pPr>
          </a:lstStyle>
          <a:p>
            <a:endParaRPr/>
          </a:p>
        </p:txBody>
      </p:sp>
      <p:sp>
        <p:nvSpPr>
          <p:cNvPr id="12" name="Google Shape;12;p23"/>
          <p:cNvSpPr txBox="1">
            <a:spLocks noGrp="1"/>
          </p:cNvSpPr>
          <p:nvPr>
            <p:ph type="sldNum" idx="12"/>
          </p:nvPr>
        </p:nvSpPr>
        <p:spPr>
          <a:xfrm>
            <a:off x="8339667" y="6023128"/>
            <a:ext cx="231277" cy="2311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chemeClr val="accent2"/>
              </a:buClr>
              <a:buSzPts val="900"/>
              <a:buFont typeface="Gill Sans"/>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peccutover.partners.org/tipsheets/All_EnteringSexualOrientationGenderIdentitySOGI_PHSE_T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hospitalpolicies.ellucid.com/documents/view/1858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j5TC692qmuvfE2c5Ps2n8F2iI1YAj3AJfXNDj95-uzE/ed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cs.google.com/document/d/1AeljijHnEjfq2BhqAgFcguhyUFpbB3Gg8f7ayK1bNDM/edit#heading=h.3qnjkq74b64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262964980/368c8680d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idx="4294967295"/>
          </p:nvPr>
        </p:nvSpPr>
        <p:spPr>
          <a:xfrm>
            <a:off x="381000" y="462125"/>
            <a:ext cx="8382000" cy="2529900"/>
          </a:xfrm>
          <a:prstGeom prst="rect">
            <a:avLst/>
          </a:prstGeom>
          <a:noFill/>
          <a:ln>
            <a:noFill/>
          </a:ln>
        </p:spPr>
        <p:txBody>
          <a:bodyPr spcFirstLastPara="1" wrap="square" lIns="45700" tIns="45700" rIns="45700" bIns="45700" anchor="b" anchorCtr="0">
            <a:normAutofit/>
          </a:bodyPr>
          <a:lstStyle/>
          <a:p>
            <a:pPr marL="0" marR="0" lvl="0" indent="0" algn="l" rtl="0">
              <a:lnSpc>
                <a:spcPct val="115000"/>
              </a:lnSpc>
              <a:spcBef>
                <a:spcPts val="0"/>
              </a:spcBef>
              <a:spcAft>
                <a:spcPts val="0"/>
              </a:spcAft>
              <a:buClr>
                <a:schemeClr val="dk1"/>
              </a:buClr>
              <a:buSzPts val="1100"/>
              <a:buFont typeface="Arial"/>
              <a:buNone/>
            </a:pPr>
            <a:r>
              <a:rPr lang="en-US" sz="3300" b="1" i="0" u="none" strike="noStrike" cap="none" dirty="0">
                <a:solidFill>
                  <a:schemeClr val="dk1"/>
                </a:solidFill>
                <a:latin typeface="Arial"/>
                <a:ea typeface="Arial"/>
                <a:cs typeface="Arial"/>
                <a:sym typeface="Arial"/>
              </a:rPr>
              <a:t> </a:t>
            </a:r>
            <a:endParaRPr sz="3300" b="1" i="0" u="none" strike="noStrike" cap="none" dirty="0">
              <a:solidFill>
                <a:schemeClr val="dk1"/>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endParaRPr sz="3300" b="1" i="0" u="none" strike="noStrike" cap="none" dirty="0">
              <a:solidFill>
                <a:schemeClr val="dk1"/>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endParaRPr sz="3300" b="1" i="0" u="none" strike="noStrike" cap="none"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Clr>
                <a:schemeClr val="dk1"/>
              </a:buClr>
              <a:buSzPts val="1100"/>
              <a:buFont typeface="Arial"/>
              <a:buNone/>
            </a:pPr>
            <a:endParaRPr sz="3400" b="1" i="0" u="none" strike="noStrike" cap="none"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Clr>
                <a:schemeClr val="dk1"/>
              </a:buClr>
              <a:buSzPts val="1100"/>
              <a:buFont typeface="Arial"/>
              <a:buNone/>
            </a:pPr>
            <a:endParaRPr sz="3400" b="1" i="0" u="none" strike="noStrike" cap="none"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Clr>
                <a:schemeClr val="dk1"/>
              </a:buClr>
              <a:buSzPts val="1100"/>
              <a:buFont typeface="Arial"/>
              <a:buNone/>
            </a:pPr>
            <a:endParaRPr sz="3400" b="1" i="0" u="none" strike="noStrike" cap="none"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Clr>
                <a:schemeClr val="dk1"/>
              </a:buClr>
              <a:buSzPts val="1100"/>
              <a:buFont typeface="Arial"/>
              <a:buNone/>
            </a:pPr>
            <a:endParaRPr sz="3400" b="1" i="0" u="none" strike="noStrike" cap="none" dirty="0">
              <a:solidFill>
                <a:schemeClr val="dk1"/>
              </a:solidFill>
              <a:highlight>
                <a:srgbClr val="FFFF00"/>
              </a:highlight>
              <a:latin typeface="Gill Sans"/>
              <a:ea typeface="Gill Sans"/>
              <a:cs typeface="Gill Sans"/>
              <a:sym typeface="Gill Sans"/>
            </a:endParaRPr>
          </a:p>
          <a:p>
            <a:pPr marL="0" marR="0" lvl="0" indent="0" algn="ctr" rtl="0">
              <a:lnSpc>
                <a:spcPct val="115000"/>
              </a:lnSpc>
              <a:spcBef>
                <a:spcPts val="600"/>
              </a:spcBef>
              <a:spcAft>
                <a:spcPts val="600"/>
              </a:spcAft>
              <a:buClr>
                <a:schemeClr val="dk1"/>
              </a:buClr>
              <a:buSzPts val="1100"/>
              <a:buFont typeface="Arial"/>
              <a:buNone/>
            </a:pPr>
            <a:r>
              <a:rPr lang="en-US" sz="3400" b="1" i="0" u="none" strike="noStrike" cap="none" dirty="0">
                <a:solidFill>
                  <a:srgbClr val="000000"/>
                </a:solidFill>
                <a:latin typeface="Gill Sans"/>
                <a:ea typeface="Gill Sans"/>
                <a:cs typeface="Gill Sans"/>
                <a:sym typeface="Gill Sans"/>
              </a:rPr>
              <a:t>A New Model of Compassionate Care for Trans and Non-Binary Patients Across the Hospital Setting</a:t>
            </a:r>
            <a:endParaRPr sz="3600" b="1" i="0" u="none" strike="noStrike" cap="none" dirty="0">
              <a:solidFill>
                <a:srgbClr val="000000"/>
              </a:solidFill>
              <a:latin typeface="Gill Sans"/>
              <a:ea typeface="Gill Sans"/>
              <a:cs typeface="Gill Sans"/>
              <a:sym typeface="Gill Sans"/>
            </a:endParaRPr>
          </a:p>
        </p:txBody>
      </p:sp>
      <p:sp>
        <p:nvSpPr>
          <p:cNvPr id="110" name="Google Shape;110;p1"/>
          <p:cNvSpPr txBox="1">
            <a:spLocks noGrp="1"/>
          </p:cNvSpPr>
          <p:nvPr>
            <p:ph type="subTitle" idx="4294967295"/>
          </p:nvPr>
        </p:nvSpPr>
        <p:spPr>
          <a:xfrm>
            <a:off x="685799" y="3124200"/>
            <a:ext cx="7848601" cy="3276600"/>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FFFFFF"/>
              </a:buClr>
              <a:buSzPts val="2400"/>
              <a:buFont typeface="Gill Sans"/>
              <a:buNone/>
            </a:pPr>
            <a:r>
              <a:rPr lang="en-US" sz="2400" b="1" i="0" u="none" strike="noStrike" cap="none">
                <a:solidFill>
                  <a:srgbClr val="FFFFFF"/>
                </a:solidFill>
                <a:latin typeface="Gill Sans"/>
                <a:ea typeface="Gill Sans"/>
                <a:cs typeface="Gill Sans"/>
                <a:sym typeface="Gill Sans"/>
              </a:rPr>
              <a:t>ASHER BRUSKIN, LICSW </a:t>
            </a:r>
            <a:endParaRPr sz="1800" b="0" i="0" u="none" strike="noStrike" cap="none">
              <a:solidFill>
                <a:srgbClr val="5E5E5E"/>
              </a:solidFill>
              <a:latin typeface="Gill Sans"/>
              <a:ea typeface="Gill Sans"/>
              <a:cs typeface="Gill Sans"/>
              <a:sym typeface="Gill Sans"/>
            </a:endParaRPr>
          </a:p>
          <a:p>
            <a:pPr marL="0" marR="0" lvl="0" indent="0" algn="ctr" rtl="0">
              <a:lnSpc>
                <a:spcPct val="100000"/>
              </a:lnSpc>
              <a:spcBef>
                <a:spcPts val="600"/>
              </a:spcBef>
              <a:spcAft>
                <a:spcPts val="0"/>
              </a:spcAft>
              <a:buClr>
                <a:srgbClr val="FFFFFF"/>
              </a:buClr>
              <a:buSzPts val="2400"/>
              <a:buFont typeface="Gill Sans"/>
              <a:buNone/>
            </a:pPr>
            <a:r>
              <a:rPr lang="en-US" sz="2400" b="1" i="0" u="none" strike="noStrike" cap="none">
                <a:solidFill>
                  <a:srgbClr val="FFFFFF"/>
                </a:solidFill>
                <a:latin typeface="Gill Sans"/>
                <a:ea typeface="Gill Sans"/>
                <a:cs typeface="Gill Sans"/>
                <a:sym typeface="Gill Sans"/>
              </a:rPr>
              <a:t>(he/him/his)</a:t>
            </a:r>
            <a:endParaRPr sz="1800" b="0" i="0" u="none" strike="noStrike" cap="none">
              <a:solidFill>
                <a:srgbClr val="5E5E5E"/>
              </a:solidFill>
              <a:latin typeface="Gill Sans"/>
              <a:ea typeface="Gill Sans"/>
              <a:cs typeface="Gill Sans"/>
              <a:sym typeface="Gill Sans"/>
            </a:endParaRPr>
          </a:p>
          <a:p>
            <a:pPr marL="0" marR="0" lvl="0" indent="0" algn="ctr" rtl="0">
              <a:lnSpc>
                <a:spcPct val="100000"/>
              </a:lnSpc>
              <a:spcBef>
                <a:spcPts val="600"/>
              </a:spcBef>
              <a:spcAft>
                <a:spcPts val="0"/>
              </a:spcAft>
              <a:buClr>
                <a:srgbClr val="FFFFFF"/>
              </a:buClr>
              <a:buSzPts val="2000"/>
              <a:buFont typeface="Gill Sans"/>
              <a:buNone/>
            </a:pPr>
            <a:r>
              <a:rPr lang="en-US" sz="2000" b="1" i="0" u="sng" strike="noStrike" cap="none">
                <a:solidFill>
                  <a:srgbClr val="FFFFFF"/>
                </a:solidFill>
                <a:latin typeface="Gill Sans"/>
                <a:ea typeface="Gill Sans"/>
                <a:cs typeface="Gill Sans"/>
                <a:sym typeface="Gill Sans"/>
              </a:rPr>
              <a:t>ABRUSKIN@PARTNERS.ORG</a:t>
            </a:r>
            <a:r>
              <a:rPr lang="en-US" sz="2000" b="1" i="0" u="none" strike="noStrike" cap="none">
                <a:solidFill>
                  <a:srgbClr val="FFFFFF"/>
                </a:solidFill>
                <a:latin typeface="Gill Sans"/>
                <a:ea typeface="Gill Sans"/>
                <a:cs typeface="Gill Sans"/>
                <a:sym typeface="Gill Sans"/>
              </a:rPr>
              <a:t> </a:t>
            </a:r>
            <a:endParaRPr sz="1600" b="0" i="0" u="none" strike="noStrike" cap="none">
              <a:solidFill>
                <a:schemeClr val="accent2"/>
              </a:solidFill>
              <a:latin typeface="Gill Sans"/>
              <a:ea typeface="Gill Sans"/>
              <a:cs typeface="Gill Sans"/>
              <a:sym typeface="Gill Sans"/>
            </a:endParaRPr>
          </a:p>
          <a:p>
            <a:pPr marL="0" marR="0" lvl="0" indent="0" algn="ctr" rtl="0">
              <a:lnSpc>
                <a:spcPct val="100000"/>
              </a:lnSpc>
              <a:spcBef>
                <a:spcPts val="600"/>
              </a:spcBef>
              <a:spcAft>
                <a:spcPts val="0"/>
              </a:spcAft>
              <a:buClr>
                <a:srgbClr val="FFFFFF"/>
              </a:buClr>
              <a:buSzPts val="1600"/>
              <a:buFont typeface="Gill Sans"/>
              <a:buNone/>
            </a:pPr>
            <a:endParaRPr sz="1600" b="0" i="0" u="none" strike="noStrike" cap="none">
              <a:solidFill>
                <a:schemeClr val="accent2"/>
              </a:solidFill>
              <a:latin typeface="Gill Sans"/>
              <a:ea typeface="Gill Sans"/>
              <a:cs typeface="Gill Sans"/>
              <a:sym typeface="Gill Sans"/>
            </a:endParaRPr>
          </a:p>
          <a:p>
            <a:pPr marL="0" marR="0" lvl="0" indent="0" algn="ctr" rtl="0">
              <a:lnSpc>
                <a:spcPct val="100000"/>
              </a:lnSpc>
              <a:spcBef>
                <a:spcPts val="600"/>
              </a:spcBef>
              <a:spcAft>
                <a:spcPts val="0"/>
              </a:spcAft>
              <a:buClr>
                <a:srgbClr val="FFFFFF"/>
              </a:buClr>
              <a:buSzPts val="2400"/>
              <a:buFont typeface="Gill Sans"/>
              <a:buNone/>
            </a:pPr>
            <a:r>
              <a:rPr lang="en-US" sz="2400" b="1" i="0" u="none" strike="noStrike" cap="none">
                <a:solidFill>
                  <a:srgbClr val="FFFFFF"/>
                </a:solidFill>
                <a:latin typeface="Gill Sans"/>
                <a:ea typeface="Gill Sans"/>
                <a:cs typeface="Gill Sans"/>
                <a:sym typeface="Gill Sans"/>
              </a:rPr>
              <a:t>MELANIE COHN-HOPWOOD, LICSW </a:t>
            </a:r>
            <a:endParaRPr sz="2400" b="1" i="0" u="none" strike="noStrike" cap="none">
              <a:solidFill>
                <a:srgbClr val="FFFFFF"/>
              </a:solidFill>
              <a:latin typeface="Gill Sans"/>
              <a:ea typeface="Gill Sans"/>
              <a:cs typeface="Gill Sans"/>
              <a:sym typeface="Gill Sans"/>
            </a:endParaRPr>
          </a:p>
          <a:p>
            <a:pPr marL="0" marR="0" lvl="0" indent="0" algn="ctr" rtl="0">
              <a:lnSpc>
                <a:spcPct val="100000"/>
              </a:lnSpc>
              <a:spcBef>
                <a:spcPts val="600"/>
              </a:spcBef>
              <a:spcAft>
                <a:spcPts val="0"/>
              </a:spcAft>
              <a:buClr>
                <a:srgbClr val="FFFFFF"/>
              </a:buClr>
              <a:buSzPts val="2400"/>
              <a:buFont typeface="Gill Sans"/>
              <a:buNone/>
            </a:pPr>
            <a:r>
              <a:rPr lang="en-US" sz="2400" b="1" i="0" u="none" strike="noStrike" cap="none">
                <a:solidFill>
                  <a:srgbClr val="FFFFFF"/>
                </a:solidFill>
                <a:latin typeface="Gill Sans"/>
                <a:ea typeface="Gill Sans"/>
                <a:cs typeface="Gill Sans"/>
                <a:sym typeface="Gill Sans"/>
              </a:rPr>
              <a:t>(she/her/hers)</a:t>
            </a:r>
            <a:endParaRPr sz="1800" b="0" i="0" u="none" strike="noStrike" cap="none">
              <a:solidFill>
                <a:srgbClr val="5E5E5E"/>
              </a:solidFill>
              <a:latin typeface="Gill Sans"/>
              <a:ea typeface="Gill Sans"/>
              <a:cs typeface="Gill Sans"/>
              <a:sym typeface="Gill Sans"/>
            </a:endParaRPr>
          </a:p>
          <a:p>
            <a:pPr marL="0" marR="0" lvl="0" indent="0" algn="ctr" rtl="0">
              <a:lnSpc>
                <a:spcPct val="100000"/>
              </a:lnSpc>
              <a:spcBef>
                <a:spcPts val="600"/>
              </a:spcBef>
              <a:spcAft>
                <a:spcPts val="0"/>
              </a:spcAft>
              <a:buClr>
                <a:srgbClr val="FFFFFF"/>
              </a:buClr>
              <a:buSzPts val="1800"/>
              <a:buFont typeface="Gill Sans"/>
              <a:buNone/>
            </a:pPr>
            <a:r>
              <a:rPr lang="en-US" sz="1800" b="1" i="0" u="sng" strike="noStrike" cap="none">
                <a:solidFill>
                  <a:srgbClr val="FFFFFF"/>
                </a:solidFill>
                <a:latin typeface="Gill Sans"/>
                <a:ea typeface="Gill Sans"/>
                <a:cs typeface="Gill Sans"/>
                <a:sym typeface="Gill Sans"/>
              </a:rPr>
              <a:t>MCOHN-HOPWOOD@PARTNERS.ORG </a:t>
            </a:r>
            <a:endParaRPr sz="1800" b="0" i="0" u="none" strike="noStrike" cap="none">
              <a:solidFill>
                <a:srgbClr val="5E5E5E"/>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902200" y="592675"/>
            <a:ext cx="7338300" cy="12003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800"/>
              <a:buNone/>
            </a:pPr>
            <a:r>
              <a:rPr lang="en-US" sz="3000" b="1"/>
              <a:t>Takeaways from community</a:t>
            </a:r>
            <a:endParaRPr sz="3000" b="1"/>
          </a:p>
        </p:txBody>
      </p:sp>
      <p:sp>
        <p:nvSpPr>
          <p:cNvPr id="215" name="Google Shape;215;p10"/>
          <p:cNvSpPr txBox="1">
            <a:spLocks noGrp="1"/>
          </p:cNvSpPr>
          <p:nvPr>
            <p:ph type="body" idx="1"/>
          </p:nvPr>
        </p:nvSpPr>
        <p:spPr>
          <a:xfrm>
            <a:off x="254000" y="2011675"/>
            <a:ext cx="8636100" cy="45924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600"/>
              </a:spcBef>
              <a:spcAft>
                <a:spcPts val="0"/>
              </a:spcAft>
              <a:buClr>
                <a:srgbClr val="000000"/>
              </a:buClr>
              <a:buSzPts val="2600"/>
              <a:buChar char="◼"/>
            </a:pPr>
            <a:r>
              <a:rPr lang="en-US" sz="2600">
                <a:solidFill>
                  <a:srgbClr val="000000"/>
                </a:solidFill>
              </a:rPr>
              <a:t>There is a need for access to competent medical AND mental health providers (and care)</a:t>
            </a:r>
            <a:endParaRPr sz="2600">
              <a:solidFill>
                <a:srgbClr val="000000"/>
              </a:solidFill>
            </a:endParaRPr>
          </a:p>
          <a:p>
            <a:pPr marL="457200" lvl="0" indent="-393700" algn="l" rtl="0">
              <a:lnSpc>
                <a:spcPct val="100000"/>
              </a:lnSpc>
              <a:spcBef>
                <a:spcPts val="1600"/>
              </a:spcBef>
              <a:spcAft>
                <a:spcPts val="0"/>
              </a:spcAft>
              <a:buClr>
                <a:srgbClr val="000000"/>
              </a:buClr>
              <a:buSzPts val="2600"/>
              <a:buChar char="◼"/>
            </a:pPr>
            <a:r>
              <a:rPr lang="en-US" sz="2600">
                <a:solidFill>
                  <a:srgbClr val="000000"/>
                </a:solidFill>
              </a:rPr>
              <a:t>There is a need for supports re: housing, economic support</a:t>
            </a:r>
            <a:endParaRPr sz="2600">
              <a:solidFill>
                <a:srgbClr val="000000"/>
              </a:solidFill>
            </a:endParaRPr>
          </a:p>
          <a:p>
            <a:pPr marL="457200" lvl="0" indent="-393700" algn="l" rtl="0">
              <a:lnSpc>
                <a:spcPct val="100000"/>
              </a:lnSpc>
              <a:spcBef>
                <a:spcPts val="1600"/>
              </a:spcBef>
              <a:spcAft>
                <a:spcPts val="0"/>
              </a:spcAft>
              <a:buClr>
                <a:srgbClr val="000000"/>
              </a:buClr>
              <a:buSzPts val="2600"/>
              <a:buChar char="◼"/>
            </a:pPr>
            <a:r>
              <a:rPr lang="en-US" sz="2600">
                <a:solidFill>
                  <a:srgbClr val="000000"/>
                </a:solidFill>
              </a:rPr>
              <a:t>There is experiential anecdotes and data that suggests a lack of general knowledge and training across professional disciplines (&amp; within medical system)</a:t>
            </a:r>
            <a:endParaRPr sz="2600">
              <a:solidFill>
                <a:srgbClr val="000000"/>
              </a:solidFill>
            </a:endParaRPr>
          </a:p>
          <a:p>
            <a:pPr marL="457200" lvl="0" indent="-393700" algn="l" rtl="0">
              <a:lnSpc>
                <a:spcPct val="100000"/>
              </a:lnSpc>
              <a:spcBef>
                <a:spcPts val="1600"/>
              </a:spcBef>
              <a:spcAft>
                <a:spcPts val="0"/>
              </a:spcAft>
              <a:buClr>
                <a:srgbClr val="000000"/>
              </a:buClr>
              <a:buSzPts val="2600"/>
              <a:buChar char="◼"/>
            </a:pPr>
            <a:r>
              <a:rPr lang="en-US" sz="2600">
                <a:solidFill>
                  <a:srgbClr val="000000"/>
                </a:solidFill>
              </a:rPr>
              <a:t>There is an overall distrust of medical and mental health institutions within transgender communities.</a:t>
            </a:r>
            <a:endParaRPr sz="2600">
              <a:solidFill>
                <a:srgbClr val="000000"/>
              </a:solidFill>
            </a:endParaRPr>
          </a:p>
          <a:p>
            <a:pPr marL="457200" lvl="0" indent="0" algn="l" rtl="0">
              <a:lnSpc>
                <a:spcPct val="90000"/>
              </a:lnSpc>
              <a:spcBef>
                <a:spcPts val="2000"/>
              </a:spcBef>
              <a:spcAft>
                <a:spcPts val="200"/>
              </a:spcAft>
              <a:buSzPts val="1800"/>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423325" y="635000"/>
            <a:ext cx="8297400" cy="1158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800"/>
              <a:buNone/>
            </a:pPr>
            <a:r>
              <a:rPr lang="en-US" sz="3000" b="1"/>
              <a:t>What models of care do we use in our clinic?</a:t>
            </a:r>
            <a:endParaRPr sz="3000" b="1"/>
          </a:p>
        </p:txBody>
      </p:sp>
      <p:sp>
        <p:nvSpPr>
          <p:cNvPr id="221" name="Google Shape;221;p11"/>
          <p:cNvSpPr txBox="1">
            <a:spLocks noGrp="1"/>
          </p:cNvSpPr>
          <p:nvPr>
            <p:ph type="body" idx="1"/>
          </p:nvPr>
        </p:nvSpPr>
        <p:spPr>
          <a:xfrm>
            <a:off x="296325" y="2104100"/>
            <a:ext cx="8657100" cy="45000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Clr>
                <a:srgbClr val="000000"/>
              </a:buClr>
              <a:buSzPts val="2300"/>
              <a:buChar char="❖"/>
            </a:pPr>
            <a:r>
              <a:rPr lang="en-US" sz="2300">
                <a:solidFill>
                  <a:srgbClr val="000000"/>
                </a:solidFill>
              </a:rPr>
              <a:t>We made sure to include both medical (MD &amp; RN) and mental health providers (SW and Psych NP) on our core team</a:t>
            </a:r>
            <a:endParaRPr sz="2300">
              <a:solidFill>
                <a:srgbClr val="000000"/>
              </a:solidFill>
            </a:endParaRPr>
          </a:p>
          <a:p>
            <a:pPr marL="457200" lvl="0" indent="-374650" algn="l" rtl="0">
              <a:lnSpc>
                <a:spcPct val="90000"/>
              </a:lnSpc>
              <a:spcBef>
                <a:spcPts val="1800"/>
              </a:spcBef>
              <a:spcAft>
                <a:spcPts val="0"/>
              </a:spcAft>
              <a:buClr>
                <a:srgbClr val="000000"/>
              </a:buClr>
              <a:buSzPts val="2300"/>
              <a:buChar char="❖"/>
            </a:pPr>
            <a:r>
              <a:rPr lang="en-US" sz="2300">
                <a:solidFill>
                  <a:srgbClr val="000000"/>
                </a:solidFill>
              </a:rPr>
              <a:t>We adapted an informed consent model to access care (re: notion of gatekeeping and pathologizing)</a:t>
            </a:r>
            <a:endParaRPr sz="2300">
              <a:solidFill>
                <a:srgbClr val="000000"/>
              </a:solidFill>
            </a:endParaRPr>
          </a:p>
          <a:p>
            <a:pPr marL="457200" lvl="0" indent="-374650" algn="l" rtl="0">
              <a:lnSpc>
                <a:spcPct val="90000"/>
              </a:lnSpc>
              <a:spcBef>
                <a:spcPts val="1800"/>
              </a:spcBef>
              <a:spcAft>
                <a:spcPts val="0"/>
              </a:spcAft>
              <a:buClr>
                <a:srgbClr val="000000"/>
              </a:buClr>
              <a:buSzPts val="2300"/>
              <a:buChar char="❖"/>
            </a:pPr>
            <a:r>
              <a:rPr lang="en-US" sz="2300">
                <a:solidFill>
                  <a:srgbClr val="000000"/>
                </a:solidFill>
              </a:rPr>
              <a:t>We agreed on values of cultural humility, much of which looks to the patient as expert on their experiences</a:t>
            </a:r>
            <a:endParaRPr sz="2300">
              <a:solidFill>
                <a:srgbClr val="000000"/>
              </a:solidFill>
            </a:endParaRPr>
          </a:p>
          <a:p>
            <a:pPr marL="914400" lvl="1" indent="-374650" algn="l" rtl="0">
              <a:lnSpc>
                <a:spcPct val="90000"/>
              </a:lnSpc>
              <a:spcBef>
                <a:spcPts val="1800"/>
              </a:spcBef>
              <a:spcAft>
                <a:spcPts val="0"/>
              </a:spcAft>
              <a:buClr>
                <a:srgbClr val="000000"/>
              </a:buClr>
              <a:buSzPts val="2300"/>
              <a:buChar char="➢"/>
            </a:pPr>
            <a:r>
              <a:rPr lang="en-US" sz="2300">
                <a:solidFill>
                  <a:srgbClr val="000000"/>
                </a:solidFill>
              </a:rPr>
              <a:t>We believe and validate patients who share about gender/identity </a:t>
            </a:r>
            <a:endParaRPr sz="2300">
              <a:solidFill>
                <a:srgbClr val="000000"/>
              </a:solidFill>
            </a:endParaRPr>
          </a:p>
          <a:p>
            <a:pPr marL="914400" lvl="1" indent="-374650" algn="l" rtl="0">
              <a:lnSpc>
                <a:spcPct val="90000"/>
              </a:lnSpc>
              <a:spcBef>
                <a:spcPts val="1800"/>
              </a:spcBef>
              <a:spcAft>
                <a:spcPts val="0"/>
              </a:spcAft>
              <a:buClr>
                <a:srgbClr val="000000"/>
              </a:buClr>
              <a:buSzPts val="2300"/>
              <a:buChar char="➢"/>
            </a:pPr>
            <a:r>
              <a:rPr lang="en-US" sz="2300">
                <a:solidFill>
                  <a:srgbClr val="000000"/>
                </a:solidFill>
              </a:rPr>
              <a:t>We join patients in naming power imbalance and acknowledge and honor distrust of medical and mental health systems.</a:t>
            </a:r>
            <a:endParaRPr sz="2300">
              <a:solidFill>
                <a:srgbClr val="000000"/>
              </a:solidFill>
            </a:endParaRPr>
          </a:p>
          <a:p>
            <a:pPr marL="0" lvl="0" indent="0" algn="l" rtl="0">
              <a:lnSpc>
                <a:spcPct val="90000"/>
              </a:lnSpc>
              <a:spcBef>
                <a:spcPts val="1800"/>
              </a:spcBef>
              <a:spcAft>
                <a:spcPts val="1000"/>
              </a:spcAft>
              <a:buSzPts val="1800"/>
              <a:buNone/>
            </a:pP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457200" y="609601"/>
            <a:ext cx="8001000" cy="1210097"/>
          </a:xfrm>
          <a:prstGeom prst="rect">
            <a:avLst/>
          </a:prstGeom>
          <a:noFill/>
          <a:ln>
            <a:noFill/>
          </a:ln>
        </p:spPr>
        <p:txBody>
          <a:bodyPr spcFirstLastPara="1" wrap="square" lIns="45700" tIns="45700" rIns="45700" bIns="45700" anchor="b" anchorCtr="0">
            <a:normAutofit/>
          </a:bodyPr>
          <a:lstStyle/>
          <a:p>
            <a:pPr marL="0" lvl="0" indent="0" algn="l" rtl="0">
              <a:lnSpc>
                <a:spcPct val="100000"/>
              </a:lnSpc>
              <a:spcBef>
                <a:spcPts val="0"/>
              </a:spcBef>
              <a:spcAft>
                <a:spcPts val="0"/>
              </a:spcAft>
              <a:buClr>
                <a:srgbClr val="FFFFFF"/>
              </a:buClr>
              <a:buSzPts val="2400"/>
              <a:buFont typeface="Arial"/>
              <a:buNone/>
            </a:pPr>
            <a:r>
              <a:rPr lang="en-US" b="0"/>
              <a:t>INTERDISCIPLINARY NETWORK OF CLINICAL CARE SPANNING ACROSS THE LIFESPAN</a:t>
            </a:r>
            <a:endParaRPr/>
          </a:p>
        </p:txBody>
      </p:sp>
      <p:grpSp>
        <p:nvGrpSpPr>
          <p:cNvPr id="227" name="Google Shape;227;p12"/>
          <p:cNvGrpSpPr/>
          <p:nvPr/>
        </p:nvGrpSpPr>
        <p:grpSpPr>
          <a:xfrm>
            <a:off x="1155567" y="3581398"/>
            <a:ext cx="2814442" cy="2814442"/>
            <a:chOff x="-1" y="-1"/>
            <a:chExt cx="2814440" cy="2814440"/>
          </a:xfrm>
        </p:grpSpPr>
        <p:sp>
          <p:nvSpPr>
            <p:cNvPr id="228" name="Google Shape;228;p12"/>
            <p:cNvSpPr/>
            <p:nvPr/>
          </p:nvSpPr>
          <p:spPr>
            <a:xfrm>
              <a:off x="-1" y="-1"/>
              <a:ext cx="2814440" cy="2814440"/>
            </a:xfrm>
            <a:prstGeom prst="ellipse">
              <a:avLst/>
            </a:prstGeom>
            <a:solidFill>
              <a:srgbClr val="008BB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29" name="Google Shape;229;p12"/>
            <p:cNvSpPr txBox="1"/>
            <p:nvPr/>
          </p:nvSpPr>
          <p:spPr>
            <a:xfrm>
              <a:off x="457884" y="1061060"/>
              <a:ext cx="1898669" cy="692316"/>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Adult Primary Care</a:t>
              </a:r>
              <a:endParaRPr sz="1400" b="0" i="0" u="none" strike="noStrike" cap="none">
                <a:solidFill>
                  <a:srgbClr val="000000"/>
                </a:solidFill>
                <a:latin typeface="Arial"/>
                <a:ea typeface="Arial"/>
                <a:cs typeface="Arial"/>
                <a:sym typeface="Arial"/>
              </a:endParaRPr>
            </a:p>
          </p:txBody>
        </p:sp>
      </p:grpSp>
      <p:grpSp>
        <p:nvGrpSpPr>
          <p:cNvPr id="230" name="Google Shape;230;p12"/>
          <p:cNvGrpSpPr/>
          <p:nvPr/>
        </p:nvGrpSpPr>
        <p:grpSpPr>
          <a:xfrm>
            <a:off x="5254044" y="3589104"/>
            <a:ext cx="2801414" cy="2801414"/>
            <a:chOff x="0" y="0"/>
            <a:chExt cx="2801412" cy="2801412"/>
          </a:xfrm>
        </p:grpSpPr>
        <p:sp>
          <p:nvSpPr>
            <p:cNvPr id="231" name="Google Shape;231;p12"/>
            <p:cNvSpPr/>
            <p:nvPr/>
          </p:nvSpPr>
          <p:spPr>
            <a:xfrm>
              <a:off x="0" y="0"/>
              <a:ext cx="2801412" cy="2801412"/>
            </a:xfrm>
            <a:prstGeom prst="ellipse">
              <a:avLst/>
            </a:prstGeom>
            <a:solidFill>
              <a:srgbClr val="472F9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32" name="Google Shape;232;p12"/>
            <p:cNvSpPr txBox="1"/>
            <p:nvPr/>
          </p:nvSpPr>
          <p:spPr>
            <a:xfrm>
              <a:off x="455976" y="1054548"/>
              <a:ext cx="1889459" cy="692315"/>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Pediatric Primary Care</a:t>
              </a:r>
              <a:endParaRPr sz="1400" b="0" i="0" u="none" strike="noStrike" cap="none">
                <a:solidFill>
                  <a:srgbClr val="000000"/>
                </a:solidFill>
                <a:latin typeface="Arial"/>
                <a:ea typeface="Arial"/>
                <a:cs typeface="Arial"/>
                <a:sym typeface="Arial"/>
              </a:endParaRPr>
            </a:p>
          </p:txBody>
        </p:sp>
      </p:grpSp>
      <p:grpSp>
        <p:nvGrpSpPr>
          <p:cNvPr id="233" name="Google Shape;233;p12"/>
          <p:cNvGrpSpPr/>
          <p:nvPr/>
        </p:nvGrpSpPr>
        <p:grpSpPr>
          <a:xfrm>
            <a:off x="3269237" y="2057397"/>
            <a:ext cx="2685575" cy="2565844"/>
            <a:chOff x="-1" y="-1"/>
            <a:chExt cx="2685574" cy="2565842"/>
          </a:xfrm>
        </p:grpSpPr>
        <p:sp>
          <p:nvSpPr>
            <p:cNvPr id="234" name="Google Shape;234;p12"/>
            <p:cNvSpPr/>
            <p:nvPr/>
          </p:nvSpPr>
          <p:spPr>
            <a:xfrm>
              <a:off x="-1" y="-1"/>
              <a:ext cx="2685574" cy="2565842"/>
            </a:xfrm>
            <a:prstGeom prst="ellipse">
              <a:avLst/>
            </a:prstGeom>
            <a:solidFill>
              <a:srgbClr val="FFC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35" name="Google Shape;235;p12"/>
            <p:cNvSpPr txBox="1"/>
            <p:nvPr/>
          </p:nvSpPr>
          <p:spPr>
            <a:xfrm>
              <a:off x="439012" y="936762"/>
              <a:ext cx="1807548" cy="692315"/>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Mental Health</a:t>
              </a:r>
              <a:endParaRPr sz="1400" b="0" i="0" u="none" strike="noStrike" cap="none">
                <a:solidFill>
                  <a:srgbClr val="000000"/>
                </a:solidFill>
                <a:latin typeface="Arial"/>
                <a:ea typeface="Arial"/>
                <a:cs typeface="Arial"/>
                <a:sym typeface="Arial"/>
              </a:endParaRPr>
            </a:p>
          </p:txBody>
        </p:sp>
      </p:grpSp>
      <p:grpSp>
        <p:nvGrpSpPr>
          <p:cNvPr id="236" name="Google Shape;236;p12"/>
          <p:cNvGrpSpPr/>
          <p:nvPr/>
        </p:nvGrpSpPr>
        <p:grpSpPr>
          <a:xfrm>
            <a:off x="3673149" y="4242085"/>
            <a:ext cx="1877754" cy="578391"/>
            <a:chOff x="-1" y="-1"/>
            <a:chExt cx="1877752" cy="578390"/>
          </a:xfrm>
        </p:grpSpPr>
        <p:sp>
          <p:nvSpPr>
            <p:cNvPr id="237" name="Google Shape;237;p12"/>
            <p:cNvSpPr/>
            <p:nvPr/>
          </p:nvSpPr>
          <p:spPr>
            <a:xfrm>
              <a:off x="-1" y="-1"/>
              <a:ext cx="1877752" cy="578390"/>
            </a:xfrm>
            <a:prstGeom prst="ellipse">
              <a:avLst/>
            </a:prstGeom>
            <a:gradFill>
              <a:gsLst>
                <a:gs pos="0">
                  <a:srgbClr val="008BB0"/>
                </a:gs>
                <a:gs pos="48000">
                  <a:srgbClr val="FFC000"/>
                </a:gs>
                <a:gs pos="100000">
                  <a:srgbClr val="472F92"/>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38" name="Google Shape;238;p12"/>
            <p:cNvSpPr txBox="1"/>
            <p:nvPr/>
          </p:nvSpPr>
          <p:spPr>
            <a:xfrm>
              <a:off x="320709" y="138639"/>
              <a:ext cx="1236331" cy="30110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OB/Gyn</a:t>
              </a:r>
              <a:endParaRPr sz="1400" b="0" i="0" u="none" strike="noStrike" cap="none">
                <a:solidFill>
                  <a:srgbClr val="000000"/>
                </a:solidFill>
                <a:latin typeface="Arial"/>
                <a:ea typeface="Arial"/>
                <a:cs typeface="Arial"/>
                <a:sym typeface="Arial"/>
              </a:endParaRPr>
            </a:p>
          </p:txBody>
        </p:sp>
      </p:grpSp>
      <p:grpSp>
        <p:nvGrpSpPr>
          <p:cNvPr id="239" name="Google Shape;239;p12"/>
          <p:cNvGrpSpPr/>
          <p:nvPr/>
        </p:nvGrpSpPr>
        <p:grpSpPr>
          <a:xfrm>
            <a:off x="3657598" y="4743191"/>
            <a:ext cx="1957282" cy="602886"/>
            <a:chOff x="0" y="0"/>
            <a:chExt cx="1957280" cy="602884"/>
          </a:xfrm>
        </p:grpSpPr>
        <p:sp>
          <p:nvSpPr>
            <p:cNvPr id="240" name="Google Shape;240;p12"/>
            <p:cNvSpPr/>
            <p:nvPr/>
          </p:nvSpPr>
          <p:spPr>
            <a:xfrm>
              <a:off x="0" y="0"/>
              <a:ext cx="1957280" cy="602884"/>
            </a:xfrm>
            <a:prstGeom prst="ellipse">
              <a:avLst/>
            </a:prstGeom>
            <a:gradFill>
              <a:gsLst>
                <a:gs pos="0">
                  <a:srgbClr val="008BB0"/>
                </a:gs>
                <a:gs pos="48000">
                  <a:srgbClr val="FFC000"/>
                </a:gs>
                <a:gs pos="100000">
                  <a:srgbClr val="472F92"/>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41" name="Google Shape;241;p12"/>
            <p:cNvSpPr txBox="1"/>
            <p:nvPr/>
          </p:nvSpPr>
          <p:spPr>
            <a:xfrm>
              <a:off x="332356" y="150888"/>
              <a:ext cx="1292567" cy="301108"/>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Surgery</a:t>
              </a:r>
              <a:endParaRPr sz="1400" b="0" i="0" u="none" strike="noStrike" cap="none">
                <a:solidFill>
                  <a:srgbClr val="000000"/>
                </a:solidFill>
                <a:latin typeface="Arial"/>
                <a:ea typeface="Arial"/>
                <a:cs typeface="Arial"/>
                <a:sym typeface="Arial"/>
              </a:endParaRPr>
            </a:p>
          </p:txBody>
        </p:sp>
      </p:grpSp>
      <p:grpSp>
        <p:nvGrpSpPr>
          <p:cNvPr id="242" name="Google Shape;242;p12"/>
          <p:cNvGrpSpPr/>
          <p:nvPr/>
        </p:nvGrpSpPr>
        <p:grpSpPr>
          <a:xfrm>
            <a:off x="3657597" y="5311141"/>
            <a:ext cx="1947905" cy="599999"/>
            <a:chOff x="-1" y="-1"/>
            <a:chExt cx="1947904" cy="599998"/>
          </a:xfrm>
        </p:grpSpPr>
        <p:sp>
          <p:nvSpPr>
            <p:cNvPr id="243" name="Google Shape;243;p12"/>
            <p:cNvSpPr/>
            <p:nvPr/>
          </p:nvSpPr>
          <p:spPr>
            <a:xfrm>
              <a:off x="-1" y="-1"/>
              <a:ext cx="1947904" cy="599998"/>
            </a:xfrm>
            <a:prstGeom prst="ellipse">
              <a:avLst/>
            </a:prstGeom>
            <a:gradFill>
              <a:gsLst>
                <a:gs pos="0">
                  <a:srgbClr val="008BB0"/>
                </a:gs>
                <a:gs pos="48000">
                  <a:srgbClr val="FFC000"/>
                </a:gs>
                <a:gs pos="100000">
                  <a:srgbClr val="472F92"/>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44" name="Google Shape;244;p12"/>
            <p:cNvSpPr txBox="1"/>
            <p:nvPr/>
          </p:nvSpPr>
          <p:spPr>
            <a:xfrm>
              <a:off x="330983" y="149444"/>
              <a:ext cx="1285936" cy="301108"/>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Endocrine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p:nvPr>
        </p:nvSpPr>
        <p:spPr>
          <a:xfrm>
            <a:off x="581200" y="687475"/>
            <a:ext cx="7989900" cy="8259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sz="3000" b="1"/>
              <a:t>Medical care and coordination</a:t>
            </a:r>
            <a:endParaRPr sz="3000" b="1"/>
          </a:p>
        </p:txBody>
      </p:sp>
      <p:sp>
        <p:nvSpPr>
          <p:cNvPr id="250" name="Google Shape;250;p13"/>
          <p:cNvSpPr txBox="1">
            <a:spLocks noGrp="1"/>
          </p:cNvSpPr>
          <p:nvPr>
            <p:ph type="body" idx="1"/>
          </p:nvPr>
        </p:nvSpPr>
        <p:spPr>
          <a:xfrm>
            <a:off x="211675" y="1995175"/>
            <a:ext cx="8597700" cy="47148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600"/>
              </a:spcBef>
              <a:spcAft>
                <a:spcPts val="0"/>
              </a:spcAft>
              <a:buSzPts val="1656"/>
              <a:buNone/>
            </a:pPr>
            <a:r>
              <a:rPr lang="en-US" sz="2200" b="1" u="sng">
                <a:solidFill>
                  <a:srgbClr val="000000"/>
                </a:solidFill>
              </a:rPr>
              <a:t>What Exists:</a:t>
            </a:r>
            <a:endParaRPr sz="2200" b="1" u="sng">
              <a:solidFill>
                <a:srgbClr val="000000"/>
              </a:solidFill>
            </a:endParaRPr>
          </a:p>
          <a:p>
            <a:pPr marL="457200" lvl="0" indent="-368300" algn="l" rtl="0">
              <a:lnSpc>
                <a:spcPct val="100000"/>
              </a:lnSpc>
              <a:spcBef>
                <a:spcPts val="600"/>
              </a:spcBef>
              <a:spcAft>
                <a:spcPts val="0"/>
              </a:spcAft>
              <a:buClr>
                <a:srgbClr val="000000"/>
              </a:buClr>
              <a:buSzPts val="2200"/>
              <a:buChar char="◼"/>
            </a:pPr>
            <a:r>
              <a:rPr lang="en-US" sz="2200">
                <a:solidFill>
                  <a:srgbClr val="000000"/>
                </a:solidFill>
              </a:rPr>
              <a:t>Trans Health Primary/Specialty </a:t>
            </a:r>
            <a:r>
              <a:rPr lang="en-US" sz="2200">
                <a:solidFill>
                  <a:schemeClr val="dk1"/>
                </a:solidFill>
              </a:rPr>
              <a:t>(Endocrine) </a:t>
            </a:r>
            <a:r>
              <a:rPr lang="en-US" sz="2200">
                <a:solidFill>
                  <a:srgbClr val="000000"/>
                </a:solidFill>
              </a:rPr>
              <a:t>and Pre-surgical </a:t>
            </a:r>
            <a:endParaRPr sz="2200">
              <a:solidFill>
                <a:srgbClr val="000000"/>
              </a:solidFill>
            </a:endParaRPr>
          </a:p>
          <a:p>
            <a:pPr marL="914400" lvl="1" indent="-368300" algn="l" rtl="0">
              <a:lnSpc>
                <a:spcPct val="100000"/>
              </a:lnSpc>
              <a:spcBef>
                <a:spcPts val="0"/>
              </a:spcBef>
              <a:spcAft>
                <a:spcPts val="0"/>
              </a:spcAft>
              <a:buClr>
                <a:srgbClr val="000000"/>
              </a:buClr>
              <a:buSzPts val="2200"/>
              <a:buChar char="◼"/>
            </a:pPr>
            <a:r>
              <a:rPr lang="en-US" sz="2200">
                <a:solidFill>
                  <a:srgbClr val="000000"/>
                </a:solidFill>
              </a:rPr>
              <a:t>Peds only specialty care</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Psychiatry Gender Identity Program</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Gender Affirmation Surgery Division</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Transgender Action Group (TAG)</a:t>
            </a:r>
            <a:endParaRPr sz="2200">
              <a:solidFill>
                <a:srgbClr val="000000"/>
              </a:solidFill>
            </a:endParaRPr>
          </a:p>
          <a:p>
            <a:pPr marL="0" lvl="0" indent="0" algn="l" rtl="0">
              <a:lnSpc>
                <a:spcPct val="100000"/>
              </a:lnSpc>
              <a:spcBef>
                <a:spcPts val="600"/>
              </a:spcBef>
              <a:spcAft>
                <a:spcPts val="0"/>
              </a:spcAft>
              <a:buSzPts val="1656"/>
              <a:buNone/>
            </a:pPr>
            <a:endParaRPr sz="2200">
              <a:solidFill>
                <a:srgbClr val="000000"/>
              </a:solidFill>
            </a:endParaRPr>
          </a:p>
          <a:p>
            <a:pPr marL="0" lvl="0" indent="0" algn="l" rtl="0">
              <a:lnSpc>
                <a:spcPct val="100000"/>
              </a:lnSpc>
              <a:spcBef>
                <a:spcPts val="600"/>
              </a:spcBef>
              <a:spcAft>
                <a:spcPts val="0"/>
              </a:spcAft>
              <a:buSzPts val="1656"/>
              <a:buNone/>
            </a:pPr>
            <a:r>
              <a:rPr lang="en-US" sz="2200" b="1" u="sng">
                <a:solidFill>
                  <a:srgbClr val="000000"/>
                </a:solidFill>
              </a:rPr>
              <a:t>What we (THP) do:</a:t>
            </a:r>
            <a:endParaRPr sz="2200" b="1" u="sng">
              <a:solidFill>
                <a:srgbClr val="000000"/>
              </a:solidFill>
            </a:endParaRPr>
          </a:p>
          <a:p>
            <a:pPr marL="457200" lvl="0" indent="-368300" algn="l" rtl="0">
              <a:lnSpc>
                <a:spcPct val="100000"/>
              </a:lnSpc>
              <a:spcBef>
                <a:spcPts val="600"/>
              </a:spcBef>
              <a:spcAft>
                <a:spcPts val="0"/>
              </a:spcAft>
              <a:buClr>
                <a:srgbClr val="000000"/>
              </a:buClr>
              <a:buSzPts val="2200"/>
              <a:buChar char="◼"/>
            </a:pPr>
            <a:r>
              <a:rPr lang="en-US" sz="2200">
                <a:solidFill>
                  <a:srgbClr val="000000"/>
                </a:solidFill>
              </a:rPr>
              <a:t>Providing medical care (primary, hormones)</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Referrals to specialty providers</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Brief counseling, resource support, referrals</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Consult service (trainings and social work/physician support)</a:t>
            </a:r>
            <a:endParaRPr sz="22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4" descr="Picture 4"/>
          <p:cNvPicPr preferRelativeResize="0"/>
          <p:nvPr/>
        </p:nvPicPr>
        <p:blipFill rotWithShape="1">
          <a:blip r:embed="rId3">
            <a:alphaModFix/>
          </a:blip>
          <a:srcRect/>
          <a:stretch/>
        </p:blipFill>
        <p:spPr>
          <a:xfrm>
            <a:off x="265225" y="2157300"/>
            <a:ext cx="7314474" cy="4511250"/>
          </a:xfrm>
          <a:prstGeom prst="rect">
            <a:avLst/>
          </a:prstGeom>
          <a:noFill/>
          <a:ln>
            <a:noFill/>
          </a:ln>
        </p:spPr>
      </p:pic>
      <p:pic>
        <p:nvPicPr>
          <p:cNvPr id="256" name="Google Shape;256;p14" descr="Picture 9"/>
          <p:cNvPicPr preferRelativeResize="0"/>
          <p:nvPr/>
        </p:nvPicPr>
        <p:blipFill rotWithShape="1">
          <a:blip r:embed="rId4">
            <a:alphaModFix/>
          </a:blip>
          <a:srcRect/>
          <a:stretch/>
        </p:blipFill>
        <p:spPr>
          <a:xfrm>
            <a:off x="6032491" y="587335"/>
            <a:ext cx="2623829" cy="2634900"/>
          </a:xfrm>
          <a:prstGeom prst="rect">
            <a:avLst/>
          </a:prstGeom>
          <a:noFill/>
          <a:ln>
            <a:noFill/>
          </a:ln>
        </p:spPr>
      </p:pic>
      <p:sp>
        <p:nvSpPr>
          <p:cNvPr id="257" name="Google Shape;257;p14"/>
          <p:cNvSpPr txBox="1">
            <a:spLocks noGrp="1"/>
          </p:cNvSpPr>
          <p:nvPr>
            <p:ph type="title"/>
          </p:nvPr>
        </p:nvSpPr>
        <p:spPr>
          <a:xfrm>
            <a:off x="521313" y="587325"/>
            <a:ext cx="7338300" cy="12384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800"/>
              <a:buNone/>
            </a:pPr>
            <a:r>
              <a:rPr lang="en-US" b="1"/>
              <a:t>Updates to MGH / MGB policy!</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a:spLocks noGrp="1"/>
          </p:cNvSpPr>
          <p:nvPr>
            <p:ph type="title"/>
          </p:nvPr>
        </p:nvSpPr>
        <p:spPr>
          <a:xfrm>
            <a:off x="581191" y="687473"/>
            <a:ext cx="7989900" cy="10833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a:t>SOGI (sexual orientation &amp; gender identity)</a:t>
            </a:r>
            <a:endParaRPr/>
          </a:p>
          <a:p>
            <a:pPr marL="0" lvl="0" indent="0" algn="l" rtl="0">
              <a:lnSpc>
                <a:spcPct val="100000"/>
              </a:lnSpc>
              <a:spcBef>
                <a:spcPts val="0"/>
              </a:spcBef>
              <a:spcAft>
                <a:spcPts val="0"/>
              </a:spcAft>
              <a:buSzPts val="1800"/>
              <a:buNone/>
            </a:pPr>
            <a:r>
              <a:rPr lang="en-US"/>
              <a:t>and Gender “X” (Nov 17th)</a:t>
            </a:r>
            <a:endParaRPr/>
          </a:p>
        </p:txBody>
      </p:sp>
      <p:sp>
        <p:nvSpPr>
          <p:cNvPr id="263" name="Google Shape;263;p15"/>
          <p:cNvSpPr txBox="1">
            <a:spLocks noGrp="1"/>
          </p:cNvSpPr>
          <p:nvPr>
            <p:ph type="body" idx="1"/>
          </p:nvPr>
        </p:nvSpPr>
        <p:spPr>
          <a:xfrm>
            <a:off x="164450" y="5573575"/>
            <a:ext cx="8833200" cy="10833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600"/>
              </a:spcBef>
              <a:spcAft>
                <a:spcPts val="0"/>
              </a:spcAft>
              <a:buSzPts val="1656"/>
              <a:buNone/>
            </a:pPr>
            <a:r>
              <a:rPr lang="en-US" b="1">
                <a:solidFill>
                  <a:srgbClr val="000000"/>
                </a:solidFill>
              </a:rPr>
              <a:t>Add SOGI - </a:t>
            </a:r>
            <a:r>
              <a:rPr lang="en-US" u="sng">
                <a:solidFill>
                  <a:schemeClr val="hlink"/>
                </a:solidFill>
                <a:highlight>
                  <a:srgbClr val="FFFFFF"/>
                </a:highlight>
                <a:latin typeface="Calibri"/>
                <a:ea typeface="Calibri"/>
                <a:cs typeface="Calibri"/>
                <a:sym typeface="Calibri"/>
                <a:hlinkClick r:id="rId3"/>
              </a:rPr>
              <a:t>https://peccutover.partners.org/tipsheets/All_EnteringSexualOrientationGenderIdentitySOGI_PHSE_TS.pdf</a:t>
            </a:r>
            <a:r>
              <a:rPr lang="en-US" sz="2500"/>
              <a:t> </a:t>
            </a:r>
            <a:endParaRPr sz="1200"/>
          </a:p>
          <a:p>
            <a:pPr marL="0" lvl="0" indent="0" algn="l" rtl="0">
              <a:lnSpc>
                <a:spcPct val="100000"/>
              </a:lnSpc>
              <a:spcBef>
                <a:spcPts val="600"/>
              </a:spcBef>
              <a:spcAft>
                <a:spcPts val="0"/>
              </a:spcAft>
              <a:buSzPts val="1656"/>
              <a:buNone/>
            </a:pPr>
            <a:endParaRPr sz="1200"/>
          </a:p>
        </p:txBody>
      </p:sp>
      <p:pic>
        <p:nvPicPr>
          <p:cNvPr id="264" name="Google Shape;264;p15"/>
          <p:cNvPicPr preferRelativeResize="0"/>
          <p:nvPr/>
        </p:nvPicPr>
        <p:blipFill rotWithShape="1">
          <a:blip r:embed="rId4">
            <a:alphaModFix/>
          </a:blip>
          <a:srcRect/>
          <a:stretch/>
        </p:blipFill>
        <p:spPr>
          <a:xfrm>
            <a:off x="1386763" y="1938524"/>
            <a:ext cx="6370474" cy="3716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p:nvPr/>
        </p:nvSpPr>
        <p:spPr>
          <a:xfrm>
            <a:off x="334900" y="457200"/>
            <a:ext cx="2777490" cy="94997"/>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70" name="Google Shape;270;p16"/>
          <p:cNvSpPr/>
          <p:nvPr/>
        </p:nvSpPr>
        <p:spPr>
          <a:xfrm>
            <a:off x="6031610" y="453642"/>
            <a:ext cx="2777491" cy="98555"/>
          </a:xfrm>
          <a:prstGeom prst="rect">
            <a:avLst/>
          </a:prstGeom>
          <a:solidFill>
            <a:schemeClr val="accent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71" name="Google Shape;271;p16"/>
          <p:cNvSpPr/>
          <p:nvPr/>
        </p:nvSpPr>
        <p:spPr>
          <a:xfrm>
            <a:off x="3181372" y="457200"/>
            <a:ext cx="2777491" cy="91441"/>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72" name="Google Shape;272;p16"/>
          <p:cNvSpPr/>
          <p:nvPr/>
        </p:nvSpPr>
        <p:spPr>
          <a:xfrm>
            <a:off x="-1875" y="-1031275"/>
            <a:ext cx="9144000" cy="62706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73" name="Google Shape;273;p16"/>
          <p:cNvSpPr/>
          <p:nvPr/>
        </p:nvSpPr>
        <p:spPr>
          <a:xfrm>
            <a:off x="334898" y="457200"/>
            <a:ext cx="4207040" cy="9525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74" name="Google Shape;274;p16"/>
          <p:cNvSpPr/>
          <p:nvPr/>
        </p:nvSpPr>
        <p:spPr>
          <a:xfrm>
            <a:off x="4611775" y="453825"/>
            <a:ext cx="4197325" cy="98373"/>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pic>
        <p:nvPicPr>
          <p:cNvPr id="275" name="Google Shape;275;p16" descr="Picture 3"/>
          <p:cNvPicPr preferRelativeResize="0"/>
          <p:nvPr/>
        </p:nvPicPr>
        <p:blipFill rotWithShape="1">
          <a:blip r:embed="rId3">
            <a:alphaModFix/>
          </a:blip>
          <a:srcRect/>
          <a:stretch/>
        </p:blipFill>
        <p:spPr>
          <a:xfrm>
            <a:off x="145959" y="940500"/>
            <a:ext cx="8848329" cy="3657600"/>
          </a:xfrm>
          <a:prstGeom prst="rect">
            <a:avLst/>
          </a:prstGeom>
          <a:noFill/>
          <a:ln>
            <a:noFill/>
          </a:ln>
        </p:spPr>
      </p:pic>
      <p:sp>
        <p:nvSpPr>
          <p:cNvPr id="276" name="Google Shape;276;p16"/>
          <p:cNvSpPr txBox="1"/>
          <p:nvPr/>
        </p:nvSpPr>
        <p:spPr>
          <a:xfrm>
            <a:off x="145950" y="5239325"/>
            <a:ext cx="7445400" cy="1164000"/>
          </a:xfrm>
          <a:prstGeom prst="rect">
            <a:avLst/>
          </a:prstGeom>
          <a:noFill/>
          <a:ln>
            <a:noFill/>
          </a:ln>
        </p:spPr>
        <p:txBody>
          <a:bodyPr spcFirstLastPara="1" wrap="square" lIns="91425" tIns="91425" rIns="91425" bIns="91425" anchor="t" anchorCtr="0">
            <a:noAutofit/>
          </a:bodyPr>
          <a:lstStyle/>
          <a:p>
            <a:pPr marL="305998" marR="0" lvl="0" indent="-305998" algn="l" rtl="0">
              <a:lnSpc>
                <a:spcPct val="100000"/>
              </a:lnSpc>
              <a:spcBef>
                <a:spcPts val="0"/>
              </a:spcBef>
              <a:spcAft>
                <a:spcPts val="0"/>
              </a:spcAft>
              <a:buClr>
                <a:schemeClr val="accent2"/>
              </a:buClr>
              <a:buSzPts val="2208"/>
              <a:buFont typeface="Gill Sans"/>
              <a:buChar char="◼"/>
            </a:pPr>
            <a:r>
              <a:rPr lang="en-US" sz="2400" b="0" i="0" u="none" strike="noStrike" cap="none">
                <a:solidFill>
                  <a:srgbClr val="000000"/>
                </a:solidFill>
                <a:latin typeface="Gill Sans"/>
                <a:ea typeface="Gill Sans"/>
                <a:cs typeface="Gill Sans"/>
                <a:sym typeface="Gill Sans"/>
              </a:rPr>
              <a:t>MGH Rooming Policy </a:t>
            </a:r>
            <a:r>
              <a:rPr lang="en-US" sz="2000" b="0" i="0" u="sng" strike="noStrike" cap="none">
                <a:solidFill>
                  <a:srgbClr val="F59E00"/>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https://hospitalpolicies.ellucid.com/documents/view/18582</a:t>
            </a:r>
            <a:r>
              <a:rPr lang="en-US" sz="2400" b="0" i="0" u="none" strike="noStrike" cap="none">
                <a:solidFill>
                  <a:srgbClr val="5E5E5E"/>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581200" y="973674"/>
            <a:ext cx="7989900" cy="7971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endParaRPr sz="3000" b="1">
              <a:solidFill>
                <a:srgbClr val="FFFFFF"/>
              </a:solidFill>
              <a:latin typeface="Arial"/>
              <a:ea typeface="Arial"/>
              <a:cs typeface="Arial"/>
              <a:sym typeface="Arial"/>
            </a:endParaRPr>
          </a:p>
          <a:p>
            <a:pPr marL="0" lvl="0" indent="0" algn="l" rtl="0">
              <a:lnSpc>
                <a:spcPct val="100000"/>
              </a:lnSpc>
              <a:spcBef>
                <a:spcPts val="0"/>
              </a:spcBef>
              <a:spcAft>
                <a:spcPts val="0"/>
              </a:spcAft>
              <a:buSzPts val="1800"/>
              <a:buNone/>
            </a:pPr>
            <a:endParaRPr sz="3000" b="1">
              <a:solidFill>
                <a:srgbClr val="FFFFFF"/>
              </a:solidFill>
              <a:latin typeface="Arial"/>
              <a:ea typeface="Arial"/>
              <a:cs typeface="Arial"/>
              <a:sym typeface="Arial"/>
            </a:endParaRPr>
          </a:p>
          <a:p>
            <a:pPr marL="0" lvl="0" indent="0" algn="l" rtl="0">
              <a:lnSpc>
                <a:spcPct val="100000"/>
              </a:lnSpc>
              <a:spcBef>
                <a:spcPts val="0"/>
              </a:spcBef>
              <a:spcAft>
                <a:spcPts val="0"/>
              </a:spcAft>
              <a:buSzPts val="1800"/>
              <a:buNone/>
            </a:pPr>
            <a:endParaRPr sz="3000" b="1">
              <a:latin typeface="Arial"/>
              <a:ea typeface="Arial"/>
              <a:cs typeface="Arial"/>
              <a:sym typeface="Arial"/>
            </a:endParaRPr>
          </a:p>
          <a:p>
            <a:pPr marL="0" lvl="0" indent="0" algn="ctr" rtl="0">
              <a:lnSpc>
                <a:spcPct val="100000"/>
              </a:lnSpc>
              <a:spcBef>
                <a:spcPts val="0"/>
              </a:spcBef>
              <a:spcAft>
                <a:spcPts val="0"/>
              </a:spcAft>
              <a:buSzPts val="2000"/>
              <a:buNone/>
            </a:pPr>
            <a:r>
              <a:rPr lang="en-US" sz="3000"/>
              <a:t>Sexual Orientation &amp; Gender Identity (SOGI)</a:t>
            </a:r>
            <a:endParaRPr sz="3000"/>
          </a:p>
        </p:txBody>
      </p:sp>
      <p:sp>
        <p:nvSpPr>
          <p:cNvPr id="282" name="Google Shape;282;p17"/>
          <p:cNvSpPr txBox="1">
            <a:spLocks noGrp="1"/>
          </p:cNvSpPr>
          <p:nvPr>
            <p:ph type="body" idx="1"/>
          </p:nvPr>
        </p:nvSpPr>
        <p:spPr>
          <a:xfrm>
            <a:off x="128025" y="2222500"/>
            <a:ext cx="9016200" cy="4212300"/>
          </a:xfrm>
          <a:prstGeom prst="rect">
            <a:avLst/>
          </a:prstGeom>
          <a:noFill/>
          <a:ln>
            <a:noFill/>
          </a:ln>
        </p:spPr>
        <p:txBody>
          <a:bodyPr spcFirstLastPara="1" wrap="square" lIns="45700" tIns="45700" rIns="45700" bIns="45700" anchor="ctr" anchorCtr="0">
            <a:noAutofit/>
          </a:bodyPr>
          <a:lstStyle/>
          <a:p>
            <a:pPr marL="457200" lvl="0" indent="0" algn="l" rtl="0">
              <a:lnSpc>
                <a:spcPct val="100000"/>
              </a:lnSpc>
              <a:spcBef>
                <a:spcPts val="0"/>
              </a:spcBef>
              <a:spcAft>
                <a:spcPts val="0"/>
              </a:spcAft>
              <a:buSzPts val="1656"/>
              <a:buNone/>
            </a:pPr>
            <a:endParaRPr sz="2200">
              <a:solidFill>
                <a:schemeClr val="dk1"/>
              </a:solidFill>
            </a:endParaRPr>
          </a:p>
          <a:p>
            <a:pPr marL="457200" lvl="0" indent="0" algn="l" rtl="0">
              <a:lnSpc>
                <a:spcPct val="100000"/>
              </a:lnSpc>
              <a:spcBef>
                <a:spcPts val="0"/>
              </a:spcBef>
              <a:spcAft>
                <a:spcPts val="0"/>
              </a:spcAft>
              <a:buSzPts val="1656"/>
              <a:buNone/>
            </a:pPr>
            <a:endParaRPr sz="2200">
              <a:solidFill>
                <a:schemeClr val="dk1"/>
              </a:solidFill>
            </a:endParaRPr>
          </a:p>
          <a:p>
            <a:pPr marL="457200" lvl="0" indent="0" algn="l" rtl="0">
              <a:lnSpc>
                <a:spcPct val="100000"/>
              </a:lnSpc>
              <a:spcBef>
                <a:spcPts val="0"/>
              </a:spcBef>
              <a:spcAft>
                <a:spcPts val="0"/>
              </a:spcAft>
              <a:buSzPts val="1656"/>
              <a:buNone/>
            </a:pPr>
            <a:endParaRPr sz="2200">
              <a:solidFill>
                <a:schemeClr val="dk1"/>
              </a:solidFill>
            </a:endParaRPr>
          </a:p>
          <a:p>
            <a:pPr marL="285750" lvl="0" indent="-285750" algn="l" rtl="0">
              <a:lnSpc>
                <a:spcPct val="100000"/>
              </a:lnSpc>
              <a:spcBef>
                <a:spcPts val="0"/>
              </a:spcBef>
              <a:spcAft>
                <a:spcPts val="0"/>
              </a:spcAft>
              <a:buClr>
                <a:schemeClr val="dk1"/>
              </a:buClr>
              <a:buSzPts val="2200"/>
              <a:buFont typeface="Gill Sans"/>
              <a:buChar char="❖"/>
            </a:pPr>
            <a:r>
              <a:rPr lang="en-US" sz="2200">
                <a:solidFill>
                  <a:schemeClr val="dk1"/>
                </a:solidFill>
              </a:rPr>
              <a:t>What types of identified patient needs (and by whom?) prompts a SW referral for you to see patients in context of your practice?</a:t>
            </a:r>
            <a:endParaRPr sz="2200">
              <a:solidFill>
                <a:schemeClr val="dk1"/>
              </a:solidFill>
              <a:latin typeface="Arial"/>
              <a:ea typeface="Arial"/>
              <a:cs typeface="Arial"/>
              <a:sym typeface="Arial"/>
            </a:endParaRPr>
          </a:p>
          <a:p>
            <a:pPr marL="285750" lvl="0" indent="-184150" algn="l" rtl="0">
              <a:lnSpc>
                <a:spcPct val="100000"/>
              </a:lnSpc>
              <a:spcBef>
                <a:spcPts val="0"/>
              </a:spcBef>
              <a:spcAft>
                <a:spcPts val="0"/>
              </a:spcAft>
              <a:buClr>
                <a:schemeClr val="dk1"/>
              </a:buClr>
              <a:buSzPts val="1600"/>
              <a:buFont typeface="Gill Sans"/>
              <a:buNone/>
            </a:pPr>
            <a:endParaRPr sz="2200">
              <a:solidFill>
                <a:schemeClr val="dk1"/>
              </a:solidFill>
            </a:endParaRPr>
          </a:p>
          <a:p>
            <a:pPr marL="285750" lvl="0" indent="-285750" algn="l" rtl="0">
              <a:lnSpc>
                <a:spcPct val="100000"/>
              </a:lnSpc>
              <a:spcBef>
                <a:spcPts val="0"/>
              </a:spcBef>
              <a:spcAft>
                <a:spcPts val="0"/>
              </a:spcAft>
              <a:buClr>
                <a:schemeClr val="dk1"/>
              </a:buClr>
              <a:buSzPts val="2200"/>
              <a:buFont typeface="Gill Sans"/>
              <a:buChar char="❖"/>
            </a:pPr>
            <a:r>
              <a:rPr lang="en-US" sz="2200">
                <a:solidFill>
                  <a:schemeClr val="dk1"/>
                </a:solidFill>
              </a:rPr>
              <a:t>What info are you given about patient identity/needs prior to meeting patients directly? What info are you typically not given (and would benefit from)?</a:t>
            </a:r>
            <a:endParaRPr sz="2200">
              <a:solidFill>
                <a:schemeClr val="dk1"/>
              </a:solidFill>
              <a:latin typeface="Arial"/>
              <a:ea typeface="Arial"/>
              <a:cs typeface="Arial"/>
              <a:sym typeface="Arial"/>
            </a:endParaRPr>
          </a:p>
          <a:p>
            <a:pPr marL="285750" lvl="0" indent="-184150" algn="l" rtl="0">
              <a:lnSpc>
                <a:spcPct val="100000"/>
              </a:lnSpc>
              <a:spcBef>
                <a:spcPts val="0"/>
              </a:spcBef>
              <a:spcAft>
                <a:spcPts val="0"/>
              </a:spcAft>
              <a:buClr>
                <a:schemeClr val="dk1"/>
              </a:buClr>
              <a:buSzPts val="1600"/>
              <a:buFont typeface="Gill Sans"/>
              <a:buNone/>
            </a:pPr>
            <a:endParaRPr sz="2200">
              <a:solidFill>
                <a:schemeClr val="dk1"/>
              </a:solidFill>
            </a:endParaRPr>
          </a:p>
          <a:p>
            <a:pPr marL="285750" lvl="0" indent="-285750" algn="l" rtl="0">
              <a:lnSpc>
                <a:spcPct val="100000"/>
              </a:lnSpc>
              <a:spcBef>
                <a:spcPts val="0"/>
              </a:spcBef>
              <a:spcAft>
                <a:spcPts val="0"/>
              </a:spcAft>
              <a:buClr>
                <a:schemeClr val="dk1"/>
              </a:buClr>
              <a:buSzPts val="2200"/>
              <a:buFont typeface="Gill Sans"/>
              <a:buChar char="❖"/>
            </a:pPr>
            <a:r>
              <a:rPr lang="en-US" sz="2200">
                <a:solidFill>
                  <a:schemeClr val="dk1"/>
                </a:solidFill>
              </a:rPr>
              <a:t>How do you introduce yourself in the context of asking questions about identity, sexual health practices, etc.?</a:t>
            </a:r>
            <a:endParaRPr sz="2200">
              <a:solidFill>
                <a:schemeClr val="dk1"/>
              </a:solidFill>
              <a:latin typeface="Arial"/>
              <a:ea typeface="Arial"/>
              <a:cs typeface="Arial"/>
              <a:sym typeface="Arial"/>
            </a:endParaRPr>
          </a:p>
          <a:p>
            <a:pPr marL="285750" lvl="0" indent="-184150" algn="l" rtl="0">
              <a:lnSpc>
                <a:spcPct val="100000"/>
              </a:lnSpc>
              <a:spcBef>
                <a:spcPts val="0"/>
              </a:spcBef>
              <a:spcAft>
                <a:spcPts val="0"/>
              </a:spcAft>
              <a:buClr>
                <a:schemeClr val="dk1"/>
              </a:buClr>
              <a:buSzPts val="1600"/>
              <a:buFont typeface="Gill Sans"/>
              <a:buNone/>
            </a:pPr>
            <a:endParaRPr sz="2200">
              <a:solidFill>
                <a:schemeClr val="dk1"/>
              </a:solidFill>
            </a:endParaRPr>
          </a:p>
          <a:p>
            <a:pPr marL="285750" lvl="0" indent="-285750" algn="l" rtl="0">
              <a:lnSpc>
                <a:spcPct val="100000"/>
              </a:lnSpc>
              <a:spcBef>
                <a:spcPts val="0"/>
              </a:spcBef>
              <a:spcAft>
                <a:spcPts val="0"/>
              </a:spcAft>
              <a:buClr>
                <a:schemeClr val="dk1"/>
              </a:buClr>
              <a:buSzPts val="2200"/>
              <a:buFont typeface="Gill Sans"/>
              <a:buChar char="❖"/>
            </a:pPr>
            <a:r>
              <a:rPr lang="en-US" sz="2200">
                <a:solidFill>
                  <a:schemeClr val="dk1"/>
                </a:solidFill>
              </a:rPr>
              <a:t>How do you think about balance between what you </a:t>
            </a:r>
            <a:r>
              <a:rPr lang="en-US" sz="2200" u="sng">
                <a:solidFill>
                  <a:schemeClr val="dk1"/>
                </a:solidFill>
              </a:rPr>
              <a:t>might want to know </a:t>
            </a:r>
            <a:r>
              <a:rPr lang="en-US" sz="2200">
                <a:solidFill>
                  <a:schemeClr val="dk1"/>
                </a:solidFill>
              </a:rPr>
              <a:t>about identity and/or what you feel moved to </a:t>
            </a:r>
            <a:r>
              <a:rPr lang="en-US" sz="2200" u="sng">
                <a:solidFill>
                  <a:schemeClr val="dk1"/>
                </a:solidFill>
              </a:rPr>
              <a:t>share about your openness </a:t>
            </a:r>
            <a:r>
              <a:rPr lang="en-US" sz="2200">
                <a:solidFill>
                  <a:schemeClr val="dk1"/>
                </a:solidFill>
              </a:rPr>
              <a:t>versus what </a:t>
            </a:r>
            <a:r>
              <a:rPr lang="en-US" sz="2200" u="sng">
                <a:solidFill>
                  <a:schemeClr val="dk1"/>
                </a:solidFill>
              </a:rPr>
              <a:t>you need to know </a:t>
            </a:r>
            <a:r>
              <a:rPr lang="en-US" sz="2200">
                <a:solidFill>
                  <a:schemeClr val="dk1"/>
                </a:solidFill>
              </a:rPr>
              <a:t>in order to do essential SW support in context of your role?</a:t>
            </a:r>
            <a:endParaRPr sz="2100"/>
          </a:p>
          <a:p>
            <a:pPr marL="0" lvl="0" indent="0" algn="l" rtl="0">
              <a:lnSpc>
                <a:spcPct val="100000"/>
              </a:lnSpc>
              <a:spcBef>
                <a:spcPts val="600"/>
              </a:spcBef>
              <a:spcAft>
                <a:spcPts val="0"/>
              </a:spcAft>
              <a:buSzPts val="1656"/>
              <a:buNone/>
            </a:pPr>
            <a:endParaRPr/>
          </a:p>
          <a:p>
            <a:pPr marL="0" lvl="0" indent="0" algn="l" rtl="0">
              <a:lnSpc>
                <a:spcPct val="100000"/>
              </a:lnSpc>
              <a:spcBef>
                <a:spcPts val="600"/>
              </a:spcBef>
              <a:spcAft>
                <a:spcPts val="0"/>
              </a:spcAft>
              <a:buSzPts val="1656"/>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txBox="1">
            <a:spLocks noGrp="1"/>
          </p:cNvSpPr>
          <p:nvPr>
            <p:ph type="title"/>
          </p:nvPr>
        </p:nvSpPr>
        <p:spPr>
          <a:xfrm>
            <a:off x="581191" y="687473"/>
            <a:ext cx="7989900" cy="10833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Clr>
                <a:srgbClr val="FFFFFF"/>
              </a:buClr>
              <a:buSzPts val="2800"/>
              <a:buFont typeface="Gill Sans"/>
              <a:buNone/>
            </a:pPr>
            <a:r>
              <a:rPr lang="en-US" sz="2800" b="0" i="0" u="none" strike="noStrike" cap="none">
                <a:solidFill>
                  <a:srgbClr val="FFFFFF"/>
                </a:solidFill>
                <a:latin typeface="Gill Sans"/>
                <a:ea typeface="Gill Sans"/>
                <a:cs typeface="Gill Sans"/>
                <a:sym typeface="Gill Sans"/>
              </a:rPr>
              <a:t>BEST PRACTICES: </a:t>
            </a:r>
            <a:br>
              <a:rPr lang="en-US" sz="2800" b="0" i="0" u="none" strike="noStrike" cap="none">
                <a:solidFill>
                  <a:srgbClr val="FFFFFF"/>
                </a:solidFill>
                <a:latin typeface="Gill Sans"/>
                <a:ea typeface="Gill Sans"/>
                <a:cs typeface="Gill Sans"/>
                <a:sym typeface="Gill Sans"/>
              </a:rPr>
            </a:br>
            <a:r>
              <a:rPr lang="en-US" sz="2800" b="0" i="0" u="none" strike="noStrike" cap="none">
                <a:solidFill>
                  <a:srgbClr val="FFFFFF"/>
                </a:solidFill>
                <a:latin typeface="Gill Sans"/>
                <a:ea typeface="Gill Sans"/>
                <a:cs typeface="Gill Sans"/>
                <a:sym typeface="Gill Sans"/>
              </a:rPr>
              <a:t>INTERVENTIONS WITH COLLEAGUES </a:t>
            </a:r>
            <a:endParaRPr/>
          </a:p>
        </p:txBody>
      </p:sp>
      <p:sp>
        <p:nvSpPr>
          <p:cNvPr id="288" name="Google Shape;288;p18"/>
          <p:cNvSpPr txBox="1">
            <a:spLocks noGrp="1"/>
          </p:cNvSpPr>
          <p:nvPr>
            <p:ph type="body" idx="1"/>
          </p:nvPr>
        </p:nvSpPr>
        <p:spPr>
          <a:xfrm>
            <a:off x="259650" y="1905000"/>
            <a:ext cx="8675700" cy="4724400"/>
          </a:xfrm>
          <a:prstGeom prst="rect">
            <a:avLst/>
          </a:prstGeom>
          <a:noFill/>
          <a:ln>
            <a:noFill/>
          </a:ln>
        </p:spPr>
        <p:txBody>
          <a:bodyPr spcFirstLastPara="1" wrap="square" lIns="45700" tIns="45700" rIns="45700" bIns="45700" anchor="ctr" anchorCtr="0">
            <a:noAutofit/>
          </a:bodyPr>
          <a:lstStyle/>
          <a:p>
            <a:pPr marL="305997" lvl="0" indent="-318697" algn="l" rtl="0">
              <a:lnSpc>
                <a:spcPct val="100000"/>
              </a:lnSpc>
              <a:spcBef>
                <a:spcPts val="0"/>
              </a:spcBef>
              <a:spcAft>
                <a:spcPts val="0"/>
              </a:spcAft>
              <a:buClr>
                <a:srgbClr val="000000"/>
              </a:buClr>
              <a:buSzPts val="1856"/>
              <a:buChar char="◼"/>
            </a:pPr>
            <a:r>
              <a:rPr lang="en-US" sz="2000" b="1" i="0" u="none" strike="noStrike" cap="none">
                <a:solidFill>
                  <a:srgbClr val="000000"/>
                </a:solidFill>
              </a:rPr>
              <a:t>Inpatient role play</a:t>
            </a:r>
            <a:endParaRPr sz="2000" b="1">
              <a:solidFill>
                <a:srgbClr val="000000"/>
              </a:solidFill>
            </a:endParaRPr>
          </a:p>
          <a:p>
            <a:pPr marL="0" lvl="0" indent="0" algn="l" rtl="0">
              <a:lnSpc>
                <a:spcPct val="100000"/>
              </a:lnSpc>
              <a:spcBef>
                <a:spcPts val="600"/>
              </a:spcBef>
              <a:spcAft>
                <a:spcPts val="0"/>
              </a:spcAft>
              <a:buSzPts val="1800"/>
              <a:buFont typeface="Noto Sans Symbols"/>
              <a:buNone/>
            </a:pPr>
            <a:r>
              <a:rPr lang="en-US" sz="2000" b="0" i="0" u="none" strike="noStrike" cap="none">
                <a:solidFill>
                  <a:srgbClr val="000000"/>
                </a:solidFill>
                <a:latin typeface="Gill Sans"/>
                <a:ea typeface="Gill Sans"/>
                <a:cs typeface="Gill Sans"/>
                <a:sym typeface="Gill Sans"/>
              </a:rPr>
              <a:t>You overhear a colleague refer to a patient using the incorrect pronouns. You notice their notes are also not affirming of the patient’s identity. What do you do? Would you feel different if the colleague were a social worker? An MD? Nurse case manager? </a:t>
            </a:r>
            <a:endParaRPr sz="2000" b="0" i="0" u="none" strike="noStrike" cap="none">
              <a:solidFill>
                <a:srgbClr val="000000"/>
              </a:solidFill>
              <a:latin typeface="Gill Sans"/>
              <a:ea typeface="Gill Sans"/>
              <a:cs typeface="Gill Sans"/>
              <a:sym typeface="Gill Sans"/>
            </a:endParaRPr>
          </a:p>
          <a:p>
            <a:pPr marL="0" lvl="0" indent="0" algn="l" rtl="0">
              <a:lnSpc>
                <a:spcPct val="100000"/>
              </a:lnSpc>
              <a:spcBef>
                <a:spcPts val="600"/>
              </a:spcBef>
              <a:spcAft>
                <a:spcPts val="0"/>
              </a:spcAft>
              <a:buSzPts val="1800"/>
              <a:buFont typeface="Noto Sans Symbols"/>
              <a:buNone/>
            </a:pPr>
            <a:endParaRPr sz="2000">
              <a:solidFill>
                <a:srgbClr val="000000"/>
              </a:solidFill>
            </a:endParaRPr>
          </a:p>
          <a:p>
            <a:pPr marL="0" lvl="0" indent="0" algn="l" rtl="0">
              <a:lnSpc>
                <a:spcPct val="100000"/>
              </a:lnSpc>
              <a:spcBef>
                <a:spcPts val="600"/>
              </a:spcBef>
              <a:spcAft>
                <a:spcPts val="0"/>
              </a:spcAft>
              <a:buSzPts val="1800"/>
              <a:buFont typeface="Noto Sans Symbols"/>
              <a:buNone/>
            </a:pPr>
            <a:r>
              <a:rPr lang="en-US" sz="2000" b="0" i="0" u="none" strike="noStrike" cap="none">
                <a:solidFill>
                  <a:srgbClr val="000000"/>
                </a:solidFill>
                <a:latin typeface="Gill Sans"/>
                <a:ea typeface="Gill Sans"/>
                <a:cs typeface="Gill Sans"/>
                <a:sym typeface="Gill Sans"/>
              </a:rPr>
              <a:t>Nurses huddle outside the nursing station talking about not knowing where to room a patient and how this is hard for them. What do you do? </a:t>
            </a:r>
            <a:endParaRPr sz="2000">
              <a:solidFill>
                <a:srgbClr val="000000"/>
              </a:solidFill>
            </a:endParaRPr>
          </a:p>
          <a:p>
            <a:pPr marL="0" lvl="0" indent="0" algn="l" rtl="0">
              <a:lnSpc>
                <a:spcPct val="100000"/>
              </a:lnSpc>
              <a:spcBef>
                <a:spcPts val="600"/>
              </a:spcBef>
              <a:spcAft>
                <a:spcPts val="0"/>
              </a:spcAft>
              <a:buSzPts val="1800"/>
              <a:buFont typeface="Noto Sans Symbols"/>
              <a:buNone/>
            </a:pPr>
            <a:endParaRPr sz="2000" b="0" i="0" u="none" strike="noStrike" cap="none">
              <a:solidFill>
                <a:srgbClr val="000000"/>
              </a:solidFill>
              <a:latin typeface="Gill Sans"/>
              <a:ea typeface="Gill Sans"/>
              <a:cs typeface="Gill Sans"/>
              <a:sym typeface="Gill Sans"/>
            </a:endParaRPr>
          </a:p>
          <a:p>
            <a:pPr marL="305997" lvl="0" indent="-318697" algn="l" rtl="0">
              <a:lnSpc>
                <a:spcPct val="100000"/>
              </a:lnSpc>
              <a:spcBef>
                <a:spcPts val="600"/>
              </a:spcBef>
              <a:spcAft>
                <a:spcPts val="0"/>
              </a:spcAft>
              <a:buClr>
                <a:srgbClr val="000000"/>
              </a:buClr>
              <a:buSzPts val="1856"/>
              <a:buChar char="◼"/>
            </a:pPr>
            <a:r>
              <a:rPr lang="en-US" sz="2000" b="1" i="0" u="none" strike="noStrike" cap="none">
                <a:solidFill>
                  <a:srgbClr val="000000"/>
                </a:solidFill>
              </a:rPr>
              <a:t>Outpatient role play </a:t>
            </a:r>
            <a:endParaRPr sz="2000" b="1">
              <a:solidFill>
                <a:srgbClr val="000000"/>
              </a:solidFill>
            </a:endParaRPr>
          </a:p>
          <a:p>
            <a:pPr marL="0" lvl="0" indent="0" algn="l" rtl="0">
              <a:lnSpc>
                <a:spcPct val="100000"/>
              </a:lnSpc>
              <a:spcBef>
                <a:spcPts val="600"/>
              </a:spcBef>
              <a:spcAft>
                <a:spcPts val="0"/>
              </a:spcAft>
              <a:buSzPts val="1800"/>
              <a:buFont typeface="Noto Sans Symbols"/>
              <a:buNone/>
            </a:pPr>
            <a:r>
              <a:rPr lang="en-US" sz="2000" b="0" i="0" u="none" strike="noStrike" cap="none">
                <a:solidFill>
                  <a:srgbClr val="000000"/>
                </a:solidFill>
                <a:latin typeface="Gill Sans"/>
                <a:ea typeface="Gill Sans"/>
                <a:cs typeface="Gill Sans"/>
                <a:sym typeface="Gill Sans"/>
              </a:rPr>
              <a:t>The MA calls for a patient by the name Jack, and someone who appears to be a woman gets up and follows the MA, who is now flustered and confused. What do you do? </a:t>
            </a:r>
            <a:endParaRPr sz="2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581191" y="687473"/>
            <a:ext cx="7989900" cy="10833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sz="3000" b="1"/>
              <a:t>Resources (in time of pandemic)</a:t>
            </a:r>
            <a:endParaRPr sz="3000" b="1"/>
          </a:p>
        </p:txBody>
      </p:sp>
      <p:sp>
        <p:nvSpPr>
          <p:cNvPr id="294" name="Google Shape;294;p19"/>
          <p:cNvSpPr txBox="1"/>
          <p:nvPr/>
        </p:nvSpPr>
        <p:spPr>
          <a:xfrm>
            <a:off x="127375" y="2138350"/>
            <a:ext cx="8797200" cy="47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Gill Sans"/>
                <a:ea typeface="Gill Sans"/>
                <a:cs typeface="Gill Sans"/>
                <a:sym typeface="Gill Sans"/>
              </a:rPr>
              <a:t>We only cover those in our clinics (for direct patient care), but please feel free to consult with us on your patients, connections to our clinic, or to community resources.</a:t>
            </a:r>
            <a:endParaRPr sz="23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300"/>
              <a:buFont typeface="Arial"/>
              <a:buNone/>
            </a:pPr>
            <a:endParaRPr sz="230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300"/>
              <a:buFont typeface="Arial"/>
              <a:buNone/>
            </a:pPr>
            <a:r>
              <a:rPr lang="en-US" sz="2300" b="1" u="sng">
                <a:latin typeface="Gill Sans"/>
                <a:ea typeface="Gill Sans"/>
                <a:cs typeface="Gill Sans"/>
                <a:sym typeface="Gill Sans"/>
              </a:rPr>
              <a:t>Community Resources</a:t>
            </a:r>
            <a:endParaRPr sz="2300" b="1" u="sng">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300"/>
              <a:buFont typeface="Arial"/>
              <a:buNone/>
            </a:pPr>
            <a:endParaRPr sz="230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300"/>
              <a:buFont typeface="Arial"/>
              <a:buNone/>
            </a:pPr>
            <a:r>
              <a:rPr lang="en-US" sz="2200" b="0" i="0" u="sng" strike="noStrike" cap="none">
                <a:solidFill>
                  <a:srgbClr val="000000"/>
                </a:solidFill>
                <a:latin typeface="Gill Sans"/>
                <a:ea typeface="Gill Sans"/>
                <a:cs typeface="Gill Sans"/>
                <a:sym typeface="Gill Sans"/>
              </a:rPr>
              <a:t>General/Adult:</a:t>
            </a:r>
            <a:endParaRPr sz="2200" b="0" i="0" u="sng"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300"/>
              <a:buFont typeface="Arial"/>
              <a:buNone/>
            </a:pPr>
            <a:r>
              <a:rPr lang="en-US" sz="2200" b="0" i="0" u="sng" strike="noStrike" cap="none">
                <a:solidFill>
                  <a:schemeClr val="hlink"/>
                </a:solidFill>
                <a:latin typeface="Gill Sans"/>
                <a:ea typeface="Gill Sans"/>
                <a:cs typeface="Gill Sans"/>
                <a:sym typeface="Gill Sans"/>
                <a:hlinkClick r:id="rId3"/>
              </a:rPr>
              <a:t>https://docs.google.com/document/d/1j5TC692qmuvfE2c5Ps2n8F2iI1YAj3AJfXNDj95-uzE/edit</a:t>
            </a:r>
            <a:endParaRPr sz="22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en-US" sz="2200" b="0" i="0" u="sng" strike="noStrike" cap="none">
                <a:solidFill>
                  <a:schemeClr val="dk1"/>
                </a:solidFill>
                <a:latin typeface="Gill Sans"/>
                <a:ea typeface="Gill Sans"/>
                <a:cs typeface="Gill Sans"/>
                <a:sym typeface="Gill Sans"/>
              </a:rPr>
              <a:t>LGBQTIA+ Youth:</a:t>
            </a:r>
            <a:endParaRPr sz="1300" b="0" i="0" u="sng"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300"/>
              <a:buFont typeface="Arial"/>
              <a:buNone/>
            </a:pPr>
            <a:r>
              <a:rPr lang="en-US" sz="2200" b="0" i="0" u="sng" strike="noStrike" cap="none">
                <a:solidFill>
                  <a:schemeClr val="hlink"/>
                </a:solidFill>
                <a:latin typeface="Gill Sans"/>
                <a:ea typeface="Gill Sans"/>
                <a:cs typeface="Gill Sans"/>
                <a:sym typeface="Gill Sans"/>
                <a:hlinkClick r:id="rId4"/>
              </a:rPr>
              <a:t>https://docs.google.com/document/d/1AeljijHnEjfq2BhqAgFcguhyUFpbB3Gg8f7ayK1bNDM/edit#heading=h.3qnjkq74b64s</a:t>
            </a:r>
            <a:endParaRPr sz="22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80999" y="228600"/>
            <a:ext cx="9724075" cy="990600"/>
          </a:xfrm>
          <a:prstGeom prst="rect">
            <a:avLst/>
          </a:prstGeom>
          <a:noFill/>
          <a:ln>
            <a:noFill/>
          </a:ln>
        </p:spPr>
        <p:txBody>
          <a:bodyPr spcFirstLastPara="1" wrap="square" lIns="45700" tIns="45700" rIns="45700" bIns="45700" anchor="b" anchorCtr="0">
            <a:normAutofit/>
          </a:bodyPr>
          <a:lstStyle/>
          <a:p>
            <a:pPr marL="0" marR="0" lvl="0" indent="0" algn="l" rtl="0">
              <a:lnSpc>
                <a:spcPct val="100000"/>
              </a:lnSpc>
              <a:spcBef>
                <a:spcPts val="0"/>
              </a:spcBef>
              <a:spcAft>
                <a:spcPts val="0"/>
              </a:spcAft>
              <a:buClr>
                <a:srgbClr val="FFFFFF"/>
              </a:buClr>
              <a:buSzPts val="2800"/>
              <a:buFont typeface="Gill Sans"/>
              <a:buNone/>
            </a:pPr>
            <a:r>
              <a:rPr lang="en-US" sz="3000" b="1"/>
              <a:t>	Learning Objectives</a:t>
            </a:r>
            <a:endParaRPr sz="3000"/>
          </a:p>
        </p:txBody>
      </p:sp>
      <p:sp>
        <p:nvSpPr>
          <p:cNvPr id="116" name="Google Shape;116;p2"/>
          <p:cNvSpPr txBox="1">
            <a:spLocks noGrp="1"/>
          </p:cNvSpPr>
          <p:nvPr>
            <p:ph type="body" idx="1"/>
          </p:nvPr>
        </p:nvSpPr>
        <p:spPr>
          <a:xfrm>
            <a:off x="228600" y="1558625"/>
            <a:ext cx="8686800" cy="5299500"/>
          </a:xfrm>
          <a:prstGeom prst="rect">
            <a:avLst/>
          </a:prstGeom>
          <a:solidFill>
            <a:srgbClr val="7D891D"/>
          </a:solidFill>
          <a:ln w="22225" cap="rnd" cmpd="sng">
            <a:solidFill>
              <a:srgbClr val="606060"/>
            </a:solidFill>
            <a:prstDash val="solid"/>
            <a:round/>
            <a:headEnd type="none" w="sm" len="sm"/>
            <a:tailEnd type="none" w="sm" len="sm"/>
          </a:ln>
        </p:spPr>
        <p:txBody>
          <a:bodyPr spcFirstLastPara="1" wrap="square" lIns="45700" tIns="45700" rIns="45700" bIns="45700" anchor="ctr" anchorCtr="0">
            <a:normAutofit/>
          </a:bodyPr>
          <a:lstStyle/>
          <a:p>
            <a:pPr marL="457200" lvl="0" indent="-387350" algn="l" rtl="0">
              <a:lnSpc>
                <a:spcPct val="115000"/>
              </a:lnSpc>
              <a:spcBef>
                <a:spcPts val="1800"/>
              </a:spcBef>
              <a:spcAft>
                <a:spcPts val="0"/>
              </a:spcAft>
              <a:buClr>
                <a:schemeClr val="lt1"/>
              </a:buClr>
              <a:buSzPts val="2500"/>
              <a:buFont typeface="Calibri"/>
              <a:buAutoNum type="arabicPeriod"/>
            </a:pPr>
            <a:r>
              <a:rPr lang="en-US" sz="2500">
                <a:solidFill>
                  <a:schemeClr val="lt1"/>
                </a:solidFill>
                <a:latin typeface="Calibri"/>
                <a:ea typeface="Calibri"/>
                <a:cs typeface="Calibri"/>
                <a:sym typeface="Calibri"/>
              </a:rPr>
              <a:t>Participants will learn about evidence-based-practices and interventions that are centered on compassion through the lenses of patient-centered-care and cultural humility. </a:t>
            </a:r>
            <a:endParaRPr sz="2500" b="1">
              <a:solidFill>
                <a:schemeClr val="lt1"/>
              </a:solidFill>
              <a:latin typeface="Calibri"/>
              <a:ea typeface="Calibri"/>
              <a:cs typeface="Calibri"/>
              <a:sym typeface="Calibri"/>
            </a:endParaRPr>
          </a:p>
          <a:p>
            <a:pPr marL="457200" lvl="0" indent="-387350" algn="l" rtl="0">
              <a:lnSpc>
                <a:spcPct val="115000"/>
              </a:lnSpc>
              <a:spcBef>
                <a:spcPts val="1600"/>
              </a:spcBef>
              <a:spcAft>
                <a:spcPts val="0"/>
              </a:spcAft>
              <a:buClr>
                <a:schemeClr val="lt1"/>
              </a:buClr>
              <a:buSzPts val="2500"/>
              <a:buFont typeface="Calibri"/>
              <a:buAutoNum type="arabicPeriod"/>
            </a:pPr>
            <a:r>
              <a:rPr lang="en-US" sz="2500">
                <a:solidFill>
                  <a:schemeClr val="lt1"/>
                </a:solidFill>
                <a:latin typeface="Calibri"/>
                <a:ea typeface="Calibri"/>
                <a:cs typeface="Calibri"/>
                <a:sym typeface="Calibri"/>
              </a:rPr>
              <a:t>Participants will learn about process of how one specialty hospital-based program working with a marginalized community has developed and applied best practice elements into a new clinical care model. </a:t>
            </a:r>
            <a:endParaRPr sz="2500">
              <a:solidFill>
                <a:schemeClr val="lt1"/>
              </a:solidFill>
              <a:latin typeface="Calibri"/>
              <a:ea typeface="Calibri"/>
              <a:cs typeface="Calibri"/>
              <a:sym typeface="Calibri"/>
            </a:endParaRPr>
          </a:p>
          <a:p>
            <a:pPr marL="457200" lvl="0" indent="-387350" algn="l" rtl="0">
              <a:lnSpc>
                <a:spcPct val="115000"/>
              </a:lnSpc>
              <a:spcBef>
                <a:spcPts val="1600"/>
              </a:spcBef>
              <a:spcAft>
                <a:spcPts val="0"/>
              </a:spcAft>
              <a:buClr>
                <a:schemeClr val="lt1"/>
              </a:buClr>
              <a:buSzPts val="2500"/>
              <a:buFont typeface="Calibri"/>
              <a:buAutoNum type="arabicPeriod"/>
            </a:pPr>
            <a:r>
              <a:rPr lang="en-US" sz="2500">
                <a:solidFill>
                  <a:schemeClr val="lt1"/>
                </a:solidFill>
                <a:latin typeface="Calibri"/>
                <a:ea typeface="Calibri"/>
                <a:cs typeface="Calibri"/>
                <a:sym typeface="Calibri"/>
              </a:rPr>
              <a:t>Paricipants will gain an understanding of how to link patients to care within the greater hospital system in a manner that is affirming to their transgender and non-binary patients.</a:t>
            </a:r>
            <a:endParaRPr sz="2500">
              <a:solidFill>
                <a:schemeClr val="lt1"/>
              </a:solidFill>
              <a:latin typeface="Calibri"/>
              <a:ea typeface="Calibri"/>
              <a:cs typeface="Calibri"/>
              <a:sym typeface="Calibri"/>
            </a:endParaRPr>
          </a:p>
          <a:p>
            <a:pPr marL="668249" lvl="0" indent="0" algn="l" rtl="0">
              <a:lnSpc>
                <a:spcPct val="80000"/>
              </a:lnSpc>
              <a:spcBef>
                <a:spcPts val="1800"/>
              </a:spcBef>
              <a:spcAft>
                <a:spcPts val="0"/>
              </a:spcAft>
              <a:buSzPts val="1656"/>
              <a:buNone/>
            </a:pPr>
            <a:endParaRPr sz="13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581191" y="687473"/>
            <a:ext cx="7989900" cy="10833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sz="3000" b="1"/>
              <a:t>Takeaways</a:t>
            </a:r>
            <a:endParaRPr sz="3000" b="1"/>
          </a:p>
        </p:txBody>
      </p:sp>
      <p:sp>
        <p:nvSpPr>
          <p:cNvPr id="300" name="Google Shape;300;p20"/>
          <p:cNvSpPr txBox="1">
            <a:spLocks noGrp="1"/>
          </p:cNvSpPr>
          <p:nvPr>
            <p:ph type="body" idx="1"/>
          </p:nvPr>
        </p:nvSpPr>
        <p:spPr>
          <a:xfrm>
            <a:off x="148175" y="1932375"/>
            <a:ext cx="8847600" cy="4819800"/>
          </a:xfrm>
          <a:prstGeom prst="rect">
            <a:avLst/>
          </a:prstGeom>
          <a:noFill/>
          <a:ln>
            <a:noFill/>
          </a:ln>
        </p:spPr>
        <p:txBody>
          <a:bodyPr spcFirstLastPara="1" wrap="square" lIns="45700" tIns="45700" rIns="45700" bIns="45700" anchor="ctr" anchorCtr="0">
            <a:noAutofit/>
          </a:bodyPr>
          <a:lstStyle/>
          <a:p>
            <a:pPr marL="457200" lvl="0" indent="-355600" algn="l" rtl="0">
              <a:lnSpc>
                <a:spcPct val="100000"/>
              </a:lnSpc>
              <a:spcBef>
                <a:spcPts val="0"/>
              </a:spcBef>
              <a:spcAft>
                <a:spcPts val="0"/>
              </a:spcAft>
              <a:buClr>
                <a:srgbClr val="000000"/>
              </a:buClr>
              <a:buSzPts val="2000"/>
              <a:buChar char="★"/>
            </a:pPr>
            <a:r>
              <a:rPr lang="en-US" sz="2000">
                <a:solidFill>
                  <a:srgbClr val="000000"/>
                </a:solidFill>
              </a:rPr>
              <a:t>Commit to shared values, and use cultural humility frameworks and tools, </a:t>
            </a:r>
            <a:r>
              <a:rPr lang="en-US" sz="1900">
                <a:solidFill>
                  <a:srgbClr val="000000"/>
                </a:solidFill>
              </a:rPr>
              <a:t>especially when you are not part of the community for whom you are providing care</a:t>
            </a:r>
            <a:endParaRPr sz="1900">
              <a:solidFill>
                <a:srgbClr val="000000"/>
              </a:solidFill>
            </a:endParaRPr>
          </a:p>
          <a:p>
            <a:pPr marL="457200" lvl="0" indent="0" algn="l" rtl="0">
              <a:lnSpc>
                <a:spcPct val="100000"/>
              </a:lnSpc>
              <a:spcBef>
                <a:spcPts val="0"/>
              </a:spcBef>
              <a:spcAft>
                <a:spcPts val="0"/>
              </a:spcAft>
              <a:buSzPts val="1656"/>
              <a:buNone/>
            </a:pP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US" sz="1900">
                <a:solidFill>
                  <a:srgbClr val="000000"/>
                </a:solidFill>
              </a:rPr>
              <a:t>Look to community (individuals, organizations, agencies) to help identify strengths, assets and (health equity) needs and incorporate this into your practice at all levels of care, coordination, and communication</a:t>
            </a:r>
            <a:endParaRPr sz="1900">
              <a:solidFill>
                <a:srgbClr val="000000"/>
              </a:solidFill>
            </a:endParaRPr>
          </a:p>
          <a:p>
            <a:pPr marL="457200" lvl="0" indent="0" algn="l" rtl="0">
              <a:lnSpc>
                <a:spcPct val="100000"/>
              </a:lnSpc>
              <a:spcBef>
                <a:spcPts val="0"/>
              </a:spcBef>
              <a:spcAft>
                <a:spcPts val="0"/>
              </a:spcAft>
              <a:buSzPts val="1656"/>
              <a:buNone/>
            </a:pP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US" sz="1900">
                <a:solidFill>
                  <a:srgbClr val="000000"/>
                </a:solidFill>
              </a:rPr>
              <a:t>Be willing to interrogate systemic history that perpetuates oppression and inequity within yourself, your practice, and present power dynamics playing out </a:t>
            </a:r>
            <a:endParaRPr sz="1900">
              <a:solidFill>
                <a:srgbClr val="000000"/>
              </a:solidFill>
            </a:endParaRPr>
          </a:p>
          <a:p>
            <a:pPr marL="457200" lvl="0" indent="0" algn="l" rtl="0">
              <a:lnSpc>
                <a:spcPct val="100000"/>
              </a:lnSpc>
              <a:spcBef>
                <a:spcPts val="0"/>
              </a:spcBef>
              <a:spcAft>
                <a:spcPts val="0"/>
              </a:spcAft>
              <a:buSzPts val="1656"/>
              <a:buNone/>
            </a:pP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US" sz="1900">
                <a:solidFill>
                  <a:srgbClr val="000000"/>
                </a:solidFill>
              </a:rPr>
              <a:t>Remain committed to values and flexible to the need to adapt when needed</a:t>
            </a:r>
            <a:endParaRPr sz="1900">
              <a:solidFill>
                <a:srgbClr val="000000"/>
              </a:solidFill>
            </a:endParaRPr>
          </a:p>
          <a:p>
            <a:pPr marL="457200" lvl="0" indent="0" algn="l" rtl="0">
              <a:lnSpc>
                <a:spcPct val="100000"/>
              </a:lnSpc>
              <a:spcBef>
                <a:spcPts val="0"/>
              </a:spcBef>
              <a:spcAft>
                <a:spcPts val="0"/>
              </a:spcAft>
              <a:buSzPts val="1656"/>
              <a:buNone/>
            </a:pP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US" sz="1900">
                <a:solidFill>
                  <a:srgbClr val="000000"/>
                </a:solidFill>
              </a:rPr>
              <a:t>Be open to feedback and critique, and validate when mistakes happen</a:t>
            </a:r>
            <a:endParaRPr sz="1900">
              <a:solidFill>
                <a:srgbClr val="000000"/>
              </a:solidFill>
            </a:endParaRPr>
          </a:p>
          <a:p>
            <a:pPr marL="457200" lvl="0" indent="0" algn="l" rtl="0">
              <a:lnSpc>
                <a:spcPct val="100000"/>
              </a:lnSpc>
              <a:spcBef>
                <a:spcPts val="0"/>
              </a:spcBef>
              <a:spcAft>
                <a:spcPts val="0"/>
              </a:spcAft>
              <a:buSzPts val="1656"/>
              <a:buNone/>
            </a:pP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US" sz="1900">
                <a:solidFill>
                  <a:srgbClr val="000000"/>
                </a:solidFill>
              </a:rPr>
              <a:t>Identify current sources of distress and work with patients/families to mitigate or reduce harm where able.</a:t>
            </a:r>
            <a:endParaRPr sz="19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581200" y="687474"/>
            <a:ext cx="7989900" cy="7545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b="1"/>
              <a:t>References</a:t>
            </a:r>
            <a:endParaRPr b="1"/>
          </a:p>
        </p:txBody>
      </p:sp>
      <p:sp>
        <p:nvSpPr>
          <p:cNvPr id="306" name="Google Shape;306;p21"/>
          <p:cNvSpPr txBox="1">
            <a:spLocks noGrp="1"/>
          </p:cNvSpPr>
          <p:nvPr>
            <p:ph type="body" idx="1"/>
          </p:nvPr>
        </p:nvSpPr>
        <p:spPr>
          <a:xfrm>
            <a:off x="323050" y="2033375"/>
            <a:ext cx="8506200" cy="4695300"/>
          </a:xfrm>
          <a:prstGeom prst="rect">
            <a:avLst/>
          </a:prstGeom>
          <a:noFill/>
          <a:ln>
            <a:noFill/>
          </a:ln>
        </p:spPr>
        <p:txBody>
          <a:bodyPr spcFirstLastPara="1" wrap="square" lIns="45700" tIns="45700" rIns="45700" bIns="45700" anchor="ctr" anchorCtr="0">
            <a:noAutofit/>
          </a:bodyPr>
          <a:lstStyle/>
          <a:p>
            <a:pPr marL="355600" lvl="0" indent="0" algn="l" rtl="0">
              <a:lnSpc>
                <a:spcPct val="115000"/>
              </a:lnSpc>
              <a:spcBef>
                <a:spcPts val="1200"/>
              </a:spcBef>
              <a:spcAft>
                <a:spcPts val="0"/>
              </a:spcAft>
              <a:buSzPts val="1656"/>
              <a:buNone/>
            </a:pPr>
            <a:endParaRPr sz="1600">
              <a:solidFill>
                <a:srgbClr val="000000"/>
              </a:solidFill>
              <a:highlight>
                <a:srgbClr val="FFFFFF"/>
              </a:highlight>
            </a:endParaRPr>
          </a:p>
          <a:p>
            <a:pPr marL="355600" lvl="0" indent="0" algn="l" rtl="0">
              <a:lnSpc>
                <a:spcPct val="115000"/>
              </a:lnSpc>
              <a:spcBef>
                <a:spcPts val="1200"/>
              </a:spcBef>
              <a:spcAft>
                <a:spcPts val="0"/>
              </a:spcAft>
              <a:buSzPts val="1656"/>
              <a:buNone/>
            </a:pPr>
            <a:endParaRPr sz="1600">
              <a:solidFill>
                <a:srgbClr val="000000"/>
              </a:solidFill>
              <a:highlight>
                <a:srgbClr val="FFFFFF"/>
              </a:highlight>
            </a:endParaRPr>
          </a:p>
          <a:p>
            <a:pPr marL="355600" lvl="0" indent="0" algn="l" rtl="0">
              <a:lnSpc>
                <a:spcPct val="115000"/>
              </a:lnSpc>
              <a:spcBef>
                <a:spcPts val="1600"/>
              </a:spcBef>
              <a:spcAft>
                <a:spcPts val="0"/>
              </a:spcAft>
              <a:buSzPts val="1656"/>
              <a:buNone/>
            </a:pPr>
            <a:r>
              <a:rPr lang="en-US" sz="1700">
                <a:solidFill>
                  <a:srgbClr val="000000"/>
                </a:solidFill>
                <a:highlight>
                  <a:srgbClr val="FFFFFF"/>
                </a:highlight>
              </a:rPr>
              <a:t>Colón, E. (2020, April 09). What is Community Asset Mapping? Retrieved October 02, 2020, from https://www.laundromatproject.org/what-is-community-asset-mapping/</a:t>
            </a:r>
            <a:endParaRPr sz="1700">
              <a:solidFill>
                <a:srgbClr val="000000"/>
              </a:solidFill>
              <a:highlight>
                <a:srgbClr val="FFFFFF"/>
              </a:highlight>
            </a:endParaRPr>
          </a:p>
          <a:p>
            <a:pPr marL="355600" lvl="0" indent="0" algn="l" rtl="0">
              <a:lnSpc>
                <a:spcPct val="115000"/>
              </a:lnSpc>
              <a:spcBef>
                <a:spcPts val="1600"/>
              </a:spcBef>
              <a:spcAft>
                <a:spcPts val="0"/>
              </a:spcAft>
              <a:buSzPts val="1656"/>
              <a:buNone/>
            </a:pPr>
            <a:r>
              <a:rPr lang="en-US" sz="1700">
                <a:solidFill>
                  <a:srgbClr val="000000"/>
                </a:solidFill>
                <a:highlight>
                  <a:srgbClr val="FFFFFF"/>
                </a:highlight>
              </a:rPr>
              <a:t>Patient-Centered Care. (2020, April 01). Retrieved October 03, 2020, from https://www.cdc.gov/hiv/clinicians/transforming-health/health-care-providers/affirmative-care.html</a:t>
            </a:r>
            <a:endParaRPr sz="1700">
              <a:solidFill>
                <a:srgbClr val="000000"/>
              </a:solidFill>
              <a:highlight>
                <a:srgbClr val="FFFFFF"/>
              </a:highlight>
            </a:endParaRPr>
          </a:p>
          <a:p>
            <a:pPr marL="355600" lvl="0" indent="0" algn="l" rtl="0">
              <a:lnSpc>
                <a:spcPct val="115000"/>
              </a:lnSpc>
              <a:spcBef>
                <a:spcPts val="1600"/>
              </a:spcBef>
              <a:spcAft>
                <a:spcPts val="0"/>
              </a:spcAft>
              <a:buSzPts val="1656"/>
              <a:buNone/>
            </a:pPr>
            <a:r>
              <a:rPr lang="en-US" sz="1700">
                <a:solidFill>
                  <a:srgbClr val="000000"/>
                </a:solidFill>
                <a:highlight>
                  <a:srgbClr val="FFFFFF"/>
                </a:highlight>
              </a:rPr>
              <a:t>The Report of the 2015 U.S. Transgender Survey: Executive Summary. (2016, December). Retrieved October 01, 2020, from https://transequality.org/sites/default/files/docs/usts/USTS-Executive-Summary-Dec17.pdf</a:t>
            </a:r>
            <a:endParaRPr sz="1700">
              <a:solidFill>
                <a:srgbClr val="000000"/>
              </a:solidFill>
              <a:highlight>
                <a:srgbClr val="FFFFFF"/>
              </a:highlight>
            </a:endParaRPr>
          </a:p>
          <a:p>
            <a:pPr marL="355600" lvl="0" indent="0" algn="l" rtl="0">
              <a:lnSpc>
                <a:spcPct val="115000"/>
              </a:lnSpc>
              <a:spcBef>
                <a:spcPts val="1600"/>
              </a:spcBef>
              <a:spcAft>
                <a:spcPts val="0"/>
              </a:spcAft>
              <a:buSzPts val="1656"/>
              <a:buNone/>
            </a:pPr>
            <a:r>
              <a:rPr lang="en-US" sz="1700">
                <a:solidFill>
                  <a:srgbClr val="000000"/>
                </a:solidFill>
                <a:highlight>
                  <a:srgbClr val="FFFFFF"/>
                </a:highlight>
              </a:rPr>
              <a:t>Waters, A. J., &amp; Asbill, L. (2013, August). Reflections on cultural humility. Retrieved October 02, 2020, from https://www.apa.org/pi/families/resources/newsletter/2013/08/cultural-humility</a:t>
            </a:r>
            <a:endParaRPr sz="1700">
              <a:solidFill>
                <a:srgbClr val="000000"/>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endParaRPr sz="1600">
              <a:solidFill>
                <a:srgbClr val="000000"/>
              </a:solidFill>
              <a:highlight>
                <a:srgbClr val="FFFFFF"/>
              </a:highlight>
            </a:endParaRPr>
          </a:p>
          <a:p>
            <a:pPr marL="0" lvl="0" indent="0" algn="l" rtl="0">
              <a:lnSpc>
                <a:spcPct val="100000"/>
              </a:lnSpc>
              <a:spcBef>
                <a:spcPts val="1200"/>
              </a:spcBef>
              <a:spcAft>
                <a:spcPts val="0"/>
              </a:spcAft>
              <a:buSzPts val="1656"/>
              <a:buNone/>
            </a:pPr>
            <a:endParaRPr sz="16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2" descr="Picture 3"/>
          <p:cNvPicPr preferRelativeResize="0"/>
          <p:nvPr/>
        </p:nvPicPr>
        <p:blipFill rotWithShape="1">
          <a:blip r:embed="rId3">
            <a:alphaModFix/>
          </a:blip>
          <a:srcRect/>
          <a:stretch/>
        </p:blipFill>
        <p:spPr>
          <a:xfrm>
            <a:off x="482600" y="2057400"/>
            <a:ext cx="8178800" cy="2433193"/>
          </a:xfrm>
          <a:prstGeom prst="rect">
            <a:avLst/>
          </a:prstGeom>
          <a:noFill/>
          <a:ln>
            <a:noFill/>
          </a:ln>
        </p:spPr>
      </p:pic>
      <p:sp>
        <p:nvSpPr>
          <p:cNvPr id="312" name="Google Shape;312;p22"/>
          <p:cNvSpPr txBox="1"/>
          <p:nvPr/>
        </p:nvSpPr>
        <p:spPr>
          <a:xfrm>
            <a:off x="1756825" y="4953175"/>
            <a:ext cx="6858900" cy="15237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2000" b="0" i="0" u="none" strike="noStrike" cap="none">
                <a:solidFill>
                  <a:srgbClr val="000000"/>
                </a:solidFill>
                <a:latin typeface="Arial"/>
                <a:ea typeface="Arial"/>
                <a:cs typeface="Arial"/>
                <a:sym typeface="Arial"/>
              </a:rPr>
              <a:t>617-643-7210</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r>
              <a:rPr lang="en-US" sz="2000" b="0" i="0" u="none" strike="noStrike" cap="none">
                <a:solidFill>
                  <a:srgbClr val="000000"/>
                </a:solidFill>
                <a:latin typeface="Arial"/>
                <a:ea typeface="Arial"/>
                <a:cs typeface="Arial"/>
                <a:sym typeface="Arial"/>
              </a:rPr>
              <a:t>MGHTransHealth@partners.org</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r>
              <a:rPr lang="en-US" sz="2000" b="0" i="0" u="none" strike="noStrike" cap="none">
                <a:solidFill>
                  <a:srgbClr val="000000"/>
                </a:solidFill>
                <a:latin typeface="Arial"/>
                <a:ea typeface="Arial"/>
                <a:cs typeface="Arial"/>
                <a:sym typeface="Arial"/>
              </a:rPr>
              <a:t>https://www.massgeneral.org/transgenderhealthprogram/</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r>
              <a:rPr lang="en-US" sz="2000" b="0" i="0" u="none" strike="noStrike" cap="none">
                <a:solidFill>
                  <a:srgbClr val="000000"/>
                </a:solidFill>
                <a:latin typeface="Arial"/>
                <a:ea typeface="Arial"/>
                <a:cs typeface="Arial"/>
                <a:sym typeface="Arial"/>
              </a:rPr>
              <a:t>@MGHTransHealth (Instagram, Twitter)</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idx="4294967295"/>
          </p:nvPr>
        </p:nvSpPr>
        <p:spPr>
          <a:xfrm>
            <a:off x="685800" y="-152401"/>
            <a:ext cx="7989886" cy="684214"/>
          </a:xfrm>
          <a:prstGeom prst="rect">
            <a:avLst/>
          </a:prstGeom>
          <a:noFill/>
          <a:ln>
            <a:noFill/>
          </a:ln>
        </p:spPr>
        <p:txBody>
          <a:bodyPr spcFirstLastPara="1" wrap="square" lIns="45700" tIns="45700" rIns="45700" bIns="45700" anchor="b" anchorCtr="0">
            <a:normAutofit/>
          </a:bodyPr>
          <a:lstStyle/>
          <a:p>
            <a:pPr marL="0" marR="0" lvl="0" indent="0" algn="l" rtl="0">
              <a:lnSpc>
                <a:spcPct val="100000"/>
              </a:lnSpc>
              <a:spcBef>
                <a:spcPts val="0"/>
              </a:spcBef>
              <a:spcAft>
                <a:spcPts val="0"/>
              </a:spcAft>
              <a:buClr>
                <a:schemeClr val="accent1"/>
              </a:buClr>
              <a:buSzPts val="2772"/>
              <a:buFont typeface="Gill Sans"/>
              <a:buNone/>
            </a:pPr>
            <a:r>
              <a:rPr lang="en-US" sz="2772" b="1">
                <a:solidFill>
                  <a:schemeClr val="accent1"/>
                </a:solidFill>
              </a:rPr>
              <a:t>Introductions &amp; Process </a:t>
            </a:r>
            <a:endParaRPr b="1"/>
          </a:p>
        </p:txBody>
      </p:sp>
      <p:grpSp>
        <p:nvGrpSpPr>
          <p:cNvPr id="122" name="Google Shape;122;p3"/>
          <p:cNvGrpSpPr/>
          <p:nvPr/>
        </p:nvGrpSpPr>
        <p:grpSpPr>
          <a:xfrm>
            <a:off x="76101" y="609600"/>
            <a:ext cx="8995311" cy="6191250"/>
            <a:chOff x="0" y="0"/>
            <a:chExt cx="5867400" cy="6191250"/>
          </a:xfrm>
        </p:grpSpPr>
        <p:sp>
          <p:nvSpPr>
            <p:cNvPr id="123" name="Google Shape;123;p3"/>
            <p:cNvSpPr/>
            <p:nvPr/>
          </p:nvSpPr>
          <p:spPr>
            <a:xfrm>
              <a:off x="0" y="0"/>
              <a:ext cx="5867400" cy="6172200"/>
            </a:xfrm>
            <a:prstGeom prst="rect">
              <a:avLst/>
            </a:prstGeom>
            <a:noFill/>
            <a:ln w="38100" cap="flat" cmpd="sng">
              <a:solidFill>
                <a:schemeClr val="accent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5E5E5E"/>
                </a:buClr>
                <a:buSzPts val="1800"/>
                <a:buFont typeface="Gill Sans"/>
                <a:buNone/>
              </a:pPr>
              <a:endParaRPr sz="1800" b="0" i="0" u="none" strike="noStrike" cap="none">
                <a:solidFill>
                  <a:srgbClr val="5E5E5E"/>
                </a:solidFill>
                <a:latin typeface="Gill Sans"/>
                <a:ea typeface="Gill Sans"/>
                <a:cs typeface="Gill Sans"/>
                <a:sym typeface="Gill Sans"/>
              </a:endParaRPr>
            </a:p>
          </p:txBody>
        </p:sp>
        <p:sp>
          <p:nvSpPr>
            <p:cNvPr id="124" name="Google Shape;124;p3"/>
            <p:cNvSpPr txBox="1"/>
            <p:nvPr/>
          </p:nvSpPr>
          <p:spPr>
            <a:xfrm>
              <a:off x="64770" y="19050"/>
              <a:ext cx="5802600" cy="6172200"/>
            </a:xfrm>
            <a:prstGeom prst="rect">
              <a:avLst/>
            </a:prstGeom>
            <a:noFill/>
            <a:ln>
              <a:noFill/>
            </a:ln>
          </p:spPr>
          <p:txBody>
            <a:bodyPr spcFirstLastPara="1" wrap="square" lIns="45700" tIns="45700" rIns="45700" bIns="45700" anchor="ctr" anchorCtr="0">
              <a:norm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96820" marR="0" lvl="0" indent="-296820" algn="l" rtl="0">
                <a:lnSpc>
                  <a:spcPct val="100000"/>
                </a:lnSpc>
                <a:spcBef>
                  <a:spcPts val="500"/>
                </a:spcBef>
                <a:spcAft>
                  <a:spcPts val="0"/>
                </a:spcAft>
                <a:buClr>
                  <a:srgbClr val="000000"/>
                </a:buClr>
                <a:buSzPts val="1905"/>
                <a:buFont typeface="Gill Sans"/>
                <a:buChar char="◼"/>
              </a:pPr>
              <a:r>
                <a:rPr lang="en-US" sz="2045" b="1" i="0" u="none" strike="noStrike" cap="none">
                  <a:solidFill>
                    <a:srgbClr val="000000"/>
                  </a:solidFill>
                  <a:latin typeface="Gill Sans"/>
                  <a:ea typeface="Gill Sans"/>
                  <a:cs typeface="Gill Sans"/>
                  <a:sym typeface="Gill Sans"/>
                </a:rPr>
                <a:t>Limit jargon </a:t>
              </a:r>
              <a:r>
                <a:rPr lang="en-US" sz="2045" b="0" i="0" u="none" strike="noStrike" cap="none">
                  <a:solidFill>
                    <a:srgbClr val="000000"/>
                  </a:solidFill>
                  <a:latin typeface="Gill Sans"/>
                  <a:ea typeface="Gill Sans"/>
                  <a:cs typeface="Gill Sans"/>
                  <a:sym typeface="Gill Sans"/>
                </a:rPr>
                <a:t>– We will do our best to limit jargon. We encourage use of “chat” to clarify terms/concepts (if you don’t know, others are probably wondering, too!).</a:t>
              </a:r>
              <a:endParaRPr sz="2045" b="0" i="0" u="none" strike="noStrike" cap="none">
                <a:solidFill>
                  <a:srgbClr val="000000"/>
                </a:solidFill>
                <a:latin typeface="Gill Sans"/>
                <a:ea typeface="Gill Sans"/>
                <a:cs typeface="Gill Sans"/>
                <a:sym typeface="Gill Sans"/>
              </a:endParaRPr>
            </a:p>
            <a:p>
              <a:pPr marL="0" marR="0" lvl="0" indent="0" algn="l" rtl="0">
                <a:lnSpc>
                  <a:spcPct val="100000"/>
                </a:lnSpc>
                <a:spcBef>
                  <a:spcPts val="500"/>
                </a:spcBef>
                <a:spcAft>
                  <a:spcPts val="0"/>
                </a:spcAft>
                <a:buClr>
                  <a:srgbClr val="000000"/>
                </a:buClr>
                <a:buSzPts val="1645"/>
                <a:buFont typeface="Arial"/>
                <a:buNone/>
              </a:pPr>
              <a:endParaRPr sz="1645" b="0" i="0" u="none" strike="noStrike" cap="none">
                <a:solidFill>
                  <a:srgbClr val="000000"/>
                </a:solidFill>
                <a:latin typeface="Gill Sans"/>
                <a:ea typeface="Gill Sans"/>
                <a:cs typeface="Gill Sans"/>
                <a:sym typeface="Gill Sans"/>
              </a:endParaRPr>
            </a:p>
            <a:p>
              <a:pPr marL="296820" marR="0" lvl="0" indent="-296820" algn="l" rtl="0">
                <a:lnSpc>
                  <a:spcPct val="100000"/>
                </a:lnSpc>
                <a:spcBef>
                  <a:spcPts val="500"/>
                </a:spcBef>
                <a:spcAft>
                  <a:spcPts val="0"/>
                </a:spcAft>
                <a:buClr>
                  <a:srgbClr val="000000"/>
                </a:buClr>
                <a:buSzPts val="1905"/>
                <a:buFont typeface="Gill Sans"/>
                <a:buChar char="◼"/>
              </a:pPr>
              <a:r>
                <a:rPr lang="en-US" sz="2045" b="1" i="0" u="none" strike="noStrike" cap="none">
                  <a:solidFill>
                    <a:srgbClr val="000000"/>
                  </a:solidFill>
                  <a:latin typeface="Gill Sans"/>
                  <a:ea typeface="Gill Sans"/>
                  <a:cs typeface="Gill Sans"/>
                  <a:sym typeface="Gill Sans"/>
                </a:rPr>
                <a:t>Use consent </a:t>
              </a:r>
              <a:r>
                <a:rPr lang="en-US" sz="2045" b="0" i="0" u="none" strike="noStrike" cap="none">
                  <a:solidFill>
                    <a:srgbClr val="000000"/>
                  </a:solidFill>
                  <a:latin typeface="Gill Sans"/>
                  <a:ea typeface="Gill Sans"/>
                  <a:cs typeface="Gill Sans"/>
                  <a:sym typeface="Gill Sans"/>
                </a:rPr>
                <a:t>- We do not assume (multiple/layered) identities or lived experiences of others and will do our best to be aware of potential impact of our words and framings. We ask that you use this lens today, as well.</a:t>
              </a:r>
              <a:endParaRPr sz="2045" b="0" i="0" u="none" strike="noStrike" cap="none">
                <a:solidFill>
                  <a:srgbClr val="000000"/>
                </a:solidFill>
                <a:latin typeface="Gill Sans"/>
                <a:ea typeface="Gill Sans"/>
                <a:cs typeface="Gill Sans"/>
                <a:sym typeface="Gill Sans"/>
              </a:endParaRPr>
            </a:p>
            <a:p>
              <a:pPr marL="0" marR="0" lvl="0" indent="0" algn="l" rtl="0">
                <a:lnSpc>
                  <a:spcPct val="100000"/>
                </a:lnSpc>
                <a:spcBef>
                  <a:spcPts val="500"/>
                </a:spcBef>
                <a:spcAft>
                  <a:spcPts val="0"/>
                </a:spcAft>
                <a:buClr>
                  <a:srgbClr val="000000"/>
                </a:buClr>
                <a:buSzPts val="1600"/>
                <a:buFont typeface="Arial"/>
                <a:buNone/>
              </a:pPr>
              <a:endParaRPr sz="1600" b="0" i="0" u="none" strike="noStrike" cap="none">
                <a:solidFill>
                  <a:srgbClr val="000000"/>
                </a:solidFill>
                <a:latin typeface="Gill Sans"/>
                <a:ea typeface="Gill Sans"/>
                <a:cs typeface="Gill Sans"/>
                <a:sym typeface="Gill Sans"/>
              </a:endParaRPr>
            </a:p>
            <a:p>
              <a:pPr marL="296820" marR="0" lvl="0" indent="-296820" algn="l" rtl="0">
                <a:lnSpc>
                  <a:spcPct val="100000"/>
                </a:lnSpc>
                <a:spcBef>
                  <a:spcPts val="500"/>
                </a:spcBef>
                <a:spcAft>
                  <a:spcPts val="0"/>
                </a:spcAft>
                <a:buClr>
                  <a:srgbClr val="000000"/>
                </a:buClr>
                <a:buSzPts val="1905"/>
                <a:buFont typeface="Gill Sans"/>
                <a:buChar char="◼"/>
              </a:pPr>
              <a:r>
                <a:rPr lang="en-US" sz="2045" b="1" i="0" u="none" strike="noStrike" cap="none">
                  <a:solidFill>
                    <a:srgbClr val="000000"/>
                  </a:solidFill>
                  <a:latin typeface="Gill Sans"/>
                  <a:ea typeface="Gill Sans"/>
                  <a:cs typeface="Gill Sans"/>
                  <a:sym typeface="Gill Sans"/>
                </a:rPr>
                <a:t>Use awareness around language</a:t>
              </a:r>
              <a:r>
                <a:rPr lang="en-US" sz="2045" b="0" i="0" u="none" strike="noStrike" cap="none">
                  <a:solidFill>
                    <a:srgbClr val="000000"/>
                  </a:solidFill>
                  <a:latin typeface="Gill Sans"/>
                  <a:ea typeface="Gill Sans"/>
                  <a:cs typeface="Gill Sans"/>
                  <a:sym typeface="Gill Sans"/>
                </a:rPr>
                <a:t>, especially re: oppression (cis-sexism, hetero-normativity, racism, dis/ability). We are all learning and will make mistakes. It is our responsibility to hold ourselves and one another accountable to do the best we can and, when we make mistakes, to use humility and compassion, and to continue our work to do better.</a:t>
              </a:r>
              <a:endParaRPr sz="2045" b="0" i="0" u="none" strike="noStrike" cap="none">
                <a:solidFill>
                  <a:srgbClr val="000000"/>
                </a:solidFill>
                <a:latin typeface="Gill Sans"/>
                <a:ea typeface="Gill Sans"/>
                <a:cs typeface="Gill Sans"/>
                <a:sym typeface="Gill Sans"/>
              </a:endParaRPr>
            </a:p>
            <a:p>
              <a:pPr marL="0" marR="0" lvl="0" indent="0" algn="l" rtl="0">
                <a:lnSpc>
                  <a:spcPct val="100000"/>
                </a:lnSpc>
                <a:spcBef>
                  <a:spcPts val="500"/>
                </a:spcBef>
                <a:spcAft>
                  <a:spcPts val="0"/>
                </a:spcAft>
                <a:buClr>
                  <a:srgbClr val="000000"/>
                </a:buClr>
                <a:buSzPts val="1600"/>
                <a:buFont typeface="Arial"/>
                <a:buNone/>
              </a:pPr>
              <a:endParaRPr sz="1600" b="0" i="0" u="none" strike="noStrike" cap="none">
                <a:solidFill>
                  <a:srgbClr val="000000"/>
                </a:solidFill>
                <a:latin typeface="Gill Sans"/>
                <a:ea typeface="Gill Sans"/>
                <a:cs typeface="Gill Sans"/>
                <a:sym typeface="Gill Sans"/>
              </a:endParaRPr>
            </a:p>
            <a:p>
              <a:pPr marL="296820" marR="0" lvl="0" indent="-296820" algn="l" rtl="0">
                <a:lnSpc>
                  <a:spcPct val="100000"/>
                </a:lnSpc>
                <a:spcBef>
                  <a:spcPts val="500"/>
                </a:spcBef>
                <a:spcAft>
                  <a:spcPts val="0"/>
                </a:spcAft>
                <a:buClr>
                  <a:srgbClr val="000000"/>
                </a:buClr>
                <a:buSzPts val="1905"/>
                <a:buFont typeface="Gill Sans"/>
                <a:buChar char="◼"/>
              </a:pPr>
              <a:r>
                <a:rPr lang="en-US" sz="2045" b="1" i="0" u="none" strike="noStrike" cap="none">
                  <a:solidFill>
                    <a:srgbClr val="000000"/>
                  </a:solidFill>
                  <a:latin typeface="Gill Sans"/>
                  <a:ea typeface="Gill Sans"/>
                  <a:cs typeface="Gill Sans"/>
                  <a:sym typeface="Gill Sans"/>
                </a:rPr>
                <a:t>Communication</a:t>
              </a:r>
              <a:r>
                <a:rPr lang="en-US" sz="2045" b="0" i="0" u="none" strike="noStrike" cap="none">
                  <a:solidFill>
                    <a:srgbClr val="000000"/>
                  </a:solidFill>
                  <a:latin typeface="Gill Sans"/>
                  <a:ea typeface="Gill Sans"/>
                  <a:cs typeface="Gill Sans"/>
                  <a:sym typeface="Gill Sans"/>
                </a:rPr>
                <a:t>– Please </a:t>
              </a:r>
              <a:r>
                <a:rPr lang="en-US" sz="2045" b="0" i="0" u="sng" strike="noStrike" cap="none">
                  <a:solidFill>
                    <a:srgbClr val="000000"/>
                  </a:solidFill>
                  <a:latin typeface="Gill Sans"/>
                  <a:ea typeface="Gill Sans"/>
                  <a:cs typeface="Gill Sans"/>
                  <a:sym typeface="Gill Sans"/>
                </a:rPr>
                <a:t>do</a:t>
              </a:r>
              <a:r>
                <a:rPr lang="en-US" sz="2045" b="0" i="0" u="none" strike="noStrike" cap="none">
                  <a:solidFill>
                    <a:srgbClr val="000000"/>
                  </a:solidFill>
                  <a:latin typeface="Gill Sans"/>
                  <a:ea typeface="Gill Sans"/>
                  <a:cs typeface="Gill Sans"/>
                  <a:sym typeface="Gill Sans"/>
                </a:rPr>
                <a:t> use the “chat” box! We will do our best to monitor and can address topics as able during or towards the end of the presentation. Some points might be best as follow up conversations!</a:t>
              </a:r>
              <a:endParaRPr sz="2045" b="0" i="0" u="none" strike="noStrike" cap="none">
                <a:solidFill>
                  <a:srgbClr val="000000"/>
                </a:solidFill>
                <a:latin typeface="Gill Sans"/>
                <a:ea typeface="Gill Sans"/>
                <a:cs typeface="Gill Sans"/>
                <a:sym typeface="Gill Sans"/>
              </a:endParaRPr>
            </a:p>
            <a:p>
              <a:pPr marL="0" marR="0" lvl="0" indent="0" algn="l" rtl="0">
                <a:lnSpc>
                  <a:spcPct val="100000"/>
                </a:lnSpc>
                <a:spcBef>
                  <a:spcPts val="5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idx="4294967295"/>
          </p:nvPr>
        </p:nvSpPr>
        <p:spPr>
          <a:xfrm>
            <a:off x="838200" y="762000"/>
            <a:ext cx="8305800" cy="914400"/>
          </a:xfrm>
          <a:prstGeom prst="rect">
            <a:avLst/>
          </a:prstGeom>
          <a:no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FFFFFF"/>
              </a:buClr>
              <a:buSzPts val="2500"/>
              <a:buFont typeface="Gill Sans"/>
              <a:buNone/>
            </a:pPr>
            <a:r>
              <a:rPr lang="en-US" sz="2500"/>
              <a:t>WHY A SPECIALIZED TRAINING ON WORKING WITH TRANSGENDER AND NON-BINARY PATIENTS?</a:t>
            </a:r>
            <a:endParaRPr/>
          </a:p>
        </p:txBody>
      </p:sp>
      <p:pic>
        <p:nvPicPr>
          <p:cNvPr id="130" name="Google Shape;130;p4" descr="Picture 3"/>
          <p:cNvPicPr preferRelativeResize="0"/>
          <p:nvPr/>
        </p:nvPicPr>
        <p:blipFill rotWithShape="1">
          <a:blip r:embed="rId3">
            <a:alphaModFix/>
          </a:blip>
          <a:srcRect l="40000" t="20664" r="16663" b="20664"/>
          <a:stretch/>
        </p:blipFill>
        <p:spPr>
          <a:xfrm>
            <a:off x="990600" y="609600"/>
            <a:ext cx="7204363" cy="60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581191" y="687473"/>
            <a:ext cx="7989900" cy="10833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b="1"/>
              <a:t>What is cultural humility?</a:t>
            </a:r>
            <a:endParaRPr b="1"/>
          </a:p>
        </p:txBody>
      </p:sp>
      <p:sp>
        <p:nvSpPr>
          <p:cNvPr id="136" name="Google Shape;136;p5"/>
          <p:cNvSpPr txBox="1">
            <a:spLocks noGrp="1"/>
          </p:cNvSpPr>
          <p:nvPr>
            <p:ph type="body" idx="1"/>
          </p:nvPr>
        </p:nvSpPr>
        <p:spPr>
          <a:xfrm>
            <a:off x="136150" y="1975075"/>
            <a:ext cx="8880000" cy="47691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600"/>
              </a:spcBef>
              <a:spcAft>
                <a:spcPts val="0"/>
              </a:spcAft>
              <a:buSzPts val="1656"/>
              <a:buNone/>
            </a:pPr>
            <a:r>
              <a:rPr lang="en-US" sz="2000" b="1">
                <a:solidFill>
                  <a:schemeClr val="dk1"/>
                </a:solidFill>
                <a:highlight>
                  <a:srgbClr val="FFFFFF"/>
                </a:highlight>
              </a:rPr>
              <a:t>Commit to self-evaluation and self-critique through humility &amp; flexibility</a:t>
            </a:r>
            <a:endParaRPr sz="2000" b="1">
              <a:solidFill>
                <a:schemeClr val="dk1"/>
              </a:solidFill>
              <a:highlight>
                <a:srgbClr val="FFFFFF"/>
              </a:highlight>
            </a:endParaRPr>
          </a:p>
          <a:p>
            <a:pPr marL="0" lvl="0" indent="0" algn="l" rtl="0">
              <a:lnSpc>
                <a:spcPct val="100000"/>
              </a:lnSpc>
              <a:spcBef>
                <a:spcPts val="600"/>
              </a:spcBef>
              <a:spcAft>
                <a:spcPts val="0"/>
              </a:spcAft>
              <a:buSzPts val="1656"/>
              <a:buNone/>
            </a:pPr>
            <a:r>
              <a:rPr lang="en-US" sz="2000" i="1">
                <a:solidFill>
                  <a:schemeClr val="dk1"/>
                </a:solidFill>
                <a:highlight>
                  <a:srgbClr val="FFFFFF"/>
                </a:highlight>
              </a:rPr>
              <a:t>How willing are we to say we don’t know something or to admit when we have made a mistake?</a:t>
            </a:r>
            <a:endParaRPr sz="2000" i="1">
              <a:solidFill>
                <a:schemeClr val="dk1"/>
              </a:solidFill>
              <a:highlight>
                <a:srgbClr val="FFFFFF"/>
              </a:highlight>
            </a:endParaRPr>
          </a:p>
          <a:p>
            <a:pPr marL="0" lvl="0" indent="0" algn="l" rtl="0">
              <a:lnSpc>
                <a:spcPct val="100000"/>
              </a:lnSpc>
              <a:spcBef>
                <a:spcPts val="600"/>
              </a:spcBef>
              <a:spcAft>
                <a:spcPts val="0"/>
              </a:spcAft>
              <a:buSzPts val="1656"/>
              <a:buNone/>
            </a:pPr>
            <a:endParaRPr sz="2000">
              <a:solidFill>
                <a:schemeClr val="dk1"/>
              </a:solidFill>
              <a:highlight>
                <a:srgbClr val="FFFFFF"/>
              </a:highlight>
            </a:endParaRPr>
          </a:p>
          <a:p>
            <a:pPr marL="0" lvl="0" indent="0" algn="l" rtl="0">
              <a:lnSpc>
                <a:spcPct val="100000"/>
              </a:lnSpc>
              <a:spcBef>
                <a:spcPts val="600"/>
              </a:spcBef>
              <a:spcAft>
                <a:spcPts val="0"/>
              </a:spcAft>
              <a:buSzPts val="1656"/>
              <a:buNone/>
            </a:pPr>
            <a:r>
              <a:rPr lang="en-US" sz="2000" b="1">
                <a:solidFill>
                  <a:schemeClr val="dk1"/>
                </a:solidFill>
                <a:highlight>
                  <a:srgbClr val="FFFFFF"/>
                </a:highlight>
              </a:rPr>
              <a:t>Commit to fix power imbalance and inequity!</a:t>
            </a:r>
            <a:endParaRPr sz="2000" b="1">
              <a:solidFill>
                <a:schemeClr val="dk1"/>
              </a:solidFill>
              <a:highlight>
                <a:srgbClr val="FFFFFF"/>
              </a:highlight>
            </a:endParaRPr>
          </a:p>
          <a:p>
            <a:pPr marL="0" lvl="0" indent="0" algn="l" rtl="0">
              <a:lnSpc>
                <a:spcPct val="100000"/>
              </a:lnSpc>
              <a:spcBef>
                <a:spcPts val="600"/>
              </a:spcBef>
              <a:spcAft>
                <a:spcPts val="0"/>
              </a:spcAft>
              <a:buSzPts val="1656"/>
              <a:buNone/>
            </a:pPr>
            <a:r>
              <a:rPr lang="en-US" sz="2000">
                <a:solidFill>
                  <a:schemeClr val="dk1"/>
                </a:solidFill>
                <a:highlight>
                  <a:srgbClr val="FFFFFF"/>
                </a:highlight>
              </a:rPr>
              <a:t>Power dynamics always exist. The only way to reduce negative impact of power inequity includes shared naming of dynamics along with commitment to addressing negative impacts of power differential as it comes up. </a:t>
            </a:r>
            <a:endParaRPr sz="2000">
              <a:solidFill>
                <a:schemeClr val="dk1"/>
              </a:solidFill>
              <a:highlight>
                <a:srgbClr val="FFFFFF"/>
              </a:highlight>
            </a:endParaRPr>
          </a:p>
          <a:p>
            <a:pPr marL="0" lvl="0" indent="0" algn="l" rtl="0">
              <a:lnSpc>
                <a:spcPct val="100000"/>
              </a:lnSpc>
              <a:spcBef>
                <a:spcPts val="600"/>
              </a:spcBef>
              <a:spcAft>
                <a:spcPts val="0"/>
              </a:spcAft>
              <a:buSzPts val="1656"/>
              <a:buNone/>
            </a:pPr>
            <a:r>
              <a:rPr lang="en-US" sz="2000">
                <a:solidFill>
                  <a:schemeClr val="dk1"/>
                </a:solidFill>
                <a:highlight>
                  <a:srgbClr val="FFFFFF"/>
                </a:highlight>
              </a:rPr>
              <a:t>[This is true </a:t>
            </a:r>
            <a:r>
              <a:rPr lang="en-US" sz="2000" u="sng">
                <a:solidFill>
                  <a:schemeClr val="dk1"/>
                </a:solidFill>
                <a:highlight>
                  <a:srgbClr val="FFFFFF"/>
                </a:highlight>
              </a:rPr>
              <a:t>both</a:t>
            </a:r>
            <a:r>
              <a:rPr lang="en-US" sz="2000">
                <a:solidFill>
                  <a:schemeClr val="dk1"/>
                </a:solidFill>
                <a:highlight>
                  <a:srgbClr val="FFFFFF"/>
                </a:highlight>
              </a:rPr>
              <a:t> between provider / patient and among staff with different levels of identity and job-based power]</a:t>
            </a:r>
            <a:endParaRPr sz="2000">
              <a:solidFill>
                <a:schemeClr val="dk1"/>
              </a:solidFill>
              <a:highlight>
                <a:srgbClr val="FFFFFF"/>
              </a:highlight>
            </a:endParaRPr>
          </a:p>
          <a:p>
            <a:pPr marL="0" lvl="0" indent="0" algn="l" rtl="0">
              <a:lnSpc>
                <a:spcPct val="100000"/>
              </a:lnSpc>
              <a:spcBef>
                <a:spcPts val="600"/>
              </a:spcBef>
              <a:spcAft>
                <a:spcPts val="0"/>
              </a:spcAft>
              <a:buSzPts val="1656"/>
              <a:buNone/>
            </a:pPr>
            <a:endParaRPr sz="2000">
              <a:solidFill>
                <a:schemeClr val="dk1"/>
              </a:solidFill>
              <a:highlight>
                <a:srgbClr val="FFFFFF"/>
              </a:highlight>
            </a:endParaRPr>
          </a:p>
          <a:p>
            <a:pPr marL="0" lvl="0" indent="0" algn="l" rtl="0">
              <a:lnSpc>
                <a:spcPct val="100000"/>
              </a:lnSpc>
              <a:spcBef>
                <a:spcPts val="600"/>
              </a:spcBef>
              <a:spcAft>
                <a:spcPts val="0"/>
              </a:spcAft>
              <a:buSzPts val="1656"/>
              <a:buNone/>
            </a:pPr>
            <a:r>
              <a:rPr lang="en-US" sz="2000">
                <a:solidFill>
                  <a:schemeClr val="dk1"/>
                </a:solidFill>
                <a:highlight>
                  <a:srgbClr val="FFFFFF"/>
                </a:highlight>
              </a:rPr>
              <a:t>Through these tools, a partnership can be entered into, that is both open and flexible, and has established roles and boundaries built on transparency.</a:t>
            </a:r>
            <a:endParaRPr sz="2000">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581191" y="687473"/>
            <a:ext cx="7989900" cy="10833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b="1"/>
              <a:t>VIDEO / NARRATIVE: </a:t>
            </a:r>
            <a:endParaRPr b="1"/>
          </a:p>
          <a:p>
            <a:pPr marL="0" lvl="0" indent="0" algn="l" rtl="0">
              <a:lnSpc>
                <a:spcPct val="100000"/>
              </a:lnSpc>
              <a:spcBef>
                <a:spcPts val="0"/>
              </a:spcBef>
              <a:spcAft>
                <a:spcPts val="0"/>
              </a:spcAft>
              <a:buSzPts val="1800"/>
              <a:buNone/>
            </a:pPr>
            <a:r>
              <a:rPr lang="en-US" b="1"/>
              <a:t>Patient Experiences in a Healthcare Setting</a:t>
            </a:r>
            <a:endParaRPr b="1"/>
          </a:p>
        </p:txBody>
      </p:sp>
      <p:sp>
        <p:nvSpPr>
          <p:cNvPr id="142" name="Google Shape;142;p6"/>
          <p:cNvSpPr txBox="1">
            <a:spLocks noGrp="1"/>
          </p:cNvSpPr>
          <p:nvPr>
            <p:ph type="body" idx="1"/>
          </p:nvPr>
        </p:nvSpPr>
        <p:spPr>
          <a:xfrm>
            <a:off x="581191" y="2228002"/>
            <a:ext cx="7989900" cy="3630900"/>
          </a:xfrm>
          <a:prstGeom prst="rect">
            <a:avLst/>
          </a:prstGeom>
          <a:noFill/>
          <a:ln>
            <a:noFill/>
          </a:ln>
        </p:spPr>
        <p:txBody>
          <a:bodyPr spcFirstLastPara="1" wrap="square" lIns="45700" tIns="45700" rIns="45700"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US" sz="2300" u="sng">
                <a:solidFill>
                  <a:schemeClr val="hlink"/>
                </a:solidFill>
                <a:latin typeface="Arial"/>
                <a:ea typeface="Arial"/>
                <a:cs typeface="Arial"/>
                <a:sym typeface="Arial"/>
                <a:hlinkClick r:id="rId3"/>
              </a:rPr>
              <a:t>https://vimeo.com/262964980/368c8680d9 </a:t>
            </a:r>
            <a:endParaRPr sz="2300" u="sng">
              <a:solidFill>
                <a:schemeClr val="hlink"/>
              </a:solidFill>
              <a:latin typeface="Arial"/>
              <a:ea typeface="Arial"/>
              <a:cs typeface="Arial"/>
              <a:sym typeface="Arial"/>
            </a:endParaRPr>
          </a:p>
          <a:p>
            <a:pPr marL="0" lvl="0" indent="0" algn="l" rtl="0">
              <a:lnSpc>
                <a:spcPct val="100000"/>
              </a:lnSpc>
              <a:spcBef>
                <a:spcPts val="1200"/>
              </a:spcBef>
              <a:spcAft>
                <a:spcPts val="0"/>
              </a:spcAft>
              <a:buSzPts val="1656"/>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581351" y="5262295"/>
            <a:ext cx="3536700" cy="6894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6DA8CA"/>
              </a:buClr>
              <a:buSzPts val="2000"/>
              <a:buFont typeface="Gill Sans"/>
              <a:buNone/>
            </a:pPr>
            <a:r>
              <a:rPr lang="en-US" sz="2000">
                <a:solidFill>
                  <a:srgbClr val="6DA8CA"/>
                </a:solidFill>
              </a:rPr>
              <a:t>MINORITY STRESS MODEL </a:t>
            </a:r>
            <a:endParaRPr/>
          </a:p>
        </p:txBody>
      </p:sp>
      <p:sp>
        <p:nvSpPr>
          <p:cNvPr id="148" name="Google Shape;148;p7"/>
          <p:cNvSpPr txBox="1">
            <a:spLocks noGrp="1"/>
          </p:cNvSpPr>
          <p:nvPr>
            <p:ph type="body" idx="1"/>
          </p:nvPr>
        </p:nvSpPr>
        <p:spPr>
          <a:xfrm>
            <a:off x="446398" y="601200"/>
            <a:ext cx="8240400" cy="4204800"/>
          </a:xfrm>
          <a:prstGeom prst="rect">
            <a:avLst/>
          </a:prstGeom>
          <a:noFill/>
          <a:ln>
            <a:noFill/>
          </a:ln>
        </p:spPr>
        <p:txBody>
          <a:bodyPr spcFirstLastPara="1" wrap="square" lIns="45700" tIns="45700" rIns="45700" bIns="45700" anchor="ctr" anchorCtr="0">
            <a:noAutofit/>
          </a:bodyPr>
          <a:lstStyle/>
          <a:p>
            <a:pPr marL="305998" lvl="0" indent="-189156" algn="l" rtl="0">
              <a:lnSpc>
                <a:spcPct val="100000"/>
              </a:lnSpc>
              <a:spcBef>
                <a:spcPts val="0"/>
              </a:spcBef>
              <a:spcAft>
                <a:spcPts val="0"/>
              </a:spcAft>
              <a:buSzPts val="1840"/>
              <a:buFont typeface="Gill Sans"/>
              <a:buNone/>
            </a:pPr>
            <a:endParaRPr sz="2000"/>
          </a:p>
        </p:txBody>
      </p:sp>
      <p:sp>
        <p:nvSpPr>
          <p:cNvPr id="149" name="Google Shape;149;p7"/>
          <p:cNvSpPr txBox="1">
            <a:spLocks noGrp="1"/>
          </p:cNvSpPr>
          <p:nvPr>
            <p:ph type="body" idx="2"/>
          </p:nvPr>
        </p:nvSpPr>
        <p:spPr>
          <a:xfrm>
            <a:off x="4305617" y="5262295"/>
            <a:ext cx="4265400" cy="689400"/>
          </a:xfrm>
          <a:prstGeom prst="rect">
            <a:avLst/>
          </a:prstGeom>
          <a:noFill/>
          <a:ln>
            <a:noFill/>
          </a:ln>
        </p:spPr>
        <p:txBody>
          <a:bodyPr spcFirstLastPara="1" wrap="square" lIns="45700" tIns="45700" rIns="45700" bIns="45700" anchor="ctr" anchorCtr="0">
            <a:noAutofit/>
          </a:bodyPr>
          <a:lstStyle/>
          <a:p>
            <a:pPr marL="0" lvl="0" indent="0" algn="r" rtl="0">
              <a:lnSpc>
                <a:spcPct val="100000"/>
              </a:lnSpc>
              <a:spcBef>
                <a:spcPts val="0"/>
              </a:spcBef>
              <a:spcAft>
                <a:spcPts val="0"/>
              </a:spcAft>
              <a:buClr>
                <a:srgbClr val="FFFFFF"/>
              </a:buClr>
              <a:buSzPts val="1100"/>
              <a:buFont typeface="Gill Sans"/>
              <a:buNone/>
            </a:pPr>
            <a:endParaRPr sz="1100">
              <a:solidFill>
                <a:srgbClr val="FFFFFF"/>
              </a:solidFill>
            </a:endParaRPr>
          </a:p>
        </p:txBody>
      </p:sp>
      <p:pic>
        <p:nvPicPr>
          <p:cNvPr id="150" name="Google Shape;150;p7" descr="Picture 6"/>
          <p:cNvPicPr preferRelativeResize="0"/>
          <p:nvPr/>
        </p:nvPicPr>
        <p:blipFill rotWithShape="1">
          <a:blip r:embed="rId3">
            <a:alphaModFix/>
          </a:blip>
          <a:srcRect/>
          <a:stretch/>
        </p:blipFill>
        <p:spPr>
          <a:xfrm>
            <a:off x="304368" y="76200"/>
            <a:ext cx="8524461" cy="6324600"/>
          </a:xfrm>
          <a:prstGeom prst="rect">
            <a:avLst/>
          </a:prstGeom>
          <a:noFill/>
          <a:ln>
            <a:noFill/>
          </a:ln>
        </p:spPr>
      </p:pic>
      <p:sp>
        <p:nvSpPr>
          <p:cNvPr id="151" name="Google Shape;151;p7"/>
          <p:cNvSpPr txBox="1"/>
          <p:nvPr/>
        </p:nvSpPr>
        <p:spPr>
          <a:xfrm>
            <a:off x="79600" y="18571"/>
            <a:ext cx="9052500" cy="523200"/>
          </a:xfrm>
          <a:prstGeom prst="rect">
            <a:avLst/>
          </a:prstGeom>
          <a:no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chemeClr val="accent1"/>
              </a:buClr>
              <a:buSzPts val="2400"/>
              <a:buFont typeface="Gill Sans"/>
              <a:buNone/>
            </a:pPr>
            <a:r>
              <a:rPr lang="en-US" sz="2300" b="1" i="0" u="none" strike="noStrike" cap="none">
                <a:solidFill>
                  <a:schemeClr val="accent1"/>
                </a:solidFill>
                <a:latin typeface="Gill Sans"/>
                <a:ea typeface="Gill Sans"/>
                <a:cs typeface="Gill Sans"/>
                <a:sym typeface="Gill Sans"/>
              </a:rPr>
              <a:t>MINORITY STRESS MODEL </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p:nvPr/>
        </p:nvSpPr>
        <p:spPr>
          <a:xfrm>
            <a:off x="62550" y="632726"/>
            <a:ext cx="9018900" cy="1563000"/>
          </a:xfrm>
          <a:prstGeom prst="rect">
            <a:avLst/>
          </a:pr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ill Sans"/>
                <a:ea typeface="Gill Sans"/>
                <a:cs typeface="Gill Sans"/>
                <a:sym typeface="Gill Sans"/>
              </a:rPr>
              <a:t>46 y/o Black trans woman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ill Sans"/>
                <a:ea typeface="Gill Sans"/>
                <a:cs typeface="Gill Sans"/>
                <a:sym typeface="Gill Sans"/>
              </a:rPr>
              <a:t>Presenting for only hormones/gender affirming medical care, has PCP </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ill Sans"/>
                <a:ea typeface="Gill Sans"/>
                <a:cs typeface="Gill Sans"/>
                <a:sym typeface="Gill Sans"/>
              </a:rPr>
              <a:t>Has always been interested in women, </a:t>
            </a:r>
            <a:r>
              <a:rPr lang="en-US" sz="1800">
                <a:latin typeface="Gill Sans"/>
                <a:ea typeface="Gill Sans"/>
                <a:cs typeface="Gill Sans"/>
                <a:sym typeface="Gill Sans"/>
              </a:rPr>
              <a:t>defines sexual orientation as being a lesbian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ill Sans"/>
                <a:ea typeface="Gill Sans"/>
                <a:cs typeface="Gill Sans"/>
                <a:sym typeface="Gill Sans"/>
              </a:rPr>
              <a:t>Prescribed feminizing hormones, spiro (testosterone blocker) and oral estradiol (estrogen)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ill Sans"/>
                <a:ea typeface="Gill Sans"/>
                <a:cs typeface="Gill Sans"/>
                <a:sym typeface="Gill Sans"/>
              </a:rPr>
              <a:t>Sx: Increased urination</a:t>
            </a:r>
            <a:r>
              <a:rPr lang="en-US" sz="1600" b="0" i="0" u="none" strike="noStrike" cap="none">
                <a:solidFill>
                  <a:srgbClr val="000000"/>
                </a:solidFill>
                <a:latin typeface="Arial"/>
                <a:ea typeface="Arial"/>
                <a:cs typeface="Arial"/>
                <a:sym typeface="Arial"/>
              </a:rPr>
              <a:t>, </a:t>
            </a:r>
            <a:r>
              <a:rPr lang="en-US" sz="1800" b="0" i="0" u="none" strike="noStrike" cap="none">
                <a:solidFill>
                  <a:srgbClr val="000000"/>
                </a:solidFill>
                <a:latin typeface="Gill Sans"/>
                <a:ea typeface="Gill Sans"/>
                <a:cs typeface="Gill Sans"/>
                <a:sym typeface="Gill Sans"/>
              </a:rPr>
              <a:t>otherwise feeling good with hormones, some questions about aging</a:t>
            </a:r>
            <a:endParaRPr sz="1600" b="0" i="0" u="none" strike="noStrike" cap="none">
              <a:solidFill>
                <a:srgbClr val="000000"/>
              </a:solidFill>
              <a:latin typeface="Arial"/>
              <a:ea typeface="Arial"/>
              <a:cs typeface="Arial"/>
              <a:sym typeface="Arial"/>
            </a:endParaRPr>
          </a:p>
        </p:txBody>
      </p:sp>
      <p:sp>
        <p:nvSpPr>
          <p:cNvPr id="157" name="Google Shape;157;p8"/>
          <p:cNvSpPr txBox="1"/>
          <p:nvPr/>
        </p:nvSpPr>
        <p:spPr>
          <a:xfrm>
            <a:off x="79600" y="18571"/>
            <a:ext cx="9052500" cy="523200"/>
          </a:xfrm>
          <a:prstGeom prst="rect">
            <a:avLst/>
          </a:prstGeom>
          <a:no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chemeClr val="accent1"/>
              </a:buClr>
              <a:buSzPts val="2400"/>
              <a:buFont typeface="Gill Sans"/>
              <a:buNone/>
            </a:pPr>
            <a:r>
              <a:rPr lang="en-US" sz="2300" b="1" i="0" u="none" strike="noStrike" cap="none">
                <a:solidFill>
                  <a:schemeClr val="accent1"/>
                </a:solidFill>
                <a:latin typeface="Gill Sans"/>
                <a:ea typeface="Gill Sans"/>
                <a:cs typeface="Gill Sans"/>
                <a:sym typeface="Gill Sans"/>
              </a:rPr>
              <a:t>PERSON IN ENVIRONMENT: MINORITY STRESS MODEL </a:t>
            </a:r>
            <a:endParaRPr sz="1300" b="1" i="0" u="none" strike="noStrike" cap="none">
              <a:solidFill>
                <a:srgbClr val="000000"/>
              </a:solidFill>
              <a:latin typeface="Arial"/>
              <a:ea typeface="Arial"/>
              <a:cs typeface="Arial"/>
              <a:sym typeface="Arial"/>
            </a:endParaRPr>
          </a:p>
        </p:txBody>
      </p:sp>
      <p:sp>
        <p:nvSpPr>
          <p:cNvPr id="158" name="Google Shape;158;p8"/>
          <p:cNvSpPr/>
          <p:nvPr/>
        </p:nvSpPr>
        <p:spPr>
          <a:xfrm>
            <a:off x="3164335" y="3765948"/>
            <a:ext cx="2278200" cy="1619400"/>
          </a:xfrm>
          <a:prstGeom prst="ellipse">
            <a:avLst/>
          </a:prstGeom>
          <a:solidFill>
            <a:schemeClr val="accent1"/>
          </a:solidFill>
          <a:ln w="22225" cap="rnd" cmpd="sng">
            <a:solidFill>
              <a:srgbClr val="2F6583"/>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159" name="Google Shape;159;p8"/>
          <p:cNvSpPr txBox="1"/>
          <p:nvPr/>
        </p:nvSpPr>
        <p:spPr>
          <a:xfrm>
            <a:off x="3845715" y="4867966"/>
            <a:ext cx="899100" cy="3327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600"/>
              <a:buFont typeface="Gill Sans"/>
              <a:buNone/>
            </a:pPr>
            <a:r>
              <a:rPr lang="en-US" sz="1600" b="0" i="0" u="none" strike="noStrike" cap="none">
                <a:solidFill>
                  <a:srgbClr val="FFFFFF"/>
                </a:solidFill>
                <a:latin typeface="Gill Sans"/>
                <a:ea typeface="Gill Sans"/>
                <a:cs typeface="Gill Sans"/>
                <a:sym typeface="Gill Sans"/>
              </a:rPr>
              <a:t>woman</a:t>
            </a:r>
            <a:endParaRPr sz="1400" b="0" i="0" u="none" strike="noStrike" cap="none">
              <a:solidFill>
                <a:srgbClr val="000000"/>
              </a:solidFill>
              <a:latin typeface="Arial"/>
              <a:ea typeface="Arial"/>
              <a:cs typeface="Arial"/>
              <a:sym typeface="Arial"/>
            </a:endParaRPr>
          </a:p>
        </p:txBody>
      </p:sp>
      <p:sp>
        <p:nvSpPr>
          <p:cNvPr id="160" name="Google Shape;160;p8"/>
          <p:cNvSpPr txBox="1"/>
          <p:nvPr/>
        </p:nvSpPr>
        <p:spPr>
          <a:xfrm>
            <a:off x="4152837" y="4479949"/>
            <a:ext cx="1127700" cy="573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600"/>
              <a:buFont typeface="Gill Sans"/>
              <a:buNone/>
            </a:pPr>
            <a:r>
              <a:rPr lang="en-US" sz="1600" b="0" i="0" u="none" strike="noStrike" cap="none">
                <a:solidFill>
                  <a:srgbClr val="FFFFFF"/>
                </a:solidFill>
                <a:latin typeface="Gill Sans"/>
                <a:ea typeface="Gill Sans"/>
                <a:cs typeface="Gill Sans"/>
                <a:sym typeface="Gill Sans"/>
              </a:rPr>
              <a:t>transgender</a:t>
            </a:r>
            <a:endParaRPr sz="1400" b="0" i="0" u="none" strike="noStrike" cap="none">
              <a:solidFill>
                <a:srgbClr val="000000"/>
              </a:solidFill>
              <a:latin typeface="Arial"/>
              <a:ea typeface="Arial"/>
              <a:cs typeface="Arial"/>
              <a:sym typeface="Arial"/>
            </a:endParaRPr>
          </a:p>
        </p:txBody>
      </p:sp>
      <p:sp>
        <p:nvSpPr>
          <p:cNvPr id="161" name="Google Shape;161;p8"/>
          <p:cNvSpPr txBox="1"/>
          <p:nvPr/>
        </p:nvSpPr>
        <p:spPr>
          <a:xfrm>
            <a:off x="3577835" y="4257716"/>
            <a:ext cx="594300" cy="3327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600"/>
              <a:buFont typeface="Gill Sans"/>
              <a:buNone/>
            </a:pPr>
            <a:r>
              <a:rPr lang="en-US" sz="1600" b="0" i="0" u="none" strike="noStrike" cap="none">
                <a:solidFill>
                  <a:srgbClr val="FFFFFF"/>
                </a:solidFill>
                <a:latin typeface="Gill Sans"/>
                <a:ea typeface="Gill Sans"/>
                <a:cs typeface="Gill Sans"/>
                <a:sym typeface="Gill Sans"/>
              </a:rPr>
              <a:t>Black</a:t>
            </a:r>
            <a:endParaRPr sz="1400" b="0" i="0" u="none" strike="noStrike" cap="none">
              <a:solidFill>
                <a:srgbClr val="000000"/>
              </a:solidFill>
              <a:latin typeface="Arial"/>
              <a:ea typeface="Arial"/>
              <a:cs typeface="Arial"/>
              <a:sym typeface="Arial"/>
            </a:endParaRPr>
          </a:p>
        </p:txBody>
      </p:sp>
      <p:sp>
        <p:nvSpPr>
          <p:cNvPr id="162" name="Google Shape;162;p8"/>
          <p:cNvSpPr txBox="1"/>
          <p:nvPr/>
        </p:nvSpPr>
        <p:spPr>
          <a:xfrm>
            <a:off x="4086878" y="3882933"/>
            <a:ext cx="1127700" cy="3327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600"/>
              <a:buFont typeface="Gill Sans"/>
              <a:buNone/>
            </a:pPr>
            <a:r>
              <a:rPr lang="en-US" sz="1600" b="0" i="0" u="none" strike="noStrike" cap="none">
                <a:solidFill>
                  <a:srgbClr val="FFFFFF"/>
                </a:solidFill>
                <a:latin typeface="Gill Sans"/>
                <a:ea typeface="Gill Sans"/>
                <a:cs typeface="Gill Sans"/>
                <a:sym typeface="Gill Sans"/>
              </a:rPr>
              <a:t>lesbian</a:t>
            </a:r>
            <a:endParaRPr sz="1400" b="0" i="0" u="none" strike="noStrike" cap="none">
              <a:solidFill>
                <a:srgbClr val="000000"/>
              </a:solidFill>
              <a:latin typeface="Arial"/>
              <a:ea typeface="Arial"/>
              <a:cs typeface="Arial"/>
              <a:sym typeface="Arial"/>
            </a:endParaRPr>
          </a:p>
        </p:txBody>
      </p:sp>
      <p:sp>
        <p:nvSpPr>
          <p:cNvPr id="163" name="Google Shape;163;p8"/>
          <p:cNvSpPr/>
          <p:nvPr/>
        </p:nvSpPr>
        <p:spPr>
          <a:xfrm>
            <a:off x="1199667" y="2614833"/>
            <a:ext cx="1438200" cy="1431600"/>
          </a:xfrm>
          <a:prstGeom prst="ellipse">
            <a:avLst/>
          </a:prstGeom>
          <a:solidFill>
            <a:srgbClr val="FFFFFF"/>
          </a:solidFill>
          <a:ln w="22225" cap="rnd"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64" name="Google Shape;164;p8"/>
          <p:cNvSpPr txBox="1"/>
          <p:nvPr/>
        </p:nvSpPr>
        <p:spPr>
          <a:xfrm>
            <a:off x="1375325" y="2776213"/>
            <a:ext cx="1676700" cy="1108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600"/>
              <a:buFont typeface="Gill Sans"/>
              <a:buNone/>
            </a:pPr>
            <a:r>
              <a:rPr lang="en-US" sz="1600" b="0" i="0" u="none" strike="noStrike" cap="none">
                <a:solidFill>
                  <a:srgbClr val="AB3C19"/>
                </a:solidFill>
                <a:latin typeface="Gill Sans"/>
                <a:ea typeface="Gill Sans"/>
                <a:cs typeface="Gill Sans"/>
                <a:sym typeface="Gill Sans"/>
              </a:rPr>
              <a:t>Victimization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Gill Sans"/>
              <a:buNone/>
            </a:pPr>
            <a:r>
              <a:rPr lang="en-US" sz="1600" b="0" i="0" u="none" strike="noStrike" cap="none">
                <a:solidFill>
                  <a:srgbClr val="000000"/>
                </a:solidFill>
                <a:latin typeface="Gill Sans"/>
                <a:ea typeface="Gill Sans"/>
                <a:cs typeface="Gill Sans"/>
                <a:sym typeface="Gill Sans"/>
              </a:rPr>
              <a:t>*lesbian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Gill Sans"/>
              <a:buNone/>
            </a:pPr>
            <a:r>
              <a:rPr lang="en-US" sz="1600" b="0" i="0" u="none" strike="noStrike" cap="none">
                <a:solidFill>
                  <a:srgbClr val="000000"/>
                </a:solidFill>
                <a:latin typeface="Gill Sans"/>
                <a:ea typeface="Gill Sans"/>
                <a:cs typeface="Gill Sans"/>
                <a:sym typeface="Gill Sans"/>
              </a:rPr>
              <a:t>*trans woman</a:t>
            </a:r>
            <a:endParaRPr sz="16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Gill Sans"/>
              <a:buNone/>
            </a:pPr>
            <a:r>
              <a:rPr lang="en-US" sz="1600" b="0" i="0" u="none" strike="noStrike" cap="none">
                <a:solidFill>
                  <a:srgbClr val="000000"/>
                </a:solidFill>
                <a:latin typeface="Gill Sans"/>
                <a:ea typeface="Gill Sans"/>
                <a:cs typeface="Gill Sans"/>
                <a:sym typeface="Gill Sans"/>
              </a:rPr>
              <a:t>*Black</a:t>
            </a:r>
            <a:endParaRPr sz="1600" b="0" i="0" u="none" strike="noStrike" cap="none">
              <a:solidFill>
                <a:srgbClr val="000000"/>
              </a:solidFill>
              <a:latin typeface="Gill Sans"/>
              <a:ea typeface="Gill Sans"/>
              <a:cs typeface="Gill Sans"/>
              <a:sym typeface="Gill Sans"/>
            </a:endParaRPr>
          </a:p>
        </p:txBody>
      </p:sp>
      <p:sp>
        <p:nvSpPr>
          <p:cNvPr id="165" name="Google Shape;165;p8"/>
          <p:cNvSpPr txBox="1"/>
          <p:nvPr/>
        </p:nvSpPr>
        <p:spPr>
          <a:xfrm>
            <a:off x="3122727" y="3155696"/>
            <a:ext cx="5943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work</a:t>
            </a:r>
            <a:endParaRPr sz="1400" b="0" i="0" u="none" strike="noStrike" cap="none">
              <a:solidFill>
                <a:srgbClr val="000000"/>
              </a:solidFill>
              <a:latin typeface="Arial"/>
              <a:ea typeface="Arial"/>
              <a:cs typeface="Arial"/>
              <a:sym typeface="Arial"/>
            </a:endParaRPr>
          </a:p>
        </p:txBody>
      </p:sp>
      <p:sp>
        <p:nvSpPr>
          <p:cNvPr id="166" name="Google Shape;166;p8"/>
          <p:cNvSpPr txBox="1"/>
          <p:nvPr/>
        </p:nvSpPr>
        <p:spPr>
          <a:xfrm>
            <a:off x="4943826" y="3522161"/>
            <a:ext cx="7002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family</a:t>
            </a:r>
            <a:endParaRPr sz="1400" b="0" i="0" u="none" strike="noStrike" cap="none">
              <a:solidFill>
                <a:srgbClr val="000000"/>
              </a:solidFill>
              <a:latin typeface="Arial"/>
              <a:ea typeface="Arial"/>
              <a:cs typeface="Arial"/>
              <a:sym typeface="Arial"/>
            </a:endParaRPr>
          </a:p>
        </p:txBody>
      </p:sp>
      <p:sp>
        <p:nvSpPr>
          <p:cNvPr id="167" name="Google Shape;167;p8"/>
          <p:cNvSpPr txBox="1"/>
          <p:nvPr/>
        </p:nvSpPr>
        <p:spPr>
          <a:xfrm>
            <a:off x="2839033" y="3581172"/>
            <a:ext cx="8082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friends</a:t>
            </a:r>
            <a:endParaRPr sz="1400" b="0" i="0" u="none" strike="noStrike" cap="none">
              <a:solidFill>
                <a:srgbClr val="000000"/>
              </a:solidFill>
              <a:latin typeface="Arial"/>
              <a:ea typeface="Arial"/>
              <a:cs typeface="Arial"/>
              <a:sym typeface="Arial"/>
            </a:endParaRPr>
          </a:p>
        </p:txBody>
      </p:sp>
      <p:sp>
        <p:nvSpPr>
          <p:cNvPr id="168" name="Google Shape;168;p8"/>
          <p:cNvSpPr txBox="1"/>
          <p:nvPr/>
        </p:nvSpPr>
        <p:spPr>
          <a:xfrm>
            <a:off x="2753977" y="2548179"/>
            <a:ext cx="12123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LGB community</a:t>
            </a:r>
            <a:endParaRPr sz="1400" b="0" i="0" u="none" strike="noStrike" cap="none">
              <a:solidFill>
                <a:srgbClr val="000000"/>
              </a:solidFill>
              <a:latin typeface="Arial"/>
              <a:ea typeface="Arial"/>
              <a:cs typeface="Arial"/>
              <a:sym typeface="Arial"/>
            </a:endParaRPr>
          </a:p>
        </p:txBody>
      </p:sp>
      <p:sp>
        <p:nvSpPr>
          <p:cNvPr id="169" name="Google Shape;169;p8"/>
          <p:cNvSpPr/>
          <p:nvPr/>
        </p:nvSpPr>
        <p:spPr>
          <a:xfrm>
            <a:off x="138375" y="5116625"/>
            <a:ext cx="3329700" cy="586500"/>
          </a:xfrm>
          <a:prstGeom prst="rect">
            <a:avLst/>
          </a:prstGeom>
          <a:solidFill>
            <a:srgbClr val="FFFFFF"/>
          </a:solidFill>
          <a:ln w="22225" cap="rnd"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70" name="Google Shape;170;p8"/>
          <p:cNvSpPr txBox="1"/>
          <p:nvPr/>
        </p:nvSpPr>
        <p:spPr>
          <a:xfrm>
            <a:off x="138375" y="5089025"/>
            <a:ext cx="3329700" cy="573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600"/>
              <a:buFont typeface="Gill Sans"/>
              <a:buNone/>
            </a:pPr>
            <a:r>
              <a:rPr lang="en-US" sz="1600" b="0" i="0" u="none" strike="noStrike" cap="none">
                <a:solidFill>
                  <a:srgbClr val="AB3C19"/>
                </a:solidFill>
                <a:latin typeface="Gill Sans"/>
                <a:ea typeface="Gill Sans"/>
                <a:cs typeface="Gill Sans"/>
                <a:sym typeface="Gill Sans"/>
              </a:rPr>
              <a:t>Internal/external racism, </a:t>
            </a:r>
            <a:endParaRPr sz="1600" b="0" i="0" u="none" strike="noStrike" cap="none">
              <a:solidFill>
                <a:srgbClr val="AB3C19"/>
              </a:solidFill>
              <a:latin typeface="Gill Sans"/>
              <a:ea typeface="Gill Sans"/>
              <a:cs typeface="Gill Sans"/>
              <a:sym typeface="Gill Sans"/>
            </a:endParaRPr>
          </a:p>
          <a:p>
            <a:pPr marL="0" marR="0" lvl="0" indent="0" algn="l" rtl="0">
              <a:lnSpc>
                <a:spcPct val="100000"/>
              </a:lnSpc>
              <a:spcBef>
                <a:spcPts val="0"/>
              </a:spcBef>
              <a:spcAft>
                <a:spcPts val="0"/>
              </a:spcAft>
              <a:buClr>
                <a:srgbClr val="AB3C19"/>
              </a:buClr>
              <a:buSzPts val="1600"/>
              <a:buFont typeface="Gill Sans"/>
              <a:buNone/>
            </a:pPr>
            <a:r>
              <a:rPr lang="en-US" sz="1600" b="0" i="0" u="none" strike="noStrike" cap="none">
                <a:solidFill>
                  <a:srgbClr val="AB3C19"/>
                </a:solidFill>
                <a:latin typeface="Gill Sans"/>
                <a:ea typeface="Gill Sans"/>
                <a:cs typeface="Gill Sans"/>
                <a:sym typeface="Gill Sans"/>
              </a:rPr>
              <a:t>homophobia, sexism, transphobia</a:t>
            </a:r>
            <a:endParaRPr sz="1400" b="0" i="0" u="none" strike="noStrike" cap="none">
              <a:solidFill>
                <a:srgbClr val="000000"/>
              </a:solidFill>
              <a:latin typeface="Arial"/>
              <a:ea typeface="Arial"/>
              <a:cs typeface="Arial"/>
              <a:sym typeface="Arial"/>
            </a:endParaRPr>
          </a:p>
        </p:txBody>
      </p:sp>
      <p:grpSp>
        <p:nvGrpSpPr>
          <p:cNvPr id="171" name="Google Shape;171;p8"/>
          <p:cNvGrpSpPr/>
          <p:nvPr/>
        </p:nvGrpSpPr>
        <p:grpSpPr>
          <a:xfrm>
            <a:off x="139018" y="6027269"/>
            <a:ext cx="1419000" cy="611700"/>
            <a:chOff x="-1" y="-1"/>
            <a:chExt cx="1419000" cy="611700"/>
          </a:xfrm>
        </p:grpSpPr>
        <p:sp>
          <p:nvSpPr>
            <p:cNvPr id="172" name="Google Shape;172;p8"/>
            <p:cNvSpPr/>
            <p:nvPr/>
          </p:nvSpPr>
          <p:spPr>
            <a:xfrm>
              <a:off x="-1" y="-1"/>
              <a:ext cx="1419000" cy="611700"/>
            </a:xfrm>
            <a:prstGeom prst="rect">
              <a:avLst/>
            </a:prstGeom>
            <a:solidFill>
              <a:srgbClr val="FFFFFF"/>
            </a:solidFill>
            <a:ln w="22225" cap="rnd"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73" name="Google Shape;173;p8"/>
            <p:cNvSpPr txBox="1"/>
            <p:nvPr/>
          </p:nvSpPr>
          <p:spPr>
            <a:xfrm>
              <a:off x="56832" y="18773"/>
              <a:ext cx="1305300" cy="573900"/>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AB3C19"/>
                </a:buClr>
                <a:buSzPts val="1600"/>
                <a:buFont typeface="Gill Sans"/>
                <a:buNone/>
              </a:pPr>
              <a:r>
                <a:rPr lang="en-US" sz="1600" b="0" i="0" u="none" strike="noStrike" cap="none">
                  <a:solidFill>
                    <a:srgbClr val="AB3C19"/>
                  </a:solidFill>
                  <a:latin typeface="Gill Sans"/>
                  <a:ea typeface="Gill Sans"/>
                  <a:cs typeface="Gill Sans"/>
                  <a:sym typeface="Gill Sans"/>
                </a:rPr>
                <a:t>Concealment of identities</a:t>
              </a:r>
              <a:endParaRPr sz="1400" b="0" i="0" u="none" strike="noStrike" cap="none">
                <a:solidFill>
                  <a:srgbClr val="000000"/>
                </a:solidFill>
                <a:latin typeface="Arial"/>
                <a:ea typeface="Arial"/>
                <a:cs typeface="Arial"/>
                <a:sym typeface="Arial"/>
              </a:endParaRPr>
            </a:p>
          </p:txBody>
        </p:sp>
      </p:grpSp>
      <p:sp>
        <p:nvSpPr>
          <p:cNvPr id="174" name="Google Shape;174;p8"/>
          <p:cNvSpPr/>
          <p:nvPr/>
        </p:nvSpPr>
        <p:spPr>
          <a:xfrm>
            <a:off x="5460619" y="2343111"/>
            <a:ext cx="1319400" cy="1344600"/>
          </a:xfrm>
          <a:prstGeom prst="ellipse">
            <a:avLst/>
          </a:prstGeom>
          <a:solidFill>
            <a:srgbClr val="FFFFFF"/>
          </a:solidFill>
          <a:ln w="22225" cap="rnd"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75" name="Google Shape;175;p8"/>
          <p:cNvSpPr txBox="1"/>
          <p:nvPr/>
        </p:nvSpPr>
        <p:spPr>
          <a:xfrm>
            <a:off x="5594193" y="2722374"/>
            <a:ext cx="1203900" cy="573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16786"/>
              </a:buClr>
              <a:buSzPts val="1600"/>
              <a:buFont typeface="Gill Sans"/>
              <a:buNone/>
            </a:pPr>
            <a:r>
              <a:rPr lang="en-US" sz="1600" b="0" i="0" u="none" strike="noStrike" cap="none">
                <a:solidFill>
                  <a:srgbClr val="316786"/>
                </a:solidFill>
                <a:latin typeface="Gill Sans"/>
                <a:ea typeface="Gill Sans"/>
                <a:cs typeface="Gill Sans"/>
                <a:sym typeface="Gill Sans"/>
              </a:rPr>
              <a:t>Resources &amp; supports</a:t>
            </a:r>
            <a:endParaRPr sz="1400" b="0" i="0" u="none" strike="noStrike" cap="none">
              <a:solidFill>
                <a:srgbClr val="000000"/>
              </a:solidFill>
              <a:latin typeface="Arial"/>
              <a:ea typeface="Arial"/>
              <a:cs typeface="Arial"/>
              <a:sym typeface="Arial"/>
            </a:endParaRPr>
          </a:p>
        </p:txBody>
      </p:sp>
      <p:sp>
        <p:nvSpPr>
          <p:cNvPr id="176" name="Google Shape;176;p8"/>
          <p:cNvSpPr txBox="1"/>
          <p:nvPr/>
        </p:nvSpPr>
        <p:spPr>
          <a:xfrm>
            <a:off x="3997149" y="2945393"/>
            <a:ext cx="12174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Trans* community</a:t>
            </a:r>
            <a:endParaRPr sz="1400" b="0" i="0" u="none" strike="noStrike" cap="none">
              <a:solidFill>
                <a:srgbClr val="000000"/>
              </a:solidFill>
              <a:latin typeface="Arial"/>
              <a:ea typeface="Arial"/>
              <a:cs typeface="Arial"/>
              <a:sym typeface="Arial"/>
            </a:endParaRPr>
          </a:p>
        </p:txBody>
      </p:sp>
      <p:sp>
        <p:nvSpPr>
          <p:cNvPr id="177" name="Google Shape;177;p8"/>
          <p:cNvSpPr txBox="1"/>
          <p:nvPr/>
        </p:nvSpPr>
        <p:spPr>
          <a:xfrm>
            <a:off x="4160830" y="2360617"/>
            <a:ext cx="13131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Faith community</a:t>
            </a:r>
            <a:endParaRPr sz="1400" b="0" i="0" u="none" strike="noStrike" cap="none">
              <a:solidFill>
                <a:srgbClr val="000000"/>
              </a:solidFill>
              <a:latin typeface="Arial"/>
              <a:ea typeface="Arial"/>
              <a:cs typeface="Arial"/>
              <a:sym typeface="Arial"/>
            </a:endParaRPr>
          </a:p>
        </p:txBody>
      </p:sp>
      <p:grpSp>
        <p:nvGrpSpPr>
          <p:cNvPr id="178" name="Google Shape;178;p8"/>
          <p:cNvGrpSpPr/>
          <p:nvPr/>
        </p:nvGrpSpPr>
        <p:grpSpPr>
          <a:xfrm>
            <a:off x="4108724" y="5874508"/>
            <a:ext cx="1419000" cy="840300"/>
            <a:chOff x="-1" y="0"/>
            <a:chExt cx="1419000" cy="840300"/>
          </a:xfrm>
        </p:grpSpPr>
        <p:sp>
          <p:nvSpPr>
            <p:cNvPr id="179" name="Google Shape;179;p8"/>
            <p:cNvSpPr/>
            <p:nvPr/>
          </p:nvSpPr>
          <p:spPr>
            <a:xfrm>
              <a:off x="-1" y="0"/>
              <a:ext cx="1419000" cy="840300"/>
            </a:xfrm>
            <a:prstGeom prst="rect">
              <a:avLst/>
            </a:prstGeom>
            <a:solidFill>
              <a:srgbClr val="FFFFFF"/>
            </a:solidFill>
            <a:ln w="22225" cap="rnd"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80" name="Google Shape;180;p8"/>
            <p:cNvSpPr txBox="1"/>
            <p:nvPr/>
          </p:nvSpPr>
          <p:spPr>
            <a:xfrm>
              <a:off x="56832" y="12423"/>
              <a:ext cx="1305300" cy="815400"/>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600"/>
                <a:buFont typeface="Gill Sans"/>
                <a:buNone/>
              </a:pPr>
              <a:r>
                <a:rPr lang="en-US" sz="1600" b="0" i="0" u="none" strike="noStrike" cap="none">
                  <a:solidFill>
                    <a:srgbClr val="000000"/>
                  </a:solidFill>
                  <a:latin typeface="Gill Sans"/>
                  <a:ea typeface="Gill Sans"/>
                  <a:cs typeface="Gill Sans"/>
                  <a:sym typeface="Gill Sans"/>
                </a:rPr>
                <a:t>Psychological and Medical Impacts</a:t>
              </a:r>
              <a:endParaRPr sz="1400" b="0" i="0" u="none" strike="noStrike" cap="none">
                <a:solidFill>
                  <a:srgbClr val="000000"/>
                </a:solidFill>
                <a:latin typeface="Arial"/>
                <a:ea typeface="Arial"/>
                <a:cs typeface="Arial"/>
                <a:sym typeface="Arial"/>
              </a:endParaRPr>
            </a:p>
          </p:txBody>
        </p:sp>
      </p:grpSp>
      <p:sp>
        <p:nvSpPr>
          <p:cNvPr id="181" name="Google Shape;181;p8"/>
          <p:cNvSpPr/>
          <p:nvPr/>
        </p:nvSpPr>
        <p:spPr>
          <a:xfrm>
            <a:off x="7352871" y="4317427"/>
            <a:ext cx="1230498" cy="837810"/>
          </a:xfrm>
          <a:custGeom>
            <a:avLst/>
            <a:gdLst/>
            <a:ahLst/>
            <a:cxnLst/>
            <a:rect l="l" t="t" r="r" b="b"/>
            <a:pathLst>
              <a:path w="21600" h="21600" extrusionOk="0">
                <a:moveTo>
                  <a:pt x="0" y="21600"/>
                </a:moveTo>
                <a:lnTo>
                  <a:pt x="3677" y="0"/>
                </a:lnTo>
                <a:lnTo>
                  <a:pt x="17923" y="0"/>
                </a:lnTo>
                <a:lnTo>
                  <a:pt x="21600" y="21600"/>
                </a:lnTo>
                <a:close/>
              </a:path>
            </a:pathLst>
          </a:custGeom>
          <a:solidFill>
            <a:srgbClr val="FFFFFF"/>
          </a:solidFill>
          <a:ln w="22225" cap="rnd"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182" name="Google Shape;182;p8"/>
          <p:cNvSpPr txBox="1"/>
          <p:nvPr/>
        </p:nvSpPr>
        <p:spPr>
          <a:xfrm>
            <a:off x="7566795" y="4466070"/>
            <a:ext cx="1583700" cy="8154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600"/>
              <a:buFont typeface="Gill Sans"/>
              <a:buNone/>
            </a:pPr>
            <a:r>
              <a:rPr lang="en-US" sz="1600" b="0" i="0" u="none" strike="noStrike" cap="none">
                <a:solidFill>
                  <a:srgbClr val="000000"/>
                </a:solidFill>
                <a:latin typeface="Gill Sans"/>
                <a:ea typeface="Gill Sans"/>
                <a:cs typeface="Gill Sans"/>
                <a:sym typeface="Gill Sans"/>
              </a:rPr>
              <a:t>Coping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Gill Sans"/>
              <a:buNone/>
            </a:pPr>
            <a:r>
              <a:rPr lang="en-US" sz="1600" b="0" i="0" u="none" strike="noStrike" cap="none">
                <a:solidFill>
                  <a:srgbClr val="000000"/>
                </a:solidFill>
                <a:latin typeface="Gill Sans"/>
                <a:ea typeface="Gill Sans"/>
                <a:cs typeface="Gill Sans"/>
                <a:sym typeface="Gill Sans"/>
              </a:rPr>
              <a:t>behaviors</a:t>
            </a:r>
            <a:endParaRPr sz="1400" b="0" i="0" u="none" strike="noStrike" cap="none">
              <a:solidFill>
                <a:srgbClr val="000000"/>
              </a:solidFill>
              <a:latin typeface="Arial"/>
              <a:ea typeface="Arial"/>
              <a:cs typeface="Arial"/>
              <a:sym typeface="Arial"/>
            </a:endParaRPr>
          </a:p>
        </p:txBody>
      </p:sp>
      <p:sp>
        <p:nvSpPr>
          <p:cNvPr id="183" name="Google Shape;183;p8"/>
          <p:cNvSpPr txBox="1"/>
          <p:nvPr/>
        </p:nvSpPr>
        <p:spPr>
          <a:xfrm>
            <a:off x="1837580" y="5702986"/>
            <a:ext cx="1166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Stress</a:t>
            </a:r>
            <a:r>
              <a:rPr lang="en-US" sz="1400" b="0" i="0" u="none" strike="noStrike" cap="none">
                <a:solidFill>
                  <a:srgbClr val="AB3C19"/>
                </a:solidFill>
                <a:latin typeface="Gill Sans"/>
                <a:ea typeface="Gill Sans"/>
                <a:cs typeface="Gill Sans"/>
                <a:sym typeface="Gill Sans"/>
              </a:rPr>
              <a:t>     </a:t>
            </a:r>
            <a:r>
              <a:rPr lang="en-US" sz="1400" b="1" i="0" u="none" strike="noStrike" cap="none">
                <a:solidFill>
                  <a:srgbClr val="AB3C19"/>
                </a:solidFill>
                <a:latin typeface="Gill Sans"/>
                <a:ea typeface="Gill Sans"/>
                <a:cs typeface="Gill Sans"/>
                <a:sym typeface="Gill Sans"/>
              </a:rPr>
              <a:t>cortisol</a:t>
            </a:r>
            <a:endParaRPr sz="1400" b="0" i="0" u="none" strike="noStrike" cap="none">
              <a:solidFill>
                <a:srgbClr val="000000"/>
              </a:solidFill>
              <a:latin typeface="Arial"/>
              <a:ea typeface="Arial"/>
              <a:cs typeface="Arial"/>
              <a:sym typeface="Arial"/>
            </a:endParaRPr>
          </a:p>
        </p:txBody>
      </p:sp>
      <p:sp>
        <p:nvSpPr>
          <p:cNvPr id="184" name="Google Shape;184;p8"/>
          <p:cNvSpPr/>
          <p:nvPr/>
        </p:nvSpPr>
        <p:spPr>
          <a:xfrm>
            <a:off x="1780289" y="5963148"/>
            <a:ext cx="45738" cy="145746"/>
          </a:xfrm>
          <a:custGeom>
            <a:avLst/>
            <a:gdLst/>
            <a:ahLst/>
            <a:cxnLst/>
            <a:rect l="l" t="t" r="r" b="b"/>
            <a:pathLst>
              <a:path w="21600" h="21600" extrusionOk="0">
                <a:moveTo>
                  <a:pt x="0" y="3389"/>
                </a:moveTo>
                <a:lnTo>
                  <a:pt x="10800" y="0"/>
                </a:lnTo>
                <a:lnTo>
                  <a:pt x="21600" y="3389"/>
                </a:lnTo>
                <a:lnTo>
                  <a:pt x="16200" y="3389"/>
                </a:lnTo>
                <a:lnTo>
                  <a:pt x="16200" y="21600"/>
                </a:lnTo>
                <a:lnTo>
                  <a:pt x="5400" y="21600"/>
                </a:lnTo>
                <a:lnTo>
                  <a:pt x="5400" y="3389"/>
                </a:lnTo>
                <a:close/>
              </a:path>
            </a:pathLst>
          </a:custGeom>
          <a:solidFill>
            <a:srgbClr val="AB3C19"/>
          </a:solidFill>
          <a:ln w="22225" cap="rnd" cmpd="sng">
            <a:solidFill>
              <a:srgbClr val="AB3C19"/>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Gill Sans"/>
              <a:buNone/>
            </a:pPr>
            <a:endParaRPr sz="1400" b="0" i="0" u="none" strike="noStrike" cap="none">
              <a:solidFill>
                <a:srgbClr val="FFFFFF"/>
              </a:solidFill>
              <a:latin typeface="Gill Sans"/>
              <a:ea typeface="Gill Sans"/>
              <a:cs typeface="Gill Sans"/>
              <a:sym typeface="Gill Sans"/>
            </a:endParaRPr>
          </a:p>
        </p:txBody>
      </p:sp>
      <p:sp>
        <p:nvSpPr>
          <p:cNvPr id="185" name="Google Shape;185;p8"/>
          <p:cNvSpPr txBox="1"/>
          <p:nvPr/>
        </p:nvSpPr>
        <p:spPr>
          <a:xfrm>
            <a:off x="5689668" y="6135882"/>
            <a:ext cx="12183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Depression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Anxiety</a:t>
            </a:r>
            <a:endParaRPr sz="1400" b="0" i="0" u="none" strike="noStrike" cap="none">
              <a:solidFill>
                <a:srgbClr val="000000"/>
              </a:solidFill>
              <a:latin typeface="Arial"/>
              <a:ea typeface="Arial"/>
              <a:cs typeface="Arial"/>
              <a:sym typeface="Arial"/>
            </a:endParaRPr>
          </a:p>
        </p:txBody>
      </p:sp>
      <p:sp>
        <p:nvSpPr>
          <p:cNvPr id="186" name="Google Shape;186;p8"/>
          <p:cNvSpPr txBox="1"/>
          <p:nvPr/>
        </p:nvSpPr>
        <p:spPr>
          <a:xfrm>
            <a:off x="7213826" y="5857992"/>
            <a:ext cx="16992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Substance use</a:t>
            </a:r>
            <a:endParaRPr sz="1400" b="0" i="0" u="none" strike="noStrike" cap="none">
              <a:solidFill>
                <a:srgbClr val="000000"/>
              </a:solidFill>
              <a:latin typeface="Arial"/>
              <a:ea typeface="Arial"/>
              <a:cs typeface="Arial"/>
              <a:sym typeface="Arial"/>
            </a:endParaRPr>
          </a:p>
        </p:txBody>
      </p:sp>
      <p:sp>
        <p:nvSpPr>
          <p:cNvPr id="187" name="Google Shape;187;p8"/>
          <p:cNvSpPr txBox="1"/>
          <p:nvPr/>
        </p:nvSpPr>
        <p:spPr>
          <a:xfrm>
            <a:off x="167358" y="4741780"/>
            <a:ext cx="16992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Trauma</a:t>
            </a:r>
            <a:endParaRPr sz="1400" b="0" i="0" u="none" strike="noStrike" cap="none">
              <a:solidFill>
                <a:srgbClr val="000000"/>
              </a:solidFill>
              <a:latin typeface="Arial"/>
              <a:ea typeface="Arial"/>
              <a:cs typeface="Arial"/>
              <a:sym typeface="Arial"/>
            </a:endParaRPr>
          </a:p>
        </p:txBody>
      </p:sp>
      <p:sp>
        <p:nvSpPr>
          <p:cNvPr id="188" name="Google Shape;188;p8"/>
          <p:cNvSpPr txBox="1"/>
          <p:nvPr/>
        </p:nvSpPr>
        <p:spPr>
          <a:xfrm>
            <a:off x="1599875" y="4347652"/>
            <a:ext cx="1379700" cy="739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Lack of identity cohesion</a:t>
            </a:r>
            <a:endParaRPr sz="1400" b="0" i="0" u="none" strike="noStrike" cap="none">
              <a:solidFill>
                <a:srgbClr val="000000"/>
              </a:solidFill>
              <a:latin typeface="Arial"/>
              <a:ea typeface="Arial"/>
              <a:cs typeface="Arial"/>
              <a:sym typeface="Arial"/>
            </a:endParaRPr>
          </a:p>
        </p:txBody>
      </p:sp>
      <p:sp>
        <p:nvSpPr>
          <p:cNvPr id="189" name="Google Shape;189;p8"/>
          <p:cNvSpPr txBox="1"/>
          <p:nvPr/>
        </p:nvSpPr>
        <p:spPr>
          <a:xfrm>
            <a:off x="7101127" y="6170614"/>
            <a:ext cx="18396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Unexamined self-harm behaviors </a:t>
            </a:r>
            <a:endParaRPr sz="1400" b="0" i="0" u="none" strike="noStrike" cap="none">
              <a:solidFill>
                <a:srgbClr val="000000"/>
              </a:solidFill>
              <a:latin typeface="Arial"/>
              <a:ea typeface="Arial"/>
              <a:cs typeface="Arial"/>
              <a:sym typeface="Arial"/>
            </a:endParaRPr>
          </a:p>
        </p:txBody>
      </p:sp>
      <p:sp>
        <p:nvSpPr>
          <p:cNvPr id="190" name="Google Shape;190;p8"/>
          <p:cNvSpPr txBox="1"/>
          <p:nvPr/>
        </p:nvSpPr>
        <p:spPr>
          <a:xfrm>
            <a:off x="7889212" y="2548177"/>
            <a:ext cx="1379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16786"/>
              </a:buClr>
              <a:buSzPts val="1400"/>
              <a:buFont typeface="Gill Sans"/>
              <a:buNone/>
            </a:pPr>
            <a:r>
              <a:rPr lang="en-US" sz="1400" b="1" i="0" u="none" strike="noStrike" cap="none">
                <a:solidFill>
                  <a:srgbClr val="316786"/>
                </a:solidFill>
                <a:latin typeface="Gill Sans"/>
                <a:ea typeface="Gill Sans"/>
                <a:cs typeface="Gill Sans"/>
                <a:sym typeface="Gill Sans"/>
              </a:rPr>
              <a:t>Social affirmation </a:t>
            </a:r>
            <a:endParaRPr sz="1400" b="0" i="0" u="none" strike="noStrike" cap="none">
              <a:solidFill>
                <a:srgbClr val="000000"/>
              </a:solidFill>
              <a:latin typeface="Arial"/>
              <a:ea typeface="Arial"/>
              <a:cs typeface="Arial"/>
              <a:sym typeface="Arial"/>
            </a:endParaRPr>
          </a:p>
        </p:txBody>
      </p:sp>
      <p:sp>
        <p:nvSpPr>
          <p:cNvPr id="191" name="Google Shape;191;p8"/>
          <p:cNvSpPr txBox="1"/>
          <p:nvPr/>
        </p:nvSpPr>
        <p:spPr>
          <a:xfrm>
            <a:off x="4086878" y="5439854"/>
            <a:ext cx="19173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Social stigma</a:t>
            </a:r>
            <a:endParaRPr sz="1400" b="0" i="0" u="none" strike="noStrike" cap="none">
              <a:solidFill>
                <a:srgbClr val="000000"/>
              </a:solidFill>
              <a:latin typeface="Arial"/>
              <a:ea typeface="Arial"/>
              <a:cs typeface="Arial"/>
              <a:sym typeface="Arial"/>
            </a:endParaRPr>
          </a:p>
        </p:txBody>
      </p:sp>
      <p:sp>
        <p:nvSpPr>
          <p:cNvPr id="192" name="Google Shape;192;p8"/>
          <p:cNvSpPr txBox="1"/>
          <p:nvPr/>
        </p:nvSpPr>
        <p:spPr>
          <a:xfrm>
            <a:off x="6999398" y="5244155"/>
            <a:ext cx="22695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Gill Sans"/>
              <a:buNone/>
            </a:pPr>
            <a:r>
              <a:rPr lang="en-US" sz="1400" b="1" i="0" u="none" strike="noStrike" cap="none">
                <a:solidFill>
                  <a:srgbClr val="000000"/>
                </a:solidFill>
                <a:latin typeface="Gill Sans"/>
                <a:ea typeface="Gill Sans"/>
                <a:cs typeface="Gill Sans"/>
                <a:sym typeface="Gill Sans"/>
              </a:rPr>
              <a:t>Intentional self-harm (harm reduction)</a:t>
            </a:r>
            <a:endParaRPr sz="1400" b="0" i="0" u="none" strike="noStrike" cap="none">
              <a:solidFill>
                <a:srgbClr val="000000"/>
              </a:solidFill>
              <a:latin typeface="Arial"/>
              <a:ea typeface="Arial"/>
              <a:cs typeface="Arial"/>
              <a:sym typeface="Arial"/>
            </a:endParaRPr>
          </a:p>
        </p:txBody>
      </p:sp>
      <p:sp>
        <p:nvSpPr>
          <p:cNvPr id="193" name="Google Shape;193;p8"/>
          <p:cNvSpPr txBox="1"/>
          <p:nvPr/>
        </p:nvSpPr>
        <p:spPr>
          <a:xfrm>
            <a:off x="5715061" y="5709615"/>
            <a:ext cx="13797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Isolation </a:t>
            </a:r>
            <a:endParaRPr sz="1400" b="0" i="0" u="none" strike="noStrike" cap="none">
              <a:solidFill>
                <a:srgbClr val="000000"/>
              </a:solidFill>
              <a:latin typeface="Arial"/>
              <a:ea typeface="Arial"/>
              <a:cs typeface="Arial"/>
              <a:sym typeface="Arial"/>
            </a:endParaRPr>
          </a:p>
        </p:txBody>
      </p:sp>
      <p:sp>
        <p:nvSpPr>
          <p:cNvPr id="194" name="Google Shape;194;p8"/>
          <p:cNvSpPr txBox="1"/>
          <p:nvPr/>
        </p:nvSpPr>
        <p:spPr>
          <a:xfrm>
            <a:off x="7026099" y="2984729"/>
            <a:ext cx="1379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16786"/>
              </a:buClr>
              <a:buSzPts val="1400"/>
              <a:buFont typeface="Gill Sans"/>
              <a:buNone/>
            </a:pPr>
            <a:r>
              <a:rPr lang="en-US" sz="1400" b="1" i="0" u="none" strike="noStrike" cap="none">
                <a:solidFill>
                  <a:srgbClr val="316786"/>
                </a:solidFill>
                <a:latin typeface="Gill Sans"/>
                <a:ea typeface="Gill Sans"/>
                <a:cs typeface="Gill Sans"/>
                <a:sym typeface="Gill Sans"/>
              </a:rPr>
              <a:t>Positive relationships</a:t>
            </a:r>
            <a:endParaRPr sz="1400" b="0" i="0" u="none" strike="noStrike" cap="none">
              <a:solidFill>
                <a:srgbClr val="000000"/>
              </a:solidFill>
              <a:latin typeface="Arial"/>
              <a:ea typeface="Arial"/>
              <a:cs typeface="Arial"/>
              <a:sym typeface="Arial"/>
            </a:endParaRPr>
          </a:p>
        </p:txBody>
      </p:sp>
      <p:sp>
        <p:nvSpPr>
          <p:cNvPr id="195" name="Google Shape;195;p8"/>
          <p:cNvSpPr txBox="1"/>
          <p:nvPr/>
        </p:nvSpPr>
        <p:spPr>
          <a:xfrm>
            <a:off x="5654231" y="3691072"/>
            <a:ext cx="1379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16786"/>
              </a:buClr>
              <a:buSzPts val="1400"/>
              <a:buFont typeface="Gill Sans"/>
              <a:buNone/>
            </a:pPr>
            <a:r>
              <a:rPr lang="en-US" sz="1400" b="1" i="0" u="none" strike="noStrike" cap="none">
                <a:solidFill>
                  <a:srgbClr val="316786"/>
                </a:solidFill>
                <a:latin typeface="Gill Sans"/>
                <a:ea typeface="Gill Sans"/>
                <a:cs typeface="Gill Sans"/>
                <a:sym typeface="Gill Sans"/>
              </a:rPr>
              <a:t>Community support</a:t>
            </a:r>
            <a:endParaRPr sz="1400" b="0" i="0" u="none" strike="noStrike" cap="none">
              <a:solidFill>
                <a:srgbClr val="000000"/>
              </a:solidFill>
              <a:latin typeface="Arial"/>
              <a:ea typeface="Arial"/>
              <a:cs typeface="Arial"/>
              <a:sym typeface="Arial"/>
            </a:endParaRPr>
          </a:p>
        </p:txBody>
      </p:sp>
      <p:sp>
        <p:nvSpPr>
          <p:cNvPr id="196" name="Google Shape;196;p8"/>
          <p:cNvSpPr txBox="1"/>
          <p:nvPr/>
        </p:nvSpPr>
        <p:spPr>
          <a:xfrm>
            <a:off x="6780030" y="2278406"/>
            <a:ext cx="1379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16786"/>
              </a:buClr>
              <a:buSzPts val="1400"/>
              <a:buFont typeface="Gill Sans"/>
              <a:buNone/>
            </a:pPr>
            <a:r>
              <a:rPr lang="en-US" sz="1400" b="1" i="0" u="none" strike="noStrike" cap="none">
                <a:solidFill>
                  <a:srgbClr val="316786"/>
                </a:solidFill>
                <a:latin typeface="Gill Sans"/>
                <a:ea typeface="Gill Sans"/>
                <a:cs typeface="Gill Sans"/>
                <a:sym typeface="Gill Sans"/>
              </a:rPr>
              <a:t>Insurance coverage</a:t>
            </a:r>
            <a:endParaRPr sz="1400" b="0" i="0" u="none" strike="noStrike" cap="none">
              <a:solidFill>
                <a:srgbClr val="000000"/>
              </a:solidFill>
              <a:latin typeface="Arial"/>
              <a:ea typeface="Arial"/>
              <a:cs typeface="Arial"/>
              <a:sym typeface="Arial"/>
            </a:endParaRPr>
          </a:p>
        </p:txBody>
      </p:sp>
      <p:sp>
        <p:nvSpPr>
          <p:cNvPr id="197" name="Google Shape;197;p8"/>
          <p:cNvSpPr txBox="1"/>
          <p:nvPr/>
        </p:nvSpPr>
        <p:spPr>
          <a:xfrm>
            <a:off x="1790760" y="6336293"/>
            <a:ext cx="1166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Urinary issues</a:t>
            </a:r>
            <a:endParaRPr sz="1400" b="0" i="0" u="none" strike="noStrike" cap="none">
              <a:solidFill>
                <a:srgbClr val="000000"/>
              </a:solidFill>
              <a:latin typeface="Arial"/>
              <a:ea typeface="Arial"/>
              <a:cs typeface="Arial"/>
              <a:sym typeface="Arial"/>
            </a:endParaRPr>
          </a:p>
        </p:txBody>
      </p:sp>
      <p:sp>
        <p:nvSpPr>
          <p:cNvPr id="198" name="Google Shape;198;p8"/>
          <p:cNvSpPr txBox="1"/>
          <p:nvPr/>
        </p:nvSpPr>
        <p:spPr>
          <a:xfrm>
            <a:off x="2780086" y="5776776"/>
            <a:ext cx="1166700" cy="954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Untreated or chronic medical conditions</a:t>
            </a:r>
            <a:endParaRPr sz="1400" b="0" i="0" u="none" strike="noStrike" cap="none">
              <a:solidFill>
                <a:srgbClr val="000000"/>
              </a:solidFill>
              <a:latin typeface="Arial"/>
              <a:ea typeface="Arial"/>
              <a:cs typeface="Arial"/>
              <a:sym typeface="Arial"/>
            </a:endParaRPr>
          </a:p>
        </p:txBody>
      </p:sp>
      <p:sp>
        <p:nvSpPr>
          <p:cNvPr id="199" name="Google Shape;199;p8"/>
          <p:cNvSpPr txBox="1"/>
          <p:nvPr/>
        </p:nvSpPr>
        <p:spPr>
          <a:xfrm>
            <a:off x="5581374" y="4845618"/>
            <a:ext cx="1379700" cy="739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 for uncovered services </a:t>
            </a:r>
            <a:endParaRPr sz="1400" b="0" i="0" u="none" strike="noStrike" cap="none">
              <a:solidFill>
                <a:srgbClr val="000000"/>
              </a:solidFill>
              <a:latin typeface="Arial"/>
              <a:ea typeface="Arial"/>
              <a:cs typeface="Arial"/>
              <a:sym typeface="Arial"/>
            </a:endParaRPr>
          </a:p>
        </p:txBody>
      </p:sp>
      <p:sp>
        <p:nvSpPr>
          <p:cNvPr id="200" name="Google Shape;200;p8"/>
          <p:cNvSpPr txBox="1"/>
          <p:nvPr/>
        </p:nvSpPr>
        <p:spPr>
          <a:xfrm>
            <a:off x="154614" y="3849893"/>
            <a:ext cx="13878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Disjointed sense of self</a:t>
            </a:r>
            <a:endParaRPr sz="1400" b="0" i="0" u="none" strike="noStrike" cap="none">
              <a:solidFill>
                <a:srgbClr val="000000"/>
              </a:solidFill>
              <a:latin typeface="Arial"/>
              <a:ea typeface="Arial"/>
              <a:cs typeface="Arial"/>
              <a:sym typeface="Arial"/>
            </a:endParaRPr>
          </a:p>
        </p:txBody>
      </p:sp>
      <p:sp>
        <p:nvSpPr>
          <p:cNvPr id="201" name="Google Shape;201;p8"/>
          <p:cNvSpPr txBox="1"/>
          <p:nvPr/>
        </p:nvSpPr>
        <p:spPr>
          <a:xfrm>
            <a:off x="5573545" y="4211547"/>
            <a:ext cx="1835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AB3C19"/>
              </a:buClr>
              <a:buSzPts val="1400"/>
              <a:buFont typeface="Gill Sans"/>
              <a:buNone/>
            </a:pPr>
            <a:r>
              <a:rPr lang="en-US" sz="1400" b="1" i="0" u="none" strike="noStrike" cap="none">
                <a:solidFill>
                  <a:srgbClr val="AB3C19"/>
                </a:solidFill>
                <a:latin typeface="Gill Sans"/>
                <a:ea typeface="Gill Sans"/>
                <a:cs typeface="Gill Sans"/>
                <a:sym typeface="Gill Sans"/>
              </a:rPr>
              <a:t>Resource/income disparity</a:t>
            </a:r>
            <a:endParaRPr sz="1400" b="0" i="0" u="none" strike="noStrike" cap="none">
              <a:solidFill>
                <a:srgbClr val="000000"/>
              </a:solidFill>
              <a:latin typeface="Arial"/>
              <a:ea typeface="Arial"/>
              <a:cs typeface="Arial"/>
              <a:sym typeface="Arial"/>
            </a:endParaRPr>
          </a:p>
        </p:txBody>
      </p:sp>
      <p:sp>
        <p:nvSpPr>
          <p:cNvPr id="202" name="Google Shape;202;p8"/>
          <p:cNvSpPr txBox="1"/>
          <p:nvPr/>
        </p:nvSpPr>
        <p:spPr>
          <a:xfrm>
            <a:off x="7286972" y="3725388"/>
            <a:ext cx="1379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16786"/>
              </a:buClr>
              <a:buSzPts val="1400"/>
              <a:buFont typeface="Gill Sans"/>
              <a:buNone/>
            </a:pPr>
            <a:r>
              <a:rPr lang="en-US" sz="1400" b="1" i="0" u="none" strike="noStrike" cap="none">
                <a:solidFill>
                  <a:srgbClr val="316786"/>
                </a:solidFill>
                <a:latin typeface="Gill Sans"/>
                <a:ea typeface="Gill Sans"/>
                <a:cs typeface="Gill Sans"/>
                <a:sym typeface="Gill Sans"/>
              </a:rPr>
              <a:t>Medical affirmation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581200" y="687474"/>
            <a:ext cx="7989900" cy="7359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SzPts val="1800"/>
              <a:buNone/>
            </a:pPr>
            <a:r>
              <a:rPr lang="en-US" sz="3000" b="1"/>
              <a:t>Identified Vulnerabilities and Gaps </a:t>
            </a:r>
            <a:endParaRPr sz="3000" b="1"/>
          </a:p>
        </p:txBody>
      </p:sp>
      <p:sp>
        <p:nvSpPr>
          <p:cNvPr id="208" name="Google Shape;208;p9"/>
          <p:cNvSpPr txBox="1">
            <a:spLocks noGrp="1"/>
          </p:cNvSpPr>
          <p:nvPr>
            <p:ph type="body" idx="1"/>
          </p:nvPr>
        </p:nvSpPr>
        <p:spPr>
          <a:xfrm>
            <a:off x="507650" y="1793050"/>
            <a:ext cx="8495400" cy="31422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SzPts val="1656"/>
              <a:buNone/>
            </a:pPr>
            <a:r>
              <a:rPr lang="en-US" sz="2100" b="1" u="sng">
                <a:solidFill>
                  <a:srgbClr val="000000"/>
                </a:solidFill>
              </a:rPr>
              <a:t>S</a:t>
            </a:r>
            <a:r>
              <a:rPr lang="en-US" sz="2300" b="1" u="sng">
                <a:solidFill>
                  <a:srgbClr val="000000"/>
                </a:solidFill>
              </a:rPr>
              <a:t>ummary - Trans Equality Survey</a:t>
            </a:r>
            <a:endParaRPr sz="2300" b="1" u="sng">
              <a:solidFill>
                <a:srgbClr val="000000"/>
              </a:solidFill>
            </a:endParaRPr>
          </a:p>
          <a:p>
            <a:pPr marL="457200" lvl="0" indent="-374650" algn="l" rtl="0">
              <a:lnSpc>
                <a:spcPct val="100000"/>
              </a:lnSpc>
              <a:spcBef>
                <a:spcPts val="0"/>
              </a:spcBef>
              <a:spcAft>
                <a:spcPts val="0"/>
              </a:spcAft>
              <a:buClr>
                <a:srgbClr val="000000"/>
              </a:buClr>
              <a:buSzPts val="2300"/>
              <a:buFont typeface="Gill Sans"/>
              <a:buChar char="●"/>
            </a:pPr>
            <a:r>
              <a:rPr lang="en-US" sz="2300">
                <a:solidFill>
                  <a:srgbClr val="000000"/>
                </a:solidFill>
              </a:rPr>
              <a:t>Pervasive mistreatment and violence</a:t>
            </a:r>
            <a:endParaRPr sz="2300">
              <a:solidFill>
                <a:srgbClr val="000000"/>
              </a:solidFill>
            </a:endParaRPr>
          </a:p>
          <a:p>
            <a:pPr marL="457200" lvl="0" indent="-374650" algn="l" rtl="0">
              <a:lnSpc>
                <a:spcPct val="100000"/>
              </a:lnSpc>
              <a:spcBef>
                <a:spcPts val="0"/>
              </a:spcBef>
              <a:spcAft>
                <a:spcPts val="0"/>
              </a:spcAft>
              <a:buClr>
                <a:srgbClr val="000000"/>
              </a:buClr>
              <a:buSzPts val="2300"/>
              <a:buFont typeface="Gill Sans"/>
              <a:buChar char="●"/>
            </a:pPr>
            <a:r>
              <a:rPr lang="en-US" sz="2300">
                <a:solidFill>
                  <a:srgbClr val="000000"/>
                </a:solidFill>
              </a:rPr>
              <a:t>Severe Economic Hardship and Instability</a:t>
            </a:r>
            <a:endParaRPr sz="2300">
              <a:solidFill>
                <a:srgbClr val="000000"/>
              </a:solidFill>
            </a:endParaRPr>
          </a:p>
          <a:p>
            <a:pPr marL="457200" lvl="0" indent="-374650" algn="l" rtl="0">
              <a:lnSpc>
                <a:spcPct val="100000"/>
              </a:lnSpc>
              <a:spcBef>
                <a:spcPts val="0"/>
              </a:spcBef>
              <a:spcAft>
                <a:spcPts val="0"/>
              </a:spcAft>
              <a:buClr>
                <a:srgbClr val="000000"/>
              </a:buClr>
              <a:buSzPts val="2300"/>
              <a:buFont typeface="Arial"/>
              <a:buChar char="●"/>
            </a:pPr>
            <a:r>
              <a:rPr lang="en-US" sz="2300">
                <a:solidFill>
                  <a:srgbClr val="000000"/>
                </a:solidFill>
              </a:rPr>
              <a:t>Limited access to health care, insurance, cost of treatment</a:t>
            </a:r>
            <a:endParaRPr sz="2300">
              <a:solidFill>
                <a:srgbClr val="000000"/>
              </a:solidFill>
            </a:endParaRPr>
          </a:p>
          <a:p>
            <a:pPr marL="457200" lvl="0" indent="-374650" algn="l" rtl="0">
              <a:lnSpc>
                <a:spcPct val="100000"/>
              </a:lnSpc>
              <a:spcBef>
                <a:spcPts val="0"/>
              </a:spcBef>
              <a:spcAft>
                <a:spcPts val="0"/>
              </a:spcAft>
              <a:buClr>
                <a:srgbClr val="000000"/>
              </a:buClr>
              <a:buSzPts val="2300"/>
              <a:buFont typeface="Gill Sans"/>
              <a:buChar char="●"/>
            </a:pPr>
            <a:r>
              <a:rPr lang="en-US" sz="2300">
                <a:solidFill>
                  <a:srgbClr val="000000"/>
                </a:solidFill>
              </a:rPr>
              <a:t>Compounding Impact of oppression for those with multiple marginalized identities</a:t>
            </a:r>
            <a:endParaRPr sz="2300">
              <a:solidFill>
                <a:srgbClr val="000000"/>
              </a:solidFill>
            </a:endParaRPr>
          </a:p>
          <a:p>
            <a:pPr marL="457200" lvl="0" indent="-374650" algn="l" rtl="0">
              <a:lnSpc>
                <a:spcPct val="100000"/>
              </a:lnSpc>
              <a:spcBef>
                <a:spcPts val="0"/>
              </a:spcBef>
              <a:spcAft>
                <a:spcPts val="0"/>
              </a:spcAft>
              <a:buClr>
                <a:srgbClr val="000000"/>
              </a:buClr>
              <a:buSzPts val="2300"/>
              <a:buFont typeface="Gill Sans"/>
              <a:buChar char="●"/>
            </a:pPr>
            <a:r>
              <a:rPr lang="en-US" sz="2300">
                <a:solidFill>
                  <a:srgbClr val="000000"/>
                </a:solidFill>
              </a:rPr>
              <a:t>Harmful Effects on Physical/Mental Health</a:t>
            </a:r>
            <a:endParaRPr sz="2300">
              <a:solidFill>
                <a:srgbClr val="000000"/>
              </a:solidFill>
            </a:endParaRPr>
          </a:p>
          <a:p>
            <a:pPr marL="457200" lvl="0" indent="-374650" algn="l" rtl="0">
              <a:lnSpc>
                <a:spcPct val="100000"/>
              </a:lnSpc>
              <a:spcBef>
                <a:spcPts val="0"/>
              </a:spcBef>
              <a:spcAft>
                <a:spcPts val="0"/>
              </a:spcAft>
              <a:buClr>
                <a:srgbClr val="000000"/>
              </a:buClr>
              <a:buSzPts val="2300"/>
              <a:buFont typeface="Arial"/>
              <a:buChar char="●"/>
            </a:pPr>
            <a:r>
              <a:rPr lang="en-US" sz="2300">
                <a:solidFill>
                  <a:srgbClr val="000000"/>
                </a:solidFill>
              </a:rPr>
              <a:t>Lack of trust in medical providers, systems</a:t>
            </a:r>
            <a:endParaRPr sz="2300">
              <a:solidFill>
                <a:srgbClr val="000000"/>
              </a:solidFill>
            </a:endParaRPr>
          </a:p>
        </p:txBody>
      </p:sp>
      <p:pic>
        <p:nvPicPr>
          <p:cNvPr id="209" name="Google Shape;209;p9" descr="Picture 1"/>
          <p:cNvPicPr preferRelativeResize="0"/>
          <p:nvPr/>
        </p:nvPicPr>
        <p:blipFill rotWithShape="1">
          <a:blip r:embed="rId3">
            <a:alphaModFix/>
          </a:blip>
          <a:srcRect l="50844" t="69659" r="5830" b="13120"/>
          <a:stretch/>
        </p:blipFill>
        <p:spPr>
          <a:xfrm>
            <a:off x="581200" y="4917890"/>
            <a:ext cx="7810123" cy="1940109"/>
          </a:xfrm>
          <a:prstGeom prst="rect">
            <a:avLst/>
          </a:prstGeom>
          <a:noFill/>
          <a:ln>
            <a:noFill/>
          </a:ln>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A7A7A7"/>
      </a:dk2>
      <a:lt2>
        <a:srgbClr val="535353"/>
      </a:lt2>
      <a:accent1>
        <a:srgbClr val="418AB3"/>
      </a:accent1>
      <a:accent2>
        <a:srgbClr val="A6B727"/>
      </a:accent2>
      <a:accent3>
        <a:srgbClr val="F69200"/>
      </a:accent3>
      <a:accent4>
        <a:srgbClr val="838383"/>
      </a:accent4>
      <a:accent5>
        <a:srgbClr val="FEC306"/>
      </a:accent5>
      <a:accent6>
        <a:srgbClr val="DF532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A7A7A7"/>
      </a:dk2>
      <a:lt2>
        <a:srgbClr val="535353"/>
      </a:lt2>
      <a:accent1>
        <a:srgbClr val="418AB3"/>
      </a:accent1>
      <a:accent2>
        <a:srgbClr val="A6B727"/>
      </a:accent2>
      <a:accent3>
        <a:srgbClr val="F69200"/>
      </a:accent3>
      <a:accent4>
        <a:srgbClr val="838383"/>
      </a:accent4>
      <a:accent5>
        <a:srgbClr val="FEC306"/>
      </a:accent5>
      <a:accent6>
        <a:srgbClr val="DF532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1811</Words>
  <Application>Microsoft Office PowerPoint</Application>
  <PresentationFormat>On-screen Show (4:3)</PresentationFormat>
  <Paragraphs>214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vt:lpstr>
      <vt:lpstr>Noto Sans Symbols</vt:lpstr>
      <vt:lpstr>Dividend</vt:lpstr>
      <vt:lpstr>        A New Model of Compassionate Care for Trans and Non-Binary Patients Across the Hospital Setting</vt:lpstr>
      <vt:lpstr> Learning Objectives</vt:lpstr>
      <vt:lpstr>Introductions &amp; Process </vt:lpstr>
      <vt:lpstr>WHY A SPECIALIZED TRAINING ON WORKING WITH TRANSGENDER AND NON-BINARY PATIENTS?</vt:lpstr>
      <vt:lpstr>What is cultural humility?</vt:lpstr>
      <vt:lpstr>VIDEO / NARRATIVE:  Patient Experiences in a Healthcare Setting</vt:lpstr>
      <vt:lpstr>MINORITY STRESS MODEL </vt:lpstr>
      <vt:lpstr>PowerPoint Presentation</vt:lpstr>
      <vt:lpstr>Identified Vulnerabilities and Gaps </vt:lpstr>
      <vt:lpstr>Takeaways from community</vt:lpstr>
      <vt:lpstr>What models of care do we use in our clinic?</vt:lpstr>
      <vt:lpstr>INTERDISCIPLINARY NETWORK OF CLINICAL CARE SPANNING ACROSS THE LIFESPAN</vt:lpstr>
      <vt:lpstr>Medical care and coordination</vt:lpstr>
      <vt:lpstr>Updates to MGH / MGB policy!</vt:lpstr>
      <vt:lpstr>SOGI (sexual orientation &amp; gender identity) and Gender “X” (Nov 17th)</vt:lpstr>
      <vt:lpstr>PowerPoint Presentation</vt:lpstr>
      <vt:lpstr>   Sexual Orientation &amp; Gender Identity (SOGI)</vt:lpstr>
      <vt:lpstr>BEST PRACTICES:  INTERVENTIONS WITH COLLEAGUES </vt:lpstr>
      <vt:lpstr>Resources (in time of pandemic)</vt:lpstr>
      <vt:lpstr>Takeaways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Model of Compassionate Care for Trans and Non-Binary Patients Across the Hospital Setting</dc:title>
  <dc:creator>Owner</dc:creator>
  <cp:lastModifiedBy>Forman, Ellen W.</cp:lastModifiedBy>
  <cp:revision>1</cp:revision>
  <dcterms:modified xsi:type="dcterms:W3CDTF">2020-11-12T18:35:39Z</dcterms:modified>
</cp:coreProperties>
</file>