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64" r:id="rId5"/>
    <p:sldId id="275" r:id="rId6"/>
    <p:sldId id="265" r:id="rId7"/>
    <p:sldId id="266" r:id="rId8"/>
    <p:sldId id="268" r:id="rId9"/>
    <p:sldId id="267" r:id="rId10"/>
    <p:sldId id="259" r:id="rId11"/>
    <p:sldId id="276" r:id="rId12"/>
    <p:sldId id="271" r:id="rId13"/>
    <p:sldId id="272" r:id="rId14"/>
    <p:sldId id="262" r:id="rId15"/>
    <p:sldId id="260" r:id="rId16"/>
    <p:sldId id="261" r:id="rId17"/>
    <p:sldId id="263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AA578-90C7-417E-A3A8-0B074745BD48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87F2A-EE22-40D6-8C1C-84B0EECBDA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87F2A-EE22-40D6-8C1C-84B0EECBDA1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8FDD4A6-37B8-42A1-87F8-413D69AD4206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A2CB8C4-27AB-413B-9D53-3B79FDC28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D4A6-37B8-42A1-87F8-413D69AD4206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B8C4-27AB-413B-9D53-3B79FDC28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D4A6-37B8-42A1-87F8-413D69AD4206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B8C4-27AB-413B-9D53-3B79FDC28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D4A6-37B8-42A1-87F8-413D69AD4206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B8C4-27AB-413B-9D53-3B79FDC28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D4A6-37B8-42A1-87F8-413D69AD4206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B8C4-27AB-413B-9D53-3B79FDC28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D4A6-37B8-42A1-87F8-413D69AD4206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B8C4-27AB-413B-9D53-3B79FDC28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FDD4A6-37B8-42A1-87F8-413D69AD4206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A2CB8C4-27AB-413B-9D53-3B79FDC283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8FDD4A6-37B8-42A1-87F8-413D69AD4206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A2CB8C4-27AB-413B-9D53-3B79FDC28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D4A6-37B8-42A1-87F8-413D69AD4206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B8C4-27AB-413B-9D53-3B79FDC28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D4A6-37B8-42A1-87F8-413D69AD4206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B8C4-27AB-413B-9D53-3B79FDC28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D4A6-37B8-42A1-87F8-413D69AD4206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B8C4-27AB-413B-9D53-3B79FDC28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FDD4A6-37B8-42A1-87F8-413D69AD4206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A2CB8C4-27AB-413B-9D53-3B79FDC28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http/www.masslegalservices.org/system/files/library/ImmigrantBenefitsChart-March%202017%203%20pg.pdf" TargetMode="External"/><Relationship Id="rId2" Type="http://schemas.openxmlformats.org/officeDocument/2006/relationships/hyperlink" Target="http://www.masslegalservices.org/system/files/library/ImmigrantBenefitsChart-March%202016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ealthcare.partners.org/ss/ssframebottom/staffresources/New%20Site/SpecificPopulations/SP_Immigrants_PublicBenefits.html" TargetMode="External"/><Relationship Id="rId4" Type="http://schemas.openxmlformats.org/officeDocument/2006/relationships/hyperlink" Target="http://healthcare.partners.org/ss/ssframebottom/staffresources/New%20Site/SpecificPopulations/SP_Immigrants.html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legalservices.org/node/2552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healthcare.partners.org/ss/ssframebottom/staffresources/New%20Site/SpecificPopulations/SP_Immigrants_Prms_Undoc/Programs%20Without%20Immigration%20Requirements_short_vs.pdf" TargetMode="External"/><Relationship Id="rId2" Type="http://schemas.openxmlformats.org/officeDocument/2006/relationships/hyperlink" Target="http://healthcare.partners.org/ss/ssframebottom/staffresources/New%20Site/SpecificPopulations/SP_Immigrants_Prms_Undoc/Programs%20Without%20Immigration%20Requirement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ealthcare.partners.org/ss/ssframebottom/staffresources/New%20Site/Basic%20Needs/Housing_Search_Basics-Non-Citizen_Supplement.pdf" TargetMode="External"/><Relationship Id="rId5" Type="http://schemas.openxmlformats.org/officeDocument/2006/relationships/hyperlink" Target="http://healthcare.partners.org/ss/ssframebottom/staffresources/New%20Site/SpecificPopulations/SP_Immigrants_Undocumented.html" TargetMode="External"/><Relationship Id="rId4" Type="http://schemas.openxmlformats.org/officeDocument/2006/relationships/hyperlink" Target="http://healthcare.partners.org/ss/ssframebottom/staffresources/New%20Site/SpecificPopulations/SP_Immigrants_Prms_Undoc/Programs%20Without%20Immigration%20Requirements_short_vs_Spanish.pdf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healthcare.partners.org/ss/ssframebottom/staffresources/New%20Site/Legal/Legal_Immigratio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057400"/>
            <a:ext cx="8458200" cy="1470025"/>
          </a:xfrm>
        </p:spPr>
        <p:txBody>
          <a:bodyPr/>
          <a:lstStyle/>
          <a:p>
            <a:r>
              <a:rPr lang="en-US" dirty="0" smtClean="0"/>
              <a:t>Immigrant Access to Benefits: The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4953000" cy="17526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Ellen Forman, LICSW</a:t>
            </a:r>
          </a:p>
          <a:p>
            <a:r>
              <a:rPr lang="en-US" sz="2000" dirty="0" smtClean="0"/>
              <a:t>Social Service Staff Meeting</a:t>
            </a:r>
          </a:p>
          <a:p>
            <a:r>
              <a:rPr lang="en-US" sz="2000" dirty="0" smtClean="0"/>
              <a:t>July  28, 2016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Simplified chart: </a:t>
            </a:r>
            <a:r>
              <a:rPr lang="en-US" dirty="0" smtClean="0">
                <a:hlinkClick r:id="rId2"/>
              </a:rPr>
              <a:t>Cash and SNAP Eligibility </a:t>
            </a:r>
            <a:r>
              <a:rPr lang="en-US" dirty="0" smtClean="0">
                <a:hlinkClick r:id="rId3"/>
              </a:rPr>
              <a:t>Chart </a:t>
            </a:r>
            <a:r>
              <a:rPr lang="en-US" dirty="0" smtClean="0">
                <a:hlinkClick r:id="rId2"/>
              </a:rPr>
              <a:t>by Immigration Status</a:t>
            </a:r>
            <a:r>
              <a:rPr lang="en-US" dirty="0" smtClean="0"/>
              <a:t> (MA residents)</a:t>
            </a:r>
          </a:p>
          <a:p>
            <a:pPr lvl="1"/>
            <a:r>
              <a:rPr lang="en-US" dirty="0" smtClean="0"/>
              <a:t>On our website- </a:t>
            </a:r>
            <a:r>
              <a:rPr lang="en-US" dirty="0" smtClean="0">
                <a:hlinkClick r:id="rId4" action="ppaction://hlinkfile"/>
              </a:rPr>
              <a:t>Immigrants</a:t>
            </a:r>
            <a:r>
              <a:rPr lang="en-US" dirty="0" smtClean="0"/>
              <a:t> (resources, services for) &gt; </a:t>
            </a:r>
            <a:r>
              <a:rPr lang="en-US" dirty="0" smtClean="0">
                <a:hlinkClick r:id="rId5" action="ppaction://hlinkfile"/>
              </a:rPr>
              <a:t>Eligibility for Federal Programs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Fear of Applying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b="1" dirty="0" smtClean="0"/>
              <a:t>Reporting to USCIS</a:t>
            </a:r>
          </a:p>
          <a:p>
            <a:pPr lvl="1">
              <a:spcAft>
                <a:spcPts val="1200"/>
              </a:spcAft>
            </a:pPr>
            <a:r>
              <a:rPr lang="en-US" b="1" dirty="0" smtClean="0"/>
              <a:t>Medicaid will never report to USCIS</a:t>
            </a:r>
          </a:p>
          <a:p>
            <a:pPr lvl="1"/>
            <a:r>
              <a:rPr lang="en-US" b="1" dirty="0" smtClean="0"/>
              <a:t>DTA </a:t>
            </a:r>
            <a:r>
              <a:rPr lang="en-US" dirty="0" smtClean="0"/>
              <a:t>(TAFDC, EAEDC, SNAP) </a:t>
            </a:r>
            <a:r>
              <a:rPr lang="en-US" b="1" dirty="0" smtClean="0"/>
              <a:t>will not report to USCIS unless shown final orders of deportation</a:t>
            </a:r>
            <a:endParaRPr lang="en-US" dirty="0" smtClean="0"/>
          </a:p>
          <a:p>
            <a:pPr lvl="2"/>
            <a:r>
              <a:rPr lang="en-US" b="1" dirty="0" smtClean="0">
                <a:hlinkClick r:id="rId2"/>
              </a:rPr>
              <a:t>What Non-Citizens Need to Know</a:t>
            </a:r>
            <a:r>
              <a:rPr lang="en-US" b="1" dirty="0" smtClean="0"/>
              <a:t> - DTA</a:t>
            </a:r>
            <a:r>
              <a:rPr lang="en-US" dirty="0" smtClean="0"/>
              <a:t> brochure that can reassure applicants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Public Charge</a:t>
            </a:r>
            <a:r>
              <a:rPr lang="en-US" dirty="0" smtClean="0"/>
              <a:t>- next slides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Public Charge describes those who immigration believes will become primarily dependent on public benefits</a:t>
            </a:r>
          </a:p>
          <a:p>
            <a:pPr lvl="1"/>
            <a:r>
              <a:rPr lang="en-US" dirty="0" smtClean="0"/>
              <a:t>Concerned with receipt of </a:t>
            </a:r>
            <a:r>
              <a:rPr lang="en-US" b="1" dirty="0" smtClean="0"/>
              <a:t>cash assistance</a:t>
            </a:r>
            <a:r>
              <a:rPr lang="en-US" dirty="0" smtClean="0"/>
              <a:t> or whether you will require </a:t>
            </a:r>
            <a:r>
              <a:rPr lang="en-US" b="1" dirty="0" smtClean="0"/>
              <a:t>long-term care at public expense </a:t>
            </a:r>
            <a:r>
              <a:rPr lang="en-US" dirty="0" smtClean="0"/>
              <a:t>(SNF/chronic hospital)</a:t>
            </a:r>
          </a:p>
          <a:p>
            <a:r>
              <a:rPr lang="en-US" dirty="0" smtClean="0"/>
              <a:t>The USCIS and consular officers abroad can refuse</a:t>
            </a:r>
          </a:p>
          <a:p>
            <a:pPr lvl="1"/>
            <a:r>
              <a:rPr lang="en-US" dirty="0" smtClean="0"/>
              <a:t>entrance to the US</a:t>
            </a:r>
          </a:p>
          <a:p>
            <a:pPr lvl="1"/>
            <a:r>
              <a:rPr lang="en-US" dirty="0" smtClean="0"/>
              <a:t>re-entrance</a:t>
            </a:r>
          </a:p>
          <a:p>
            <a:pPr lvl="1"/>
            <a:r>
              <a:rPr lang="en-US" b="1" dirty="0" smtClean="0"/>
              <a:t>an LPR application </a:t>
            </a:r>
          </a:p>
          <a:p>
            <a:pPr lvl="1"/>
            <a:r>
              <a:rPr lang="en-US" dirty="0" smtClean="0"/>
              <a:t>(or can deport – but rare)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Charge </a:t>
            </a:r>
            <a:r>
              <a:rPr lang="en-US" sz="3200" dirty="0" smtClean="0"/>
              <a:t>(continued)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Public charge is </a:t>
            </a:r>
            <a:r>
              <a:rPr lang="en-US" b="1" dirty="0" smtClean="0"/>
              <a:t>NOT</a:t>
            </a:r>
            <a:r>
              <a:rPr lang="en-US" dirty="0" smtClean="0"/>
              <a:t> a concern for: </a:t>
            </a:r>
          </a:p>
          <a:p>
            <a:pPr lvl="1"/>
            <a:r>
              <a:rPr lang="en-US" dirty="0" smtClean="0"/>
              <a:t>Immigrants receiving </a:t>
            </a:r>
            <a:r>
              <a:rPr lang="en-US" b="1" dirty="0" smtClean="0"/>
              <a:t>non-cash benefits </a:t>
            </a:r>
            <a:r>
              <a:rPr lang="en-US" dirty="0" smtClean="0"/>
              <a:t>such as WIC, housing, fuel assistance and </a:t>
            </a:r>
            <a:r>
              <a:rPr lang="en-US" b="1" dirty="0" smtClean="0"/>
              <a:t>health care</a:t>
            </a:r>
          </a:p>
          <a:p>
            <a:pPr lvl="1"/>
            <a:r>
              <a:rPr lang="en-US" dirty="0" smtClean="0"/>
              <a:t>Refugees or persons granted asylum </a:t>
            </a:r>
          </a:p>
          <a:p>
            <a:pPr lvl="1"/>
            <a:r>
              <a:rPr lang="en-US" dirty="0" smtClean="0"/>
              <a:t>Immigrants receiving cash payments that have been </a:t>
            </a:r>
            <a:r>
              <a:rPr lang="en-US" b="1" dirty="0" smtClean="0"/>
              <a:t>earned</a:t>
            </a:r>
            <a:r>
              <a:rPr lang="en-US" dirty="0" smtClean="0"/>
              <a:t>, such as unemployment, SSDI, retirement, survivor's benefits, veteran’s benefits</a:t>
            </a:r>
          </a:p>
          <a:p>
            <a:pPr lvl="1"/>
            <a:r>
              <a:rPr lang="en-US" dirty="0" smtClean="0"/>
              <a:t>Immigrants who are applying to become </a:t>
            </a:r>
            <a:r>
              <a:rPr lang="en-US" b="1" dirty="0" smtClean="0"/>
              <a:t>citizens </a:t>
            </a:r>
          </a:p>
          <a:p>
            <a:pPr lvl="2"/>
            <a:r>
              <a:rPr lang="en-US" dirty="0" smtClean="0"/>
              <a:t>Generally public charge is only a concern for those who </a:t>
            </a:r>
            <a:r>
              <a:rPr lang="en-US" b="1" dirty="0" smtClean="0"/>
              <a:t>do not yet have</a:t>
            </a:r>
            <a:r>
              <a:rPr lang="en-US" dirty="0" smtClean="0"/>
              <a:t> LPR status </a:t>
            </a:r>
            <a:r>
              <a:rPr lang="en-US" i="1" dirty="0" smtClean="0"/>
              <a:t>except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One concern for LPRs - if will travel outside the US for more than 180 days, may be refused re-entrance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Status Households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en-US" sz="800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Can apply for benefits for citizen or eligible non-citizen members – e.g., undocumented parents can apply on behalf of citizen children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Need to report finances of all household members regardless of 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Undocumented Immigrants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Not</a:t>
            </a:r>
            <a:r>
              <a:rPr lang="en-US" dirty="0" smtClean="0"/>
              <a:t> eligible for state or federal cash assistance</a:t>
            </a:r>
          </a:p>
          <a:p>
            <a:r>
              <a:rPr lang="en-US" b="1" dirty="0" smtClean="0"/>
              <a:t>Health care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If otherwise eligible, can get MassHealth Limited and Health Safety Net (pregnant women can get MassHealth Standard), Children’s Medical Security Plan (CMSP)</a:t>
            </a:r>
          </a:p>
          <a:p>
            <a:r>
              <a:rPr lang="en-US" dirty="0" smtClean="0"/>
              <a:t>Selected programs with no immigration restrictions (but may have </a:t>
            </a:r>
            <a:r>
              <a:rPr lang="en-US" b="1" dirty="0" smtClean="0"/>
              <a:t>residency</a:t>
            </a:r>
            <a:r>
              <a:rPr lang="en-US" dirty="0" smtClean="0"/>
              <a:t> requirements):</a:t>
            </a:r>
          </a:p>
          <a:p>
            <a:pPr lvl="1"/>
            <a:r>
              <a:rPr lang="en-US" dirty="0" smtClean="0"/>
              <a:t>Elder home care, Home Care from MRC, DMH services, WIC, School meals, STATE funded subsidized housing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Undocumented </a:t>
            </a:r>
            <a:r>
              <a:rPr lang="en-US" sz="3200" dirty="0" smtClean="0"/>
              <a:t>(continued)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 of </a:t>
            </a:r>
            <a:r>
              <a:rPr lang="en-US" b="1" dirty="0" smtClean="0"/>
              <a:t>Programs without Immigration Requirements </a:t>
            </a:r>
            <a:r>
              <a:rPr lang="en-US" dirty="0" smtClean="0"/>
              <a:t>– </a:t>
            </a:r>
            <a:r>
              <a:rPr lang="en-US" b="1" dirty="0" smtClean="0">
                <a:hlinkClick r:id="rId2"/>
              </a:rPr>
              <a:t>Detailed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 smtClean="0">
                <a:hlinkClick r:id="rId3" action="ppaction://hlinkfile"/>
              </a:rPr>
              <a:t>Short version</a:t>
            </a:r>
            <a:r>
              <a:rPr lang="en-US" dirty="0" smtClean="0"/>
              <a:t> (Short - program contact information only is available in </a:t>
            </a:r>
            <a:r>
              <a:rPr lang="en-US" dirty="0" smtClean="0">
                <a:hlinkClick r:id="rId4"/>
              </a:rPr>
              <a:t>Spanish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See website under </a:t>
            </a:r>
            <a:r>
              <a:rPr lang="en-US" dirty="0" smtClean="0">
                <a:hlinkClick r:id="rId5" action="ppaction://hlinkfile"/>
              </a:rPr>
              <a:t>Undocumented Immigrants</a:t>
            </a:r>
            <a:endParaRPr lang="en-US" dirty="0" smtClean="0"/>
          </a:p>
          <a:p>
            <a:r>
              <a:rPr lang="en-US" dirty="0" smtClean="0"/>
              <a:t>Also- CRC handout: </a:t>
            </a:r>
            <a:r>
              <a:rPr lang="en-US" b="1" dirty="0" smtClean="0"/>
              <a:t>Applying for Subsidized Housing in Massachusetts:</a:t>
            </a:r>
            <a:r>
              <a:rPr lang="en-US" dirty="0" smtClean="0"/>
              <a:t> </a:t>
            </a:r>
            <a:r>
              <a:rPr lang="en-US" b="1" dirty="0" smtClean="0">
                <a:hlinkClick r:id="rId6" action="ppaction://hlinkfile"/>
              </a:rPr>
              <a:t>Supplement- Options for Non-Citizens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Visa Holders (20+ categories)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Generally those with visas are considered non-immigrants/visitors and not </a:t>
            </a:r>
            <a:r>
              <a:rPr lang="en-US" b="1" dirty="0" smtClean="0"/>
              <a:t>residents</a:t>
            </a:r>
            <a:r>
              <a:rPr lang="en-US" dirty="0" smtClean="0"/>
              <a:t> - not eligible for benefits</a:t>
            </a:r>
          </a:p>
          <a:p>
            <a:r>
              <a:rPr lang="en-US" dirty="0" smtClean="0"/>
              <a:t>HOWEVER some visa categories have path to legal permanent residency (LPR)</a:t>
            </a:r>
          </a:p>
          <a:p>
            <a:pPr lvl="1"/>
            <a:r>
              <a:rPr lang="en-US" dirty="0" smtClean="0"/>
              <a:t>Examples: K, R, S, T, U</a:t>
            </a:r>
          </a:p>
          <a:p>
            <a:pPr>
              <a:buNone/>
            </a:pPr>
            <a:r>
              <a:rPr lang="en-US" dirty="0" smtClean="0"/>
              <a:t>OR </a:t>
            </a:r>
          </a:p>
          <a:p>
            <a:r>
              <a:rPr lang="en-US" dirty="0" smtClean="0"/>
              <a:t>Programs without immigration requirements may require </a:t>
            </a:r>
            <a:r>
              <a:rPr lang="en-US" b="1" dirty="0" smtClean="0"/>
              <a:t>residency; “intent to stay” </a:t>
            </a:r>
            <a:r>
              <a:rPr lang="en-US" dirty="0" smtClean="0"/>
              <a:t>may qualify (e.g., MassHealth Limited, HSN)</a:t>
            </a:r>
          </a:p>
          <a:p>
            <a:pPr lvl="1"/>
            <a:r>
              <a:rPr lang="en-US" dirty="0" smtClean="0"/>
              <a:t>Ask about plans, but avoid encouraging people to overstay visa/become undocumented to get benefits</a:t>
            </a:r>
          </a:p>
          <a:p>
            <a:pPr lvl="1"/>
            <a:r>
              <a:rPr lang="en-US" dirty="0" smtClean="0"/>
              <a:t>Consult an immigration attorney for any options to convert to permanent legal status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Individual Taxpayer Identification Number (ITIN)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Even those without a Social Security number may be required to file taxes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ITIN is a tax processing number issued by the IRS </a:t>
            </a:r>
            <a:r>
              <a:rPr lang="en-US" b="1" dirty="0" smtClean="0"/>
              <a:t>regardless of immigration status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Protection- privacy requirements limit what the IRS can share with other agencies (i.e., USCIS)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Working without paying taxes can be a barrier to adjusting status; using a false SSN may constitute fraud and be subject to penalties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Don’t use ITIN to apply for benefits – not a SSN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Remember: Get Case-specific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endParaRPr lang="en-US" sz="1000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This is a simplified introduction; the rules are complex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Please consult the CRC and/or refer to an advocate!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Petrina Jacob via e-mail or 617-724-0295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Goal: Introduce Concepts &amp;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Immigrant access to benefits is complicated</a:t>
            </a:r>
          </a:p>
          <a:p>
            <a:pPr lvl="1"/>
            <a:r>
              <a:rPr lang="en-US" dirty="0" smtClean="0"/>
              <a:t>This is a simplified introduction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Key take-away:  consult the CRC and/or refer to an advocate!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If in doubt re: benefits- consult or encourage to apply - avoid turning eligible people away in error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Immigration attorneys and free immigration clinics - on our </a:t>
            </a:r>
            <a:r>
              <a:rPr lang="en-US" dirty="0" smtClean="0">
                <a:hlinkClick r:id="rId2"/>
              </a:rPr>
              <a:t>Immigration </a:t>
            </a:r>
            <a:r>
              <a:rPr lang="en-US" dirty="0" smtClean="0"/>
              <a:t>page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Immigration Status Unclear? Caution!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Do NOT advise immigrants to go to USCIS</a:t>
            </a:r>
          </a:p>
          <a:p>
            <a:r>
              <a:rPr lang="en-US" b="1" dirty="0" smtClean="0"/>
              <a:t>Refer to an immigration advocate</a:t>
            </a:r>
          </a:p>
          <a:p>
            <a:r>
              <a:rPr lang="en-US" b="1" dirty="0" smtClean="0"/>
              <a:t>Case- </a:t>
            </a:r>
            <a:r>
              <a:rPr lang="en-US" dirty="0" smtClean="0"/>
              <a:t>mother of sick child, </a:t>
            </a:r>
            <a:r>
              <a:rPr lang="en-US" b="1" dirty="0" smtClean="0"/>
              <a:t>visa had expired</a:t>
            </a:r>
            <a:r>
              <a:rPr lang="en-US" dirty="0" smtClean="0"/>
              <a:t>, conscientious parent wanted to go to USCIS to renew; SW asked CRC for address</a:t>
            </a:r>
          </a:p>
          <a:p>
            <a:pPr lvl="1"/>
            <a:r>
              <a:rPr lang="en-US" dirty="0" smtClean="0"/>
              <a:t>Technically this parent was “out of status” (undocumented); if presented to USCIS office risked detention and possible deportation</a:t>
            </a:r>
          </a:p>
          <a:p>
            <a:pPr lvl="1"/>
            <a:r>
              <a:rPr lang="en-US" dirty="0" smtClean="0"/>
              <a:t>Get advice first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Immigration Statuses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MANY types – examples (not full list):</a:t>
            </a:r>
          </a:p>
          <a:p>
            <a:pPr lvl="1"/>
            <a:r>
              <a:rPr lang="en-US" dirty="0" smtClean="0"/>
              <a:t>Legal Permanent Resident (LPR) – “green card” holders</a:t>
            </a:r>
          </a:p>
          <a:p>
            <a:pPr lvl="1"/>
            <a:r>
              <a:rPr lang="en-US" dirty="0" smtClean="0"/>
              <a:t>Asylees &amp; Refugees </a:t>
            </a:r>
          </a:p>
          <a:p>
            <a:pPr lvl="2"/>
            <a:r>
              <a:rPr lang="en-US" sz="2000" dirty="0" smtClean="0"/>
              <a:t>Refugee- get status before arrival; asylum- apply after arrival</a:t>
            </a:r>
          </a:p>
          <a:p>
            <a:pPr lvl="1"/>
            <a:r>
              <a:rPr lang="en-US" dirty="0" smtClean="0"/>
              <a:t>Parolees (short-term or 1 year+)</a:t>
            </a:r>
            <a:endParaRPr lang="en-US" sz="2200" dirty="0" smtClean="0"/>
          </a:p>
          <a:p>
            <a:pPr lvl="1"/>
            <a:r>
              <a:rPr lang="en-US" dirty="0" smtClean="0"/>
              <a:t>Withholding of removal (or deportation)</a:t>
            </a:r>
            <a:endParaRPr lang="en-US" sz="2200" dirty="0" smtClean="0"/>
          </a:p>
          <a:p>
            <a:pPr lvl="1"/>
            <a:r>
              <a:rPr lang="en-US" dirty="0" smtClean="0"/>
              <a:t>Battered spouses &amp; children and victims of trafficking or qualifying crimes</a:t>
            </a:r>
            <a:endParaRPr lang="en-US" sz="2200" dirty="0" smtClean="0"/>
          </a:p>
          <a:p>
            <a:pPr lvl="1"/>
            <a:r>
              <a:rPr lang="en-US" dirty="0" smtClean="0"/>
              <a:t>Temporary Protected Status (TPS)</a:t>
            </a:r>
            <a:endParaRPr lang="en-US" sz="2200" dirty="0" smtClean="0"/>
          </a:p>
          <a:p>
            <a:pPr lvl="1"/>
            <a:r>
              <a:rPr lang="en-US" dirty="0" smtClean="0"/>
              <a:t>Deferred Enforced Departure (DED) grantees</a:t>
            </a:r>
            <a:endParaRPr lang="en-US" sz="2200" dirty="0" smtClean="0"/>
          </a:p>
          <a:p>
            <a:pPr lvl="1"/>
            <a:r>
              <a:rPr lang="en-US" dirty="0" smtClean="0"/>
              <a:t>Deferred Action for Childhood Arrivals (DACA)</a:t>
            </a:r>
            <a:endParaRPr lang="en-US" sz="2200" dirty="0" smtClean="0"/>
          </a:p>
          <a:p>
            <a:pPr lvl="1"/>
            <a:r>
              <a:rPr lang="en-US" dirty="0" smtClean="0"/>
              <a:t>Under Order of Supervision or Stay of Removal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Personal Responsibility and Work Opportunity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Rules that follow are for those who entered legally AFTER August 22, 1996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Rules a bit more generous for certain people who entered before that date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If been here a long time ask if entered legally before or after 8/22/96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Created sub-category of people known to USCIS to be living here permanently “Qualified Aliens”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Qualified Aliens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Qualified Aliens:</a:t>
            </a:r>
          </a:p>
          <a:p>
            <a:pPr lvl="1"/>
            <a:r>
              <a:rPr lang="en-US" dirty="0" smtClean="0"/>
              <a:t>Legal Permanent Resident (LPR)</a:t>
            </a:r>
          </a:p>
          <a:p>
            <a:pPr lvl="1"/>
            <a:r>
              <a:rPr lang="en-US" dirty="0" smtClean="0"/>
              <a:t>Paroled for at least 1 year</a:t>
            </a:r>
          </a:p>
          <a:p>
            <a:pPr lvl="1"/>
            <a:r>
              <a:rPr lang="en-US" dirty="0" smtClean="0"/>
              <a:t>Refugee</a:t>
            </a:r>
          </a:p>
          <a:p>
            <a:pPr lvl="1"/>
            <a:r>
              <a:rPr lang="en-US" dirty="0" smtClean="0"/>
              <a:t>Granted Asylum</a:t>
            </a:r>
          </a:p>
          <a:p>
            <a:pPr lvl="1"/>
            <a:r>
              <a:rPr lang="en-US" dirty="0" smtClean="0"/>
              <a:t>Granted Withholding of Deportation</a:t>
            </a:r>
          </a:p>
          <a:p>
            <a:pPr lvl="1"/>
            <a:r>
              <a:rPr lang="en-US" dirty="0" smtClean="0"/>
              <a:t>Cuban/Haitian entrant (special status, </a:t>
            </a:r>
            <a:r>
              <a:rPr lang="en-US" b="1" dirty="0" smtClean="0"/>
              <a:t>not</a:t>
            </a:r>
            <a:r>
              <a:rPr lang="en-US" dirty="0" smtClean="0"/>
              <a:t> everyone admitted from these countries</a:t>
            </a:r>
            <a:r>
              <a:rPr lang="en-US" i="1" dirty="0" smtClean="0"/>
              <a:t>)</a:t>
            </a:r>
          </a:p>
          <a:p>
            <a:pPr lvl="1"/>
            <a:r>
              <a:rPr lang="en-US" dirty="0" smtClean="0"/>
              <a:t>Battered immigrant, parent/child</a:t>
            </a:r>
          </a:p>
          <a:p>
            <a:pPr lvl="1"/>
            <a:r>
              <a:rPr lang="en-US" dirty="0" smtClean="0"/>
              <a:t>Trafficking victim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For federal benefits </a:t>
            </a:r>
            <a:r>
              <a:rPr lang="en-US" b="1" dirty="0" smtClean="0"/>
              <a:t>some</a:t>
            </a:r>
            <a:r>
              <a:rPr lang="en-US" dirty="0" smtClean="0"/>
              <a:t> must meet additional conditions e.g., </a:t>
            </a:r>
            <a:r>
              <a:rPr lang="en-US" b="1" dirty="0" smtClean="0"/>
              <a:t>had qualified status for 5 years</a:t>
            </a:r>
            <a:endParaRPr lang="en-US" dirty="0" smtClean="0"/>
          </a:p>
          <a:p>
            <a:pPr lvl="1"/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Year 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Bar applies to </a:t>
            </a:r>
            <a:r>
              <a:rPr lang="en-US" b="1" dirty="0" smtClean="0"/>
              <a:t>LPRs and parolees </a:t>
            </a:r>
            <a:r>
              <a:rPr lang="en-US" dirty="0" smtClean="0"/>
              <a:t>who entered US on or after August 22, 1996</a:t>
            </a:r>
          </a:p>
          <a:p>
            <a:r>
              <a:rPr lang="en-US" b="1" dirty="0" smtClean="0"/>
              <a:t>NO 5 Year Bar for</a:t>
            </a:r>
            <a:r>
              <a:rPr lang="en-US" dirty="0" smtClean="0"/>
              <a:t>: </a:t>
            </a:r>
            <a:r>
              <a:rPr lang="en-US" b="1" dirty="0" smtClean="0"/>
              <a:t>asylees, refugees, trafficking victims</a:t>
            </a:r>
            <a:r>
              <a:rPr lang="en-US" dirty="0" smtClean="0"/>
              <a:t>, or </a:t>
            </a:r>
            <a:r>
              <a:rPr lang="en-US" b="1" dirty="0" smtClean="0">
                <a:solidFill>
                  <a:srgbClr val="FF0000"/>
                </a:solidFill>
              </a:rPr>
              <a:t>one of these who converted to LPR </a:t>
            </a:r>
            <a:r>
              <a:rPr lang="en-US" dirty="0" smtClean="0"/>
              <a:t>(not full list)</a:t>
            </a:r>
          </a:p>
          <a:p>
            <a:pPr lvl="1"/>
            <a:r>
              <a:rPr lang="en-US" dirty="0" smtClean="0"/>
              <a:t>Ask LPRs- what status prior to LPR?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SSI</a:t>
            </a:r>
            <a:r>
              <a:rPr lang="en-US" dirty="0" smtClean="0"/>
              <a:t>- </a:t>
            </a:r>
            <a:r>
              <a:rPr lang="en-US" b="1" dirty="0" smtClean="0"/>
              <a:t>in addition to </a:t>
            </a:r>
            <a:r>
              <a:rPr lang="en-US" dirty="0" smtClean="0"/>
              <a:t>5 year bar LPRs, must have </a:t>
            </a:r>
            <a:r>
              <a:rPr lang="en-US" b="1" dirty="0" smtClean="0"/>
              <a:t>40 quarters of work </a:t>
            </a:r>
            <a:r>
              <a:rPr lang="en-US" dirty="0" smtClean="0"/>
              <a:t>(exception: veteran/military)</a:t>
            </a:r>
          </a:p>
          <a:p>
            <a:pPr lvl="1"/>
            <a:r>
              <a:rPr lang="en-US" dirty="0" smtClean="0"/>
              <a:t>May </a:t>
            </a:r>
            <a:r>
              <a:rPr lang="en-US" b="1" dirty="0" smtClean="0"/>
              <a:t>“borrow” work quarters </a:t>
            </a:r>
            <a:r>
              <a:rPr lang="en-US" dirty="0" smtClean="0"/>
              <a:t>from spouse, parent (from when under 18)</a:t>
            </a:r>
          </a:p>
          <a:p>
            <a:pPr lvl="1"/>
            <a:r>
              <a:rPr lang="en-US" dirty="0" smtClean="0"/>
              <a:t>Can’t lend if received certain benefits when earned</a:t>
            </a:r>
          </a:p>
          <a:p>
            <a:pPr lvl="1"/>
            <a:r>
              <a:rPr lang="en-US" dirty="0" smtClean="0"/>
              <a:t>Work in 25 other countries may count- mostly Europe, Australia</a:t>
            </a:r>
          </a:p>
          <a:p>
            <a:pPr lvl="1"/>
            <a:r>
              <a:rPr lang="en-US" b="1" dirty="0" smtClean="0"/>
              <a:t>NOTE: Refugees and Asylees </a:t>
            </a:r>
            <a:r>
              <a:rPr lang="en-US" dirty="0" smtClean="0"/>
              <a:t>– </a:t>
            </a:r>
            <a:r>
              <a:rPr lang="en-US" b="1" dirty="0" smtClean="0"/>
              <a:t>eligible for first 7  years </a:t>
            </a:r>
            <a:r>
              <a:rPr lang="en-US" dirty="0" smtClean="0"/>
              <a:t>(or indefinite if </a:t>
            </a:r>
            <a:r>
              <a:rPr lang="en-US" smtClean="0"/>
              <a:t>LPR with 5 </a:t>
            </a:r>
            <a:r>
              <a:rPr lang="en-US" dirty="0" smtClean="0"/>
              <a:t>years &amp; 40 quarters)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 Year Bar </a:t>
            </a:r>
            <a:r>
              <a:rPr lang="en-US" b="1" dirty="0" smtClean="0"/>
              <a:t>Exceptions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MassHealth </a:t>
            </a:r>
            <a:r>
              <a:rPr lang="en-US" dirty="0" smtClean="0"/>
              <a:t>- children under 21 and pregnant women</a:t>
            </a:r>
          </a:p>
          <a:p>
            <a:r>
              <a:rPr lang="en-US" b="1" dirty="0" smtClean="0"/>
              <a:t>TAFDC</a:t>
            </a:r>
            <a:endParaRPr lang="en-US" dirty="0" smtClean="0"/>
          </a:p>
          <a:p>
            <a:pPr lvl="1"/>
            <a:r>
              <a:rPr lang="en-US" dirty="0" smtClean="0"/>
              <a:t>LPR with 40 quarters of qualified work</a:t>
            </a:r>
          </a:p>
          <a:p>
            <a:pPr lvl="1"/>
            <a:r>
              <a:rPr lang="en-US" dirty="0" smtClean="0"/>
              <a:t>Battered immigrants (Note: SSI, SNAP, MassHealth do </a:t>
            </a:r>
            <a:r>
              <a:rPr lang="en-US" b="1" dirty="0" smtClean="0"/>
              <a:t>not</a:t>
            </a:r>
            <a:r>
              <a:rPr lang="en-US" dirty="0" smtClean="0"/>
              <a:t> exempt battered immigrants from 5 year bar)</a:t>
            </a:r>
          </a:p>
          <a:p>
            <a:r>
              <a:rPr lang="en-US" b="1" dirty="0" smtClean="0"/>
              <a:t>SNAP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FF0000"/>
                </a:solidFill>
              </a:rPr>
              <a:t>children under 18</a:t>
            </a:r>
            <a:r>
              <a:rPr lang="en-US" dirty="0" smtClean="0"/>
              <a:t>, certain recipients receiving disability benefits, elders with disabilities, those with 40 quarters of qualified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EAEDC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MA benefit- rules more lenient than federal</a:t>
            </a:r>
          </a:p>
          <a:p>
            <a:r>
              <a:rPr lang="en-US" dirty="0" smtClean="0"/>
              <a:t>No 5 year bar</a:t>
            </a:r>
          </a:p>
          <a:p>
            <a:r>
              <a:rPr lang="en-US" dirty="0" smtClean="0"/>
              <a:t>Must be </a:t>
            </a:r>
            <a:r>
              <a:rPr lang="en-US" b="1" dirty="0" smtClean="0"/>
              <a:t>legally present or "permanently residing under color of law" (PRUCOL)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PRUCOL </a:t>
            </a:r>
            <a:r>
              <a:rPr lang="en-US" sz="2400" dirty="0" smtClean="0"/>
              <a:t>= has </a:t>
            </a:r>
            <a:r>
              <a:rPr lang="en-US" sz="2400" dirty="0" smtClean="0">
                <a:solidFill>
                  <a:schemeClr val="accent2"/>
                </a:solidFill>
              </a:rPr>
              <a:t>an immigration status granted by USCIS, a formal application pending with USCIS, or proof that USCIS knows you are here and is not planning to deport (e.g., TPS)</a:t>
            </a:r>
          </a:p>
          <a:p>
            <a:pPr lvl="1"/>
            <a:r>
              <a:rPr lang="en-US" dirty="0" smtClean="0"/>
              <a:t>Other examples- LPR and other “qualified” during the 5 year bar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615</TotalTime>
  <Words>1243</Words>
  <Application>Microsoft Office PowerPoint</Application>
  <PresentationFormat>On-screen Show (4:3)</PresentationFormat>
  <Paragraphs>125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Urban</vt:lpstr>
      <vt:lpstr>Immigrant Access to Benefits: The Basics</vt:lpstr>
      <vt:lpstr>Goal: Introduce Concepts &amp; Resources</vt:lpstr>
      <vt:lpstr>Immigration Status Unclear? Caution! </vt:lpstr>
      <vt:lpstr>Immigration Statuses</vt:lpstr>
      <vt:lpstr>Personal Responsibility and Work Opportunity Act</vt:lpstr>
      <vt:lpstr>Qualified Aliens</vt:lpstr>
      <vt:lpstr>5 Year Bar</vt:lpstr>
      <vt:lpstr>5 Year Bar Exceptions</vt:lpstr>
      <vt:lpstr>EAEDC</vt:lpstr>
      <vt:lpstr>Reference Chart</vt:lpstr>
      <vt:lpstr>Fear of Applying</vt:lpstr>
      <vt:lpstr>Public Charge</vt:lpstr>
      <vt:lpstr>Public Charge (continued)</vt:lpstr>
      <vt:lpstr>Mixed Status Households</vt:lpstr>
      <vt:lpstr>Undocumented Immigrants</vt:lpstr>
      <vt:lpstr>Undocumented (continued)</vt:lpstr>
      <vt:lpstr>Visa Holders (20+ categories)</vt:lpstr>
      <vt:lpstr>Individual Taxpayer Identification Number (ITIN) </vt:lpstr>
      <vt:lpstr>Remember: Get Case-specific Advice</vt:lpstr>
    </vt:vector>
  </TitlesOfParts>
  <Company>Partners HealthCare System,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Immigrant Access to Benefits</dc:title>
  <dc:creator>Ellen Forman</dc:creator>
  <cp:lastModifiedBy>Ellen Forman</cp:lastModifiedBy>
  <cp:revision>149</cp:revision>
  <dcterms:created xsi:type="dcterms:W3CDTF">2016-07-06T14:41:26Z</dcterms:created>
  <dcterms:modified xsi:type="dcterms:W3CDTF">2017-04-12T18:20:50Z</dcterms:modified>
</cp:coreProperties>
</file>