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175" r:id="rId1"/>
  </p:sldMasterIdLst>
  <p:sldIdLst>
    <p:sldId id="256" r:id="rId2"/>
    <p:sldId id="281" r:id="rId3"/>
    <p:sldId id="286" r:id="rId4"/>
    <p:sldId id="280" r:id="rId5"/>
    <p:sldId id="259" r:id="rId6"/>
    <p:sldId id="258" r:id="rId7"/>
    <p:sldId id="263" r:id="rId8"/>
    <p:sldId id="264" r:id="rId9"/>
    <p:sldId id="283" r:id="rId10"/>
    <p:sldId id="260" r:id="rId11"/>
    <p:sldId id="279" r:id="rId12"/>
    <p:sldId id="278" r:id="rId13"/>
    <p:sldId id="285" r:id="rId14"/>
    <p:sldId id="287" r:id="rId15"/>
    <p:sldId id="288" r:id="rId16"/>
    <p:sldId id="290" r:id="rId17"/>
    <p:sldId id="261" r:id="rId18"/>
    <p:sldId id="291" r:id="rId19"/>
    <p:sldId id="292" r:id="rId20"/>
    <p:sldId id="293"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7D30611-D332-4817-ABE8-9F3D646810D8}">
          <p14:sldIdLst>
            <p14:sldId id="256"/>
            <p14:sldId id="281"/>
            <p14:sldId id="286"/>
            <p14:sldId id="280"/>
            <p14:sldId id="259"/>
            <p14:sldId id="258"/>
            <p14:sldId id="263"/>
            <p14:sldId id="264"/>
            <p14:sldId id="283"/>
            <p14:sldId id="260"/>
            <p14:sldId id="279"/>
            <p14:sldId id="278"/>
            <p14:sldId id="285"/>
            <p14:sldId id="287"/>
            <p14:sldId id="288"/>
            <p14:sldId id="290"/>
            <p14:sldId id="261"/>
            <p14:sldId id="291"/>
            <p14:sldId id="292"/>
            <p14:sldId id="29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7" autoAdjust="0"/>
    <p:restoredTop sz="94660"/>
  </p:normalViewPr>
  <p:slideViewPr>
    <p:cSldViewPr snapToGrid="0">
      <p:cViewPr varScale="1">
        <p:scale>
          <a:sx n="96" d="100"/>
          <a:sy n="96" d="100"/>
        </p:scale>
        <p:origin x="82" y="1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2/28/2020</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8416614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10141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43229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161074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870528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63628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36735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711536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7124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64978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6331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9024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64652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0312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6764209"/>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1459702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0643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2/28/2020</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51494489"/>
      </p:ext>
    </p:extLst>
  </p:cSld>
  <p:clrMap bg1="lt1" tx1="dk1" bg2="lt2" tx2="dk2" accent1="accent1" accent2="accent2" accent3="accent3" accent4="accent4" accent5="accent5" accent6="accent6" hlink="hlink" folHlink="folHlink"/>
  <p:sldLayoutIdLst>
    <p:sldLayoutId id="2147484176" r:id="rId1"/>
    <p:sldLayoutId id="2147484177" r:id="rId2"/>
    <p:sldLayoutId id="2147484178" r:id="rId3"/>
    <p:sldLayoutId id="2147484179" r:id="rId4"/>
    <p:sldLayoutId id="2147484180" r:id="rId5"/>
    <p:sldLayoutId id="2147484181" r:id="rId6"/>
    <p:sldLayoutId id="2147484182" r:id="rId7"/>
    <p:sldLayoutId id="2147484183" r:id="rId8"/>
    <p:sldLayoutId id="2147484184" r:id="rId9"/>
    <p:sldLayoutId id="2147484185" r:id="rId10"/>
    <p:sldLayoutId id="2147484186" r:id="rId11"/>
    <p:sldLayoutId id="2147484187" r:id="rId12"/>
    <p:sldLayoutId id="2147484188" r:id="rId13"/>
    <p:sldLayoutId id="2147484189" r:id="rId14"/>
    <p:sldLayoutId id="2147484190" r:id="rId15"/>
    <p:sldLayoutId id="2147484191" r:id="rId16"/>
    <p:sldLayoutId id="2147484192"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miracoalition.org/wp-content/uploads/2020/02/MIRA-5-public-charge-scenarios-Feb2020.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masslegalservices.org/system/files/library/MLRI%20Food%20Banks%20PB%20flier%20-%20SNAP%20and%20public%20charge.%20Updated%202-10-20.pdf"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healthcare.partners.org/ss/ssframebottom/staffresources/New%20Site/Legal/Immigration_Clinics_and_Lawyers.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healthcare.partners.org/ss/ssframebottom/staffresources/New%20Site/SpecificPopulations/PublicCharge_CRCTraining_2-13-20.pptx" TargetMode="External"/><Relationship Id="rId2" Type="http://schemas.openxmlformats.org/officeDocument/2006/relationships/hyperlink" Target="http://healthcare.partners.org/ss/ssframebottom/staffresources/New%20Site/SpecificPopulations/SP_Immigrants_PublicBenefits.html#publiccharge" TargetMode="External"/><Relationship Id="rId1" Type="http://schemas.openxmlformats.org/officeDocument/2006/relationships/slideLayout" Target="../slideLayouts/slideLayout2.xml"/><Relationship Id="rId4" Type="http://schemas.openxmlformats.org/officeDocument/2006/relationships/hyperlink" Target="http://sharepoint.partners.org/phs/payerinformation/aca/SitePages/Public%20Charge%20Final%20Rule.asp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keepyourbenefitsca.org/" TargetMode="External"/><Relationship Id="rId3" Type="http://schemas.openxmlformats.org/officeDocument/2006/relationships/hyperlink" Target="http://www.hcfama.org/immigrant-health" TargetMode="External"/><Relationship Id="rId7" Type="http://schemas.openxmlformats.org/officeDocument/2006/relationships/hyperlink" Target="https://protectingimmigrantfamilies.org/wp-content/uploads/2020/02/Should-I-Enroll-My-Children-in-Programs-February-2020-ENGLISH.pdf" TargetMode="External"/><Relationship Id="rId2" Type="http://schemas.openxmlformats.org/officeDocument/2006/relationships/hyperlink" Target="https://www.hcfama.org/sites/default/files/hcfa_public_charge_consumer_handout_after_scotus_decision.pdf" TargetMode="External"/><Relationship Id="rId1" Type="http://schemas.openxmlformats.org/officeDocument/2006/relationships/slideLayout" Target="../slideLayouts/slideLayout2.xml"/><Relationship Id="rId6" Type="http://schemas.openxmlformats.org/officeDocument/2006/relationships/hyperlink" Target="https://protectingimmigrantfamilies.org/wp-content/uploads/2020/02/Public-Charge-Know-Your-Rights-February-2020-ENGLISH.pdf" TargetMode="External"/><Relationship Id="rId5" Type="http://schemas.openxmlformats.org/officeDocument/2006/relationships/hyperlink" Target="https://protectingimmigrantfamilies.org/wp-content/uploads/2020/02/Public-Charge-Does-This-Apply-To-Me-February-2020-ENGLISH.pdf" TargetMode="External"/><Relationship Id="rId4" Type="http://schemas.openxmlformats.org/officeDocument/2006/relationships/hyperlink" Target="https://www.masslegalservices.org/system/files/library/MLRI%20Food%20Banks%20PB%20flier%20-%20SNAP%20and%20public%20charge.%20Updated%202-10-20.pdf" TargetMode="External"/><Relationship Id="rId9" Type="http://schemas.openxmlformats.org/officeDocument/2006/relationships/hyperlink" Target="http://tusbeneficiospublicos.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FE109-E04F-4079-8916-A643F50E0A84}"/>
              </a:ext>
            </a:extLst>
          </p:cNvPr>
          <p:cNvSpPr>
            <a:spLocks noGrp="1"/>
          </p:cNvSpPr>
          <p:nvPr>
            <p:ph type="ctrTitle"/>
          </p:nvPr>
        </p:nvSpPr>
        <p:spPr>
          <a:xfrm>
            <a:off x="2928401" y="1073426"/>
            <a:ext cx="8574622" cy="2922841"/>
          </a:xfrm>
        </p:spPr>
        <p:txBody>
          <a:bodyPr>
            <a:normAutofit/>
          </a:bodyPr>
          <a:lstStyle/>
          <a:p>
            <a:pPr algn="l"/>
            <a:r>
              <a:rPr lang="en-US" b="1" dirty="0"/>
              <a:t>Public Charge </a:t>
            </a:r>
            <a:br>
              <a:rPr lang="en-US" b="1" dirty="0"/>
            </a:br>
            <a:r>
              <a:rPr lang="en-US" b="1" dirty="0"/>
              <a:t>Review and Update</a:t>
            </a:r>
          </a:p>
        </p:txBody>
      </p:sp>
      <p:sp>
        <p:nvSpPr>
          <p:cNvPr id="3" name="Subtitle 2">
            <a:extLst>
              <a:ext uri="{FF2B5EF4-FFF2-40B4-BE49-F238E27FC236}">
                <a16:creationId xmlns:a16="http://schemas.microsoft.com/office/drawing/2014/main" id="{A2695678-8677-4B08-9169-94AC213CC178}"/>
              </a:ext>
            </a:extLst>
          </p:cNvPr>
          <p:cNvSpPr>
            <a:spLocks noGrp="1"/>
          </p:cNvSpPr>
          <p:nvPr>
            <p:ph type="subTitle" idx="1"/>
          </p:nvPr>
        </p:nvSpPr>
        <p:spPr>
          <a:xfrm>
            <a:off x="4515378" y="4155293"/>
            <a:ext cx="6987645" cy="1388534"/>
          </a:xfrm>
        </p:spPr>
        <p:txBody>
          <a:bodyPr>
            <a:normAutofit/>
          </a:bodyPr>
          <a:lstStyle/>
          <a:p>
            <a:pPr algn="l">
              <a:spcBef>
                <a:spcPts val="0"/>
              </a:spcBef>
              <a:spcAft>
                <a:spcPts val="0"/>
              </a:spcAft>
            </a:pPr>
            <a:endParaRPr lang="en-US" sz="1000" dirty="0"/>
          </a:p>
          <a:p>
            <a:pPr algn="l">
              <a:spcBef>
                <a:spcPts val="0"/>
              </a:spcBef>
            </a:pPr>
            <a:r>
              <a:rPr lang="en-US" dirty="0"/>
              <a:t>Social Service Information Session</a:t>
            </a:r>
          </a:p>
          <a:p>
            <a:pPr algn="l">
              <a:spcBef>
                <a:spcPts val="0"/>
              </a:spcBef>
            </a:pPr>
            <a:r>
              <a:rPr lang="en-US" dirty="0"/>
              <a:t>Ellen Forman, LICSW</a:t>
            </a:r>
          </a:p>
          <a:p>
            <a:pPr algn="l">
              <a:spcBef>
                <a:spcPts val="0"/>
              </a:spcBef>
            </a:pPr>
            <a:r>
              <a:rPr lang="en-US" dirty="0"/>
              <a:t>February 13, 2020; </a:t>
            </a:r>
            <a:r>
              <a:rPr lang="en-US" dirty="0">
                <a:solidFill>
                  <a:srgbClr val="FF0000"/>
                </a:solidFill>
              </a:rPr>
              <a:t>Rev 2/26/20</a:t>
            </a:r>
          </a:p>
        </p:txBody>
      </p:sp>
    </p:spTree>
    <p:extLst>
      <p:ext uri="{BB962C8B-B14F-4D97-AF65-F5344CB8AC3E}">
        <p14:creationId xmlns:p14="http://schemas.microsoft.com/office/powerpoint/2010/main" val="1593095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3D84E-56F6-4B2E-A0BB-4CAD80944F2D}"/>
              </a:ext>
            </a:extLst>
          </p:cNvPr>
          <p:cNvSpPr>
            <a:spLocks noGrp="1"/>
          </p:cNvSpPr>
          <p:nvPr>
            <p:ph type="title"/>
          </p:nvPr>
        </p:nvSpPr>
        <p:spPr/>
        <p:txBody>
          <a:bodyPr/>
          <a:lstStyle/>
          <a:p>
            <a:pPr algn="l"/>
            <a:r>
              <a:rPr lang="en-US" b="1" dirty="0"/>
              <a:t>Key Messages &amp; Advocacy – Effective Date</a:t>
            </a:r>
          </a:p>
        </p:txBody>
      </p:sp>
      <p:sp>
        <p:nvSpPr>
          <p:cNvPr id="3" name="Content Placeholder 2">
            <a:extLst>
              <a:ext uri="{FF2B5EF4-FFF2-40B4-BE49-F238E27FC236}">
                <a16:creationId xmlns:a16="http://schemas.microsoft.com/office/drawing/2014/main" id="{05AA906B-BE59-4D93-83BD-C339730B5D4A}"/>
              </a:ext>
            </a:extLst>
          </p:cNvPr>
          <p:cNvSpPr>
            <a:spLocks noGrp="1"/>
          </p:cNvSpPr>
          <p:nvPr>
            <p:ph idx="1"/>
          </p:nvPr>
        </p:nvSpPr>
        <p:spPr>
          <a:xfrm>
            <a:off x="1701579" y="2034872"/>
            <a:ext cx="9801445" cy="4419601"/>
          </a:xfrm>
        </p:spPr>
        <p:txBody>
          <a:bodyPr>
            <a:normAutofit/>
          </a:bodyPr>
          <a:lstStyle/>
          <a:p>
            <a:pPr>
              <a:buFont typeface="Arial" panose="020B0604020202020204" pitchFamily="34" charset="0"/>
              <a:buChar char="•"/>
            </a:pPr>
            <a:r>
              <a:rPr lang="en-US" sz="3000" dirty="0"/>
              <a:t>Effective date: </a:t>
            </a:r>
            <a:r>
              <a:rPr lang="en-US" sz="3000" b="1" dirty="0"/>
              <a:t>February 24, 2020</a:t>
            </a:r>
          </a:p>
          <a:p>
            <a:pPr>
              <a:buFont typeface="Arial" panose="020B0604020202020204" pitchFamily="34" charset="0"/>
              <a:buChar char="•"/>
            </a:pPr>
            <a:r>
              <a:rPr lang="en-US" sz="3000" dirty="0"/>
              <a:t>New rules apply only to applications and petitions postmarked (or submitted electronically) on or after        Feb. 24, 2020 </a:t>
            </a:r>
          </a:p>
          <a:p>
            <a:pPr lvl="1">
              <a:buFont typeface="Courier New" panose="02070309020205020404" pitchFamily="49" charset="0"/>
              <a:buChar char="o"/>
            </a:pPr>
            <a:r>
              <a:rPr lang="en-US" sz="2800" dirty="0"/>
              <a:t>Newly added benefits (Medicaid, SNAP, federal housing benefits) will only be considered in public charge test if received on or after Feb. 24, 2020</a:t>
            </a:r>
          </a:p>
        </p:txBody>
      </p:sp>
    </p:spTree>
    <p:extLst>
      <p:ext uri="{BB962C8B-B14F-4D97-AF65-F5344CB8AC3E}">
        <p14:creationId xmlns:p14="http://schemas.microsoft.com/office/powerpoint/2010/main" val="2498966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5FBD2-3094-42EE-8C8C-667757F86E4B}"/>
              </a:ext>
            </a:extLst>
          </p:cNvPr>
          <p:cNvSpPr>
            <a:spLocks noGrp="1"/>
          </p:cNvSpPr>
          <p:nvPr>
            <p:ph type="title"/>
          </p:nvPr>
        </p:nvSpPr>
        <p:spPr/>
        <p:txBody>
          <a:bodyPr>
            <a:normAutofit/>
          </a:bodyPr>
          <a:lstStyle/>
          <a:p>
            <a:pPr algn="l"/>
            <a:r>
              <a:rPr lang="en-US" b="1" dirty="0"/>
              <a:t>Key Message – MOST Subject to Public Charge are Not Eligible for Listed Benefits</a:t>
            </a:r>
          </a:p>
        </p:txBody>
      </p:sp>
      <p:sp>
        <p:nvSpPr>
          <p:cNvPr id="3" name="Content Placeholder 2">
            <a:extLst>
              <a:ext uri="{FF2B5EF4-FFF2-40B4-BE49-F238E27FC236}">
                <a16:creationId xmlns:a16="http://schemas.microsoft.com/office/drawing/2014/main" id="{367015CA-8528-439D-9F78-2CB8166BD5F8}"/>
              </a:ext>
            </a:extLst>
          </p:cNvPr>
          <p:cNvSpPr>
            <a:spLocks noGrp="1"/>
          </p:cNvSpPr>
          <p:nvPr>
            <p:ph idx="1"/>
          </p:nvPr>
        </p:nvSpPr>
        <p:spPr>
          <a:xfrm>
            <a:off x="1956021" y="2180496"/>
            <a:ext cx="9654786" cy="4481561"/>
          </a:xfrm>
        </p:spPr>
        <p:txBody>
          <a:bodyPr>
            <a:normAutofit/>
          </a:bodyPr>
          <a:lstStyle/>
          <a:p>
            <a:endParaRPr lang="en-US" sz="2800" dirty="0"/>
          </a:p>
          <a:p>
            <a:r>
              <a:rPr lang="en-US" sz="2800" dirty="0"/>
              <a:t>1996 law tightened eligibility for most public benefits; most immigrants who could face a public charge test are not eligible for these programs</a:t>
            </a:r>
          </a:p>
          <a:p>
            <a:r>
              <a:rPr lang="en-US" sz="2800" b="1" dirty="0"/>
              <a:t>EAEDC – </a:t>
            </a:r>
            <a:r>
              <a:rPr lang="en-US" sz="2800" dirty="0"/>
              <a:t>not new; has more generous immigrant status eligibility than TAFDC, more likely to be a public charge concern than other programs with stricter immigrant eligibility requirements</a:t>
            </a:r>
            <a:endParaRPr lang="en-US" sz="2000" dirty="0">
              <a:solidFill>
                <a:srgbClr val="FF0000"/>
              </a:solidFill>
            </a:endParaRPr>
          </a:p>
          <a:p>
            <a:endParaRPr lang="en-US" dirty="0"/>
          </a:p>
        </p:txBody>
      </p:sp>
    </p:spTree>
    <p:extLst>
      <p:ext uri="{BB962C8B-B14F-4D97-AF65-F5344CB8AC3E}">
        <p14:creationId xmlns:p14="http://schemas.microsoft.com/office/powerpoint/2010/main" val="2599657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9F2BB-F035-4502-B54D-71A3501DE2FB}"/>
              </a:ext>
            </a:extLst>
          </p:cNvPr>
          <p:cNvSpPr>
            <a:spLocks noGrp="1"/>
          </p:cNvSpPr>
          <p:nvPr>
            <p:ph type="title"/>
          </p:nvPr>
        </p:nvSpPr>
        <p:spPr>
          <a:xfrm>
            <a:off x="1500214" y="590384"/>
            <a:ext cx="10018713" cy="1752599"/>
          </a:xfrm>
        </p:spPr>
        <p:txBody>
          <a:bodyPr>
            <a:normAutofit/>
          </a:bodyPr>
          <a:lstStyle/>
          <a:p>
            <a:pPr algn="l"/>
            <a:r>
              <a:rPr lang="en-US" b="1" dirty="0"/>
              <a:t>New Rules - Additional factors Outside One’s Control</a:t>
            </a:r>
          </a:p>
        </p:txBody>
      </p:sp>
      <p:sp>
        <p:nvSpPr>
          <p:cNvPr id="3" name="Content Placeholder 2">
            <a:extLst>
              <a:ext uri="{FF2B5EF4-FFF2-40B4-BE49-F238E27FC236}">
                <a16:creationId xmlns:a16="http://schemas.microsoft.com/office/drawing/2014/main" id="{CC016A6B-6B40-43D5-832A-4A2C8A180C60}"/>
              </a:ext>
            </a:extLst>
          </p:cNvPr>
          <p:cNvSpPr>
            <a:spLocks noGrp="1"/>
          </p:cNvSpPr>
          <p:nvPr>
            <p:ph idx="1"/>
          </p:nvPr>
        </p:nvSpPr>
        <p:spPr>
          <a:xfrm>
            <a:off x="1844703" y="1916264"/>
            <a:ext cx="9766104" cy="4941736"/>
          </a:xfrm>
        </p:spPr>
        <p:txBody>
          <a:bodyPr>
            <a:normAutofit fontScale="92500" lnSpcReduction="20000"/>
          </a:bodyPr>
          <a:lstStyle/>
          <a:p>
            <a:pPr marL="0" indent="0">
              <a:buNone/>
            </a:pPr>
            <a:endParaRPr lang="en-US" dirty="0"/>
          </a:p>
          <a:p>
            <a:r>
              <a:rPr lang="en-US" sz="2800" dirty="0"/>
              <a:t>Additional factors </a:t>
            </a:r>
            <a:r>
              <a:rPr lang="en-US" sz="2800" b="1" dirty="0"/>
              <a:t>aside from benefits participation </a:t>
            </a:r>
            <a:r>
              <a:rPr lang="en-US" sz="2800" dirty="0"/>
              <a:t>now weigh against immigrants in the public charge determination, including those who: </a:t>
            </a:r>
          </a:p>
          <a:p>
            <a:pPr lvl="1">
              <a:buFont typeface="Courier New" panose="02070309020205020404" pitchFamily="49" charset="0"/>
              <a:buChar char="o"/>
            </a:pPr>
            <a:r>
              <a:rPr lang="en-US" sz="2600" dirty="0"/>
              <a:t>are younger than 18 or older than 61</a:t>
            </a:r>
          </a:p>
          <a:p>
            <a:pPr lvl="1">
              <a:buFont typeface="Courier New" panose="02070309020205020404" pitchFamily="49" charset="0"/>
              <a:buChar char="o"/>
            </a:pPr>
            <a:r>
              <a:rPr lang="en-US" sz="2600" dirty="0"/>
              <a:t>have physical or mental conditions that interfere with their ability to care for themselves</a:t>
            </a:r>
          </a:p>
          <a:p>
            <a:pPr lvl="1">
              <a:buFont typeface="Courier New" panose="02070309020205020404" pitchFamily="49" charset="0"/>
              <a:buChar char="o"/>
            </a:pPr>
            <a:r>
              <a:rPr lang="en-US" sz="2600" dirty="0"/>
              <a:t>earn less than 125% of Federal Poverty Level (FPL)</a:t>
            </a:r>
          </a:p>
          <a:p>
            <a:pPr lvl="1">
              <a:buFont typeface="Courier New" panose="02070309020205020404" pitchFamily="49" charset="0"/>
              <a:buChar char="o"/>
            </a:pPr>
            <a:r>
              <a:rPr lang="en-US" sz="2600" dirty="0"/>
              <a:t>have limited English proficiency</a:t>
            </a:r>
          </a:p>
          <a:p>
            <a:pPr>
              <a:buFont typeface="Wingdings" panose="05000000000000000000" pitchFamily="2" charset="2"/>
              <a:buChar char="§"/>
            </a:pPr>
            <a:r>
              <a:rPr lang="en-US" sz="2800" dirty="0"/>
              <a:t>Discriminates against children and elders, people with disabilities,  and those from non-English speaking countries; favors the wealthy and increases barriers to family unity</a:t>
            </a:r>
          </a:p>
          <a:p>
            <a:endParaRPr lang="en-US" dirty="0"/>
          </a:p>
        </p:txBody>
      </p:sp>
    </p:spTree>
    <p:extLst>
      <p:ext uri="{BB962C8B-B14F-4D97-AF65-F5344CB8AC3E}">
        <p14:creationId xmlns:p14="http://schemas.microsoft.com/office/powerpoint/2010/main" val="262674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DADB6-4387-42D2-B0B5-37028058DA93}"/>
              </a:ext>
            </a:extLst>
          </p:cNvPr>
          <p:cNvSpPr>
            <a:spLocks noGrp="1"/>
          </p:cNvSpPr>
          <p:nvPr>
            <p:ph type="title"/>
          </p:nvPr>
        </p:nvSpPr>
        <p:spPr/>
        <p:txBody>
          <a:bodyPr/>
          <a:lstStyle/>
          <a:p>
            <a:pPr algn="l"/>
            <a:r>
              <a:rPr lang="en-US" b="1" dirty="0"/>
              <a:t>Benefits Duration &amp; </a:t>
            </a:r>
            <a:br>
              <a:rPr lang="en-US" b="1" dirty="0"/>
            </a:br>
            <a:r>
              <a:rPr lang="en-US" b="1" dirty="0"/>
              <a:t>Totality of Circumstances</a:t>
            </a:r>
          </a:p>
        </p:txBody>
      </p:sp>
      <p:sp>
        <p:nvSpPr>
          <p:cNvPr id="3" name="Content Placeholder 2">
            <a:extLst>
              <a:ext uri="{FF2B5EF4-FFF2-40B4-BE49-F238E27FC236}">
                <a16:creationId xmlns:a16="http://schemas.microsoft.com/office/drawing/2014/main" id="{BA75A7FE-6A8D-42A0-BE4E-B9C05E98C609}"/>
              </a:ext>
            </a:extLst>
          </p:cNvPr>
          <p:cNvSpPr>
            <a:spLocks noGrp="1"/>
          </p:cNvSpPr>
          <p:nvPr>
            <p:ph idx="1"/>
          </p:nvPr>
        </p:nvSpPr>
        <p:spPr>
          <a:xfrm>
            <a:off x="1484310" y="2235200"/>
            <a:ext cx="10018713" cy="4499429"/>
          </a:xfrm>
        </p:spPr>
        <p:txBody>
          <a:bodyPr>
            <a:normAutofit/>
          </a:bodyPr>
          <a:lstStyle/>
          <a:p>
            <a:r>
              <a:rPr lang="en-US" dirty="0"/>
              <a:t>Under the new rules public charge is defined as</a:t>
            </a:r>
          </a:p>
          <a:p>
            <a:pPr lvl="1"/>
            <a:r>
              <a:rPr lang="en-US" sz="2400" dirty="0"/>
              <a:t>An immigrant who receives one or more public benefits </a:t>
            </a:r>
            <a:r>
              <a:rPr lang="en-US" sz="2400" b="1" dirty="0"/>
              <a:t>for more than 12 months within any 36-month period </a:t>
            </a:r>
          </a:p>
          <a:p>
            <a:pPr lvl="1"/>
            <a:r>
              <a:rPr lang="en-US" sz="2400" dirty="0"/>
              <a:t>Receipt </a:t>
            </a:r>
            <a:r>
              <a:rPr lang="en-US" sz="2400" b="1" dirty="0"/>
              <a:t>of two benefits in one month counts as two months’ worth of benefits</a:t>
            </a:r>
          </a:p>
          <a:p>
            <a:r>
              <a:rPr lang="en-US" dirty="0"/>
              <a:t>Receipt of named benefits will continue to be one factor in the broader </a:t>
            </a:r>
            <a:r>
              <a:rPr lang="en-US" b="1" dirty="0"/>
              <a:t>totality of circumstances test </a:t>
            </a:r>
            <a:r>
              <a:rPr lang="en-US" dirty="0"/>
              <a:t>which considers an applicant’s age, health, family status, income and resources, education and skills. </a:t>
            </a:r>
            <a:br>
              <a:rPr lang="en-US" dirty="0"/>
            </a:br>
            <a:endParaRPr lang="en-US" dirty="0"/>
          </a:p>
        </p:txBody>
      </p:sp>
    </p:spTree>
    <p:extLst>
      <p:ext uri="{BB962C8B-B14F-4D97-AF65-F5344CB8AC3E}">
        <p14:creationId xmlns:p14="http://schemas.microsoft.com/office/powerpoint/2010/main" val="225371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6AA5-E04B-49CE-8CE9-A5EEA6A4C462}"/>
              </a:ext>
            </a:extLst>
          </p:cNvPr>
          <p:cNvSpPr>
            <a:spLocks noGrp="1"/>
          </p:cNvSpPr>
          <p:nvPr>
            <p:ph type="title"/>
          </p:nvPr>
        </p:nvSpPr>
        <p:spPr>
          <a:xfrm>
            <a:off x="1484310" y="304138"/>
            <a:ext cx="10018713" cy="1087341"/>
          </a:xfrm>
        </p:spPr>
        <p:txBody>
          <a:bodyPr/>
          <a:lstStyle/>
          <a:p>
            <a:pPr algn="l"/>
            <a:r>
              <a:rPr lang="en-US" b="1" dirty="0"/>
              <a:t>Scenario: “Sasha”</a:t>
            </a:r>
          </a:p>
        </p:txBody>
      </p:sp>
      <p:sp>
        <p:nvSpPr>
          <p:cNvPr id="3" name="Content Placeholder 2">
            <a:extLst>
              <a:ext uri="{FF2B5EF4-FFF2-40B4-BE49-F238E27FC236}">
                <a16:creationId xmlns:a16="http://schemas.microsoft.com/office/drawing/2014/main" id="{529E7C29-6D36-4797-9E76-C6EA489865A2}"/>
              </a:ext>
            </a:extLst>
          </p:cNvPr>
          <p:cNvSpPr>
            <a:spLocks noGrp="1"/>
          </p:cNvSpPr>
          <p:nvPr>
            <p:ph idx="1"/>
          </p:nvPr>
        </p:nvSpPr>
        <p:spPr>
          <a:xfrm>
            <a:off x="1484310" y="1391479"/>
            <a:ext cx="10018713" cy="4709159"/>
          </a:xfrm>
        </p:spPr>
        <p:txBody>
          <a:bodyPr>
            <a:normAutofit fontScale="85000" lnSpcReduction="20000"/>
          </a:bodyPr>
          <a:lstStyle/>
          <a:p>
            <a:pPr marL="0" indent="0">
              <a:buNone/>
            </a:pPr>
            <a:r>
              <a:rPr lang="en-US" dirty="0"/>
              <a:t>Sasha is a 35-year-old woman who recently escaped an abusive relationship with her husband, a green card holder. Sasha has filed a self-petition for a green card under the Violence Against Women Act (</a:t>
            </a:r>
            <a:r>
              <a:rPr lang="en-US" b="1" dirty="0"/>
              <a:t>VAWA</a:t>
            </a:r>
            <a:r>
              <a:rPr lang="en-US" dirty="0"/>
              <a:t>). She received a prima facie determination that her case will be approved but the </a:t>
            </a:r>
            <a:r>
              <a:rPr lang="en-US" b="1" dirty="0"/>
              <a:t>process to obtain a green card through VAWA can take several years</a:t>
            </a:r>
            <a:r>
              <a:rPr lang="en-US" dirty="0"/>
              <a:t>. Because Sasha does not speak English well and suffers severe emotional distress, she has not been able to find work since leaving her husband. She recently moved into a </a:t>
            </a:r>
            <a:r>
              <a:rPr lang="en-US" b="1" dirty="0"/>
              <a:t>Section 8</a:t>
            </a:r>
            <a:r>
              <a:rPr lang="en-US" dirty="0"/>
              <a:t> housing unit, which will allow her to live safely with her children. </a:t>
            </a:r>
          </a:p>
          <a:p>
            <a:pPr marL="0" indent="0">
              <a:buNone/>
            </a:pPr>
            <a:r>
              <a:rPr lang="en-US" dirty="0"/>
              <a:t>Sasha’s U.S. citizen brother petitioned for Sasha’s green card in 2005. Sasha has been on the waiting list for 15 years and just learned she is eligible to </a:t>
            </a:r>
            <a:r>
              <a:rPr lang="en-US" b="1" dirty="0"/>
              <a:t>adjust status through her brother’s petition</a:t>
            </a:r>
            <a:r>
              <a:rPr lang="en-US" dirty="0"/>
              <a:t>. Sasha is relieved that she has the option to become a green card holder sooner than she expected.</a:t>
            </a:r>
          </a:p>
          <a:p>
            <a:pPr marL="0" indent="0">
              <a:buNone/>
            </a:pPr>
            <a:r>
              <a:rPr lang="en-US" b="1" i="1" dirty="0"/>
              <a:t>Sasha’s public charge test as of 2/24/20: Although VAWA petitioners are exempt from the public charge determination, if Sasha adjusts her status through a family-based petition, she will be subject to the public charge test. </a:t>
            </a:r>
            <a:r>
              <a:rPr lang="en-US" i="1" dirty="0"/>
              <a:t>The fact that she does not speak English well, is not employed and has received Section 8 housing can be held against her when she applies to adjust status. However, it would not count against her if she was only enrolled in Section 8 before February 24, 2020.</a:t>
            </a:r>
            <a:endParaRPr lang="en-US" dirty="0"/>
          </a:p>
        </p:txBody>
      </p:sp>
    </p:spTree>
    <p:extLst>
      <p:ext uri="{BB962C8B-B14F-4D97-AF65-F5344CB8AC3E}">
        <p14:creationId xmlns:p14="http://schemas.microsoft.com/office/powerpoint/2010/main" val="2534302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3C647-D9CB-4B4E-80C0-D6ACC547490A}"/>
              </a:ext>
            </a:extLst>
          </p:cNvPr>
          <p:cNvSpPr>
            <a:spLocks noGrp="1"/>
          </p:cNvSpPr>
          <p:nvPr>
            <p:ph type="title"/>
          </p:nvPr>
        </p:nvSpPr>
        <p:spPr>
          <a:xfrm>
            <a:off x="1484311" y="685800"/>
            <a:ext cx="10018713" cy="785191"/>
          </a:xfrm>
        </p:spPr>
        <p:txBody>
          <a:bodyPr/>
          <a:lstStyle/>
          <a:p>
            <a:pPr algn="l"/>
            <a:r>
              <a:rPr lang="en-US" b="1" dirty="0"/>
              <a:t>Scenario: “</a:t>
            </a:r>
            <a:r>
              <a:rPr lang="en-US" b="1" dirty="0" err="1"/>
              <a:t>Kareena</a:t>
            </a:r>
            <a:r>
              <a:rPr lang="en-US" b="1" dirty="0"/>
              <a:t>”</a:t>
            </a:r>
            <a:endParaRPr lang="en-US" sz="2400" i="1" dirty="0">
              <a:solidFill>
                <a:srgbClr val="CC00CC"/>
              </a:solidFill>
            </a:endParaRPr>
          </a:p>
        </p:txBody>
      </p:sp>
      <p:sp>
        <p:nvSpPr>
          <p:cNvPr id="3" name="Content Placeholder 2">
            <a:extLst>
              <a:ext uri="{FF2B5EF4-FFF2-40B4-BE49-F238E27FC236}">
                <a16:creationId xmlns:a16="http://schemas.microsoft.com/office/drawing/2014/main" id="{EAE96663-5B4D-476D-AEED-B6E7061A5646}"/>
              </a:ext>
            </a:extLst>
          </p:cNvPr>
          <p:cNvSpPr>
            <a:spLocks noGrp="1"/>
          </p:cNvSpPr>
          <p:nvPr>
            <p:ph idx="1"/>
          </p:nvPr>
        </p:nvSpPr>
        <p:spPr>
          <a:xfrm>
            <a:off x="1484310" y="1407381"/>
            <a:ext cx="10018713" cy="4556097"/>
          </a:xfrm>
        </p:spPr>
        <p:txBody>
          <a:bodyPr>
            <a:normAutofit fontScale="92500" lnSpcReduction="20000"/>
          </a:bodyPr>
          <a:lstStyle/>
          <a:p>
            <a:pPr marL="0" indent="0">
              <a:buNone/>
            </a:pPr>
            <a:r>
              <a:rPr lang="en-US" dirty="0" err="1"/>
              <a:t>Kareena’s</a:t>
            </a:r>
            <a:r>
              <a:rPr lang="en-US" dirty="0"/>
              <a:t> son petitioned for her and she has been living in the United States for the past 12 years as a </a:t>
            </a:r>
            <a:r>
              <a:rPr lang="en-US" b="1" dirty="0"/>
              <a:t>green card holder</a:t>
            </a:r>
            <a:r>
              <a:rPr lang="en-US" dirty="0"/>
              <a:t>. She is 72 years old and recently retired from her job as a cashier. </a:t>
            </a:r>
            <a:r>
              <a:rPr lang="en-US" dirty="0" err="1"/>
              <a:t>Kareena</a:t>
            </a:r>
            <a:r>
              <a:rPr lang="en-US" dirty="0"/>
              <a:t> receives Medicare and a Medicaid Savings Program to assist with Medicare costs. </a:t>
            </a:r>
            <a:r>
              <a:rPr lang="en-US" dirty="0" err="1"/>
              <a:t>Kareena’s</a:t>
            </a:r>
            <a:r>
              <a:rPr lang="en-US" dirty="0"/>
              <a:t> sister recently became ill and she wants to travel back to India to support her family for a few months. </a:t>
            </a:r>
            <a:r>
              <a:rPr lang="en-US" dirty="0" err="1"/>
              <a:t>Kareena</a:t>
            </a:r>
            <a:r>
              <a:rPr lang="en-US" dirty="0"/>
              <a:t> is worried that if she leaves, she won’t be able to come back to the United States to be with her son and grandchildren.</a:t>
            </a:r>
          </a:p>
          <a:p>
            <a:pPr marL="0" indent="0">
              <a:buNone/>
            </a:pPr>
            <a:r>
              <a:rPr lang="en-US" b="1" i="1" dirty="0" err="1"/>
              <a:t>Kareena’s</a:t>
            </a:r>
            <a:r>
              <a:rPr lang="en-US" b="1" i="1" dirty="0"/>
              <a:t> public charge test as of 2/24/20</a:t>
            </a:r>
            <a:r>
              <a:rPr lang="en-US" i="1" dirty="0"/>
              <a:t>: If </a:t>
            </a:r>
            <a:r>
              <a:rPr lang="en-US" i="1" dirty="0" err="1"/>
              <a:t>Kareena</a:t>
            </a:r>
            <a:r>
              <a:rPr lang="en-US" i="1" dirty="0"/>
              <a:t> is outside of the U.S. for more than 180 days (6 months), she may be subject to a public charge test when she seeks to reenter the United States. The fact that </a:t>
            </a:r>
            <a:r>
              <a:rPr lang="en-US" i="1" dirty="0" err="1"/>
              <a:t>Kareena</a:t>
            </a:r>
            <a:r>
              <a:rPr lang="en-US" i="1" dirty="0"/>
              <a:t> is unemployed and has used the Medicaid Savings Programs would be heavily weighed negative factors against her. Her age could also be weighed against her. However, the use of Medicaid Savings Programs would not count against her if she was only enrolled before 2/24/20.</a:t>
            </a:r>
          </a:p>
          <a:p>
            <a:pPr marL="0" indent="0">
              <a:buNone/>
            </a:pPr>
            <a:r>
              <a:rPr lang="en-US" sz="2600" b="1" dirty="0"/>
              <a:t>Additional scenarios: </a:t>
            </a:r>
            <a:r>
              <a:rPr lang="en-US" i="1" dirty="0">
                <a:hlinkClick r:id="rId2"/>
              </a:rPr>
              <a:t>www.miracoalition.org/wp-content/uploads/2020/02/MIRA-5-public-charge-scenarios-Feb2020.pdf</a:t>
            </a:r>
            <a:r>
              <a:rPr lang="en-US" i="1" dirty="0"/>
              <a:t> </a:t>
            </a:r>
            <a:endParaRPr lang="en-US" dirty="0"/>
          </a:p>
        </p:txBody>
      </p:sp>
    </p:spTree>
    <p:extLst>
      <p:ext uri="{BB962C8B-B14F-4D97-AF65-F5344CB8AC3E}">
        <p14:creationId xmlns:p14="http://schemas.microsoft.com/office/powerpoint/2010/main" val="4216746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4B5FDE3-9D4E-47FC-8C6F-246149478090}"/>
              </a:ext>
            </a:extLst>
          </p:cNvPr>
          <p:cNvPicPr>
            <a:picLocks noChangeAspect="1"/>
          </p:cNvPicPr>
          <p:nvPr/>
        </p:nvPicPr>
        <p:blipFill rotWithShape="1">
          <a:blip r:embed="rId2"/>
          <a:srcRect l="30113" t="13217" r="29225" b="2029"/>
          <a:stretch/>
        </p:blipFill>
        <p:spPr>
          <a:xfrm>
            <a:off x="5597719" y="218620"/>
            <a:ext cx="5192201" cy="6543964"/>
          </a:xfrm>
          <a:prstGeom prst="rect">
            <a:avLst/>
          </a:prstGeom>
        </p:spPr>
      </p:pic>
      <p:sp>
        <p:nvSpPr>
          <p:cNvPr id="3" name="TextBox 2">
            <a:extLst>
              <a:ext uri="{FF2B5EF4-FFF2-40B4-BE49-F238E27FC236}">
                <a16:creationId xmlns:a16="http://schemas.microsoft.com/office/drawing/2014/main" id="{068CB67B-5B3D-4EF0-BB8E-BCE75A85B19C}"/>
              </a:ext>
            </a:extLst>
          </p:cNvPr>
          <p:cNvSpPr txBox="1"/>
          <p:nvPr/>
        </p:nvSpPr>
        <p:spPr>
          <a:xfrm>
            <a:off x="1343770" y="1876508"/>
            <a:ext cx="3967701" cy="707886"/>
          </a:xfrm>
          <a:prstGeom prst="rect">
            <a:avLst/>
          </a:prstGeom>
          <a:noFill/>
        </p:spPr>
        <p:txBody>
          <a:bodyPr wrap="square" rtlCol="0">
            <a:spAutoFit/>
          </a:bodyPr>
          <a:lstStyle/>
          <a:p>
            <a:pPr>
              <a:spcBef>
                <a:spcPct val="0"/>
              </a:spcBef>
            </a:pPr>
            <a:r>
              <a:rPr lang="en-US" sz="4000" b="1" dirty="0">
                <a:ln w="3175" cmpd="sng">
                  <a:noFill/>
                </a:ln>
                <a:latin typeface="+mj-lt"/>
                <a:ea typeface="+mj-ea"/>
                <a:cs typeface="+mj-cs"/>
              </a:rPr>
              <a:t>SNAP Flow Chart</a:t>
            </a:r>
          </a:p>
        </p:txBody>
      </p:sp>
      <p:sp>
        <p:nvSpPr>
          <p:cNvPr id="4" name="TextBox 3">
            <a:extLst>
              <a:ext uri="{FF2B5EF4-FFF2-40B4-BE49-F238E27FC236}">
                <a16:creationId xmlns:a16="http://schemas.microsoft.com/office/drawing/2014/main" id="{FBDD798D-FB07-44B5-9556-C0B346241E22}"/>
              </a:ext>
            </a:extLst>
          </p:cNvPr>
          <p:cNvSpPr txBox="1"/>
          <p:nvPr/>
        </p:nvSpPr>
        <p:spPr>
          <a:xfrm>
            <a:off x="2631882" y="5750004"/>
            <a:ext cx="2822713" cy="1107996"/>
          </a:xfrm>
          <a:prstGeom prst="rect">
            <a:avLst/>
          </a:prstGeom>
          <a:noFill/>
        </p:spPr>
        <p:txBody>
          <a:bodyPr wrap="square" rtlCol="0">
            <a:spAutoFit/>
          </a:bodyPr>
          <a:lstStyle/>
          <a:p>
            <a:r>
              <a:rPr lang="en-US" sz="1600" dirty="0"/>
              <a:t>From </a:t>
            </a:r>
            <a:r>
              <a:rPr lang="en-US" sz="1600" dirty="0">
                <a:hlinkClick r:id="rId3"/>
              </a:rPr>
              <a:t>SNAP Food Assistance: Immigrants &amp; Public Charge</a:t>
            </a:r>
            <a:r>
              <a:rPr lang="en-US" sz="1600" dirty="0"/>
              <a:t> Also see Resources</a:t>
            </a:r>
          </a:p>
          <a:p>
            <a:endParaRPr lang="en-US" dirty="0"/>
          </a:p>
        </p:txBody>
      </p:sp>
    </p:spTree>
    <p:extLst>
      <p:ext uri="{BB962C8B-B14F-4D97-AF65-F5344CB8AC3E}">
        <p14:creationId xmlns:p14="http://schemas.microsoft.com/office/powerpoint/2010/main" val="39495711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6147-F76D-4F58-8C8B-5ABDCE83703C}"/>
              </a:ext>
            </a:extLst>
          </p:cNvPr>
          <p:cNvSpPr>
            <a:spLocks noGrp="1"/>
          </p:cNvSpPr>
          <p:nvPr>
            <p:ph type="title"/>
          </p:nvPr>
        </p:nvSpPr>
        <p:spPr/>
        <p:txBody>
          <a:bodyPr/>
          <a:lstStyle/>
          <a:p>
            <a:pPr algn="l"/>
            <a:r>
              <a:rPr lang="en-US" b="1" dirty="0"/>
              <a:t>Case Advocacy</a:t>
            </a:r>
          </a:p>
        </p:txBody>
      </p:sp>
      <p:sp>
        <p:nvSpPr>
          <p:cNvPr id="3" name="Content Placeholder 2">
            <a:extLst>
              <a:ext uri="{FF2B5EF4-FFF2-40B4-BE49-F238E27FC236}">
                <a16:creationId xmlns:a16="http://schemas.microsoft.com/office/drawing/2014/main" id="{E844DB8E-8349-4E95-9E94-71DCB7BCB85A}"/>
              </a:ext>
            </a:extLst>
          </p:cNvPr>
          <p:cNvSpPr>
            <a:spLocks noGrp="1"/>
          </p:cNvSpPr>
          <p:nvPr>
            <p:ph idx="1"/>
          </p:nvPr>
        </p:nvSpPr>
        <p:spPr>
          <a:xfrm>
            <a:off x="1601747" y="2020625"/>
            <a:ext cx="9901277" cy="4151575"/>
          </a:xfrm>
        </p:spPr>
        <p:txBody>
          <a:bodyPr>
            <a:normAutofit/>
          </a:bodyPr>
          <a:lstStyle/>
          <a:p>
            <a:pPr>
              <a:buFont typeface="Arial" panose="020B0604020202020204" pitchFamily="34" charset="0"/>
              <a:buChar char="•"/>
            </a:pPr>
            <a:r>
              <a:rPr lang="en-US" sz="2800" dirty="0"/>
              <a:t>Advise immigrants to seek individual consultation from a </a:t>
            </a:r>
            <a:r>
              <a:rPr lang="en-US" sz="2800" dirty="0">
                <a:solidFill>
                  <a:srgbClr val="FF0000"/>
                </a:solidFill>
              </a:rPr>
              <a:t>trained immigration or public benefits attorney</a:t>
            </a:r>
          </a:p>
          <a:p>
            <a:pPr lvl="1">
              <a:buFont typeface="Courier New" panose="02070309020205020404" pitchFamily="49" charset="0"/>
              <a:buChar char="o"/>
            </a:pPr>
            <a:r>
              <a:rPr lang="en-US" sz="2400" dirty="0">
                <a:hlinkClick r:id="rId2" action="ppaction://hlinkfile"/>
              </a:rPr>
              <a:t>Immigration Clinics and Lawyers</a:t>
            </a:r>
            <a:r>
              <a:rPr lang="en-US" sz="2400" dirty="0"/>
              <a:t> (rev 2-20) </a:t>
            </a:r>
            <a:endParaRPr lang="en-US" sz="2800" dirty="0"/>
          </a:p>
          <a:p>
            <a:pPr>
              <a:buFont typeface="Arial" panose="020B0604020202020204" pitchFamily="34" charset="0"/>
              <a:buChar char="•"/>
            </a:pPr>
            <a:r>
              <a:rPr lang="en-US" sz="2800" dirty="0"/>
              <a:t>Contact the CRC for general guidance, handouts, referrals, etc.</a:t>
            </a:r>
            <a:endParaRPr lang="en-US" sz="2600" dirty="0"/>
          </a:p>
        </p:txBody>
      </p:sp>
    </p:spTree>
    <p:extLst>
      <p:ext uri="{BB962C8B-B14F-4D97-AF65-F5344CB8AC3E}">
        <p14:creationId xmlns:p14="http://schemas.microsoft.com/office/powerpoint/2010/main" val="37590621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DADB6-4387-42D2-B0B5-37028058DA93}"/>
              </a:ext>
            </a:extLst>
          </p:cNvPr>
          <p:cNvSpPr>
            <a:spLocks noGrp="1"/>
          </p:cNvSpPr>
          <p:nvPr>
            <p:ph type="title"/>
          </p:nvPr>
        </p:nvSpPr>
        <p:spPr/>
        <p:txBody>
          <a:bodyPr>
            <a:normAutofit/>
          </a:bodyPr>
          <a:lstStyle/>
          <a:p>
            <a:pPr algn="l"/>
            <a:r>
              <a:rPr lang="en-US" b="1" dirty="0"/>
              <a:t>Public charge is not automatic but is discretionary</a:t>
            </a:r>
          </a:p>
        </p:txBody>
      </p:sp>
      <p:sp>
        <p:nvSpPr>
          <p:cNvPr id="3" name="Content Placeholder 2">
            <a:extLst>
              <a:ext uri="{FF2B5EF4-FFF2-40B4-BE49-F238E27FC236}">
                <a16:creationId xmlns:a16="http://schemas.microsoft.com/office/drawing/2014/main" id="{BA75A7FE-6A8D-42A0-BE4E-B9C05E98C609}"/>
              </a:ext>
            </a:extLst>
          </p:cNvPr>
          <p:cNvSpPr>
            <a:spLocks noGrp="1"/>
          </p:cNvSpPr>
          <p:nvPr>
            <p:ph idx="1"/>
          </p:nvPr>
        </p:nvSpPr>
        <p:spPr>
          <a:xfrm>
            <a:off x="1484310" y="1995777"/>
            <a:ext cx="10062751" cy="4603806"/>
          </a:xfrm>
        </p:spPr>
        <p:txBody>
          <a:bodyPr>
            <a:normAutofit/>
          </a:bodyPr>
          <a:lstStyle/>
          <a:p>
            <a:r>
              <a:rPr lang="en-US" sz="2400" dirty="0"/>
              <a:t>Use of public programs does NOT automatically make one a public charge</a:t>
            </a:r>
          </a:p>
          <a:p>
            <a:pPr lvl="1">
              <a:buFont typeface="Arial" panose="020B0604020202020204" pitchFamily="34" charset="0"/>
              <a:buChar char="•"/>
            </a:pPr>
            <a:r>
              <a:rPr lang="en-US" sz="2200" dirty="0"/>
              <a:t>Immigration officials are supposed look at the “totality of the circumstances”</a:t>
            </a:r>
          </a:p>
          <a:p>
            <a:pPr lvl="1">
              <a:buFont typeface="Arial" panose="020B0604020202020204" pitchFamily="34" charset="0"/>
              <a:buChar char="•"/>
            </a:pPr>
            <a:r>
              <a:rPr lang="en-US" sz="2200" dirty="0"/>
              <a:t>Positive factors, like having a job or health insurance, can be weighed against negative factors</a:t>
            </a:r>
          </a:p>
          <a:p>
            <a:pPr lvl="1">
              <a:buFont typeface="Arial" panose="020B0604020202020204" pitchFamily="34" charset="0"/>
              <a:buChar char="•"/>
            </a:pPr>
            <a:r>
              <a:rPr lang="en-US" sz="2200" dirty="0"/>
              <a:t>Immigrants should have a chance to offer proof that they are not likely to rely on certain benefits in the future</a:t>
            </a:r>
          </a:p>
          <a:p>
            <a:r>
              <a:rPr lang="en-US" sz="2400" dirty="0"/>
              <a:t>BUT officers have a great deal of discretion</a:t>
            </a:r>
          </a:p>
        </p:txBody>
      </p:sp>
    </p:spTree>
    <p:extLst>
      <p:ext uri="{BB962C8B-B14F-4D97-AF65-F5344CB8AC3E}">
        <p14:creationId xmlns:p14="http://schemas.microsoft.com/office/powerpoint/2010/main" val="3136930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C5DC4-0CD6-404E-B8B2-7015AE02091D}"/>
              </a:ext>
            </a:extLst>
          </p:cNvPr>
          <p:cNvSpPr>
            <a:spLocks noGrp="1"/>
          </p:cNvSpPr>
          <p:nvPr>
            <p:ph type="title"/>
          </p:nvPr>
        </p:nvSpPr>
        <p:spPr>
          <a:xfrm>
            <a:off x="1665513" y="685801"/>
            <a:ext cx="9837511" cy="848802"/>
          </a:xfrm>
        </p:spPr>
        <p:txBody>
          <a:bodyPr/>
          <a:lstStyle/>
          <a:p>
            <a:pPr algn="l"/>
            <a:r>
              <a:rPr lang="en-US" b="1" dirty="0"/>
              <a:t>Resources</a:t>
            </a:r>
          </a:p>
        </p:txBody>
      </p:sp>
      <p:sp>
        <p:nvSpPr>
          <p:cNvPr id="3" name="Content Placeholder 2">
            <a:extLst>
              <a:ext uri="{FF2B5EF4-FFF2-40B4-BE49-F238E27FC236}">
                <a16:creationId xmlns:a16="http://schemas.microsoft.com/office/drawing/2014/main" id="{BB086983-B116-496F-87A0-339386B98449}"/>
              </a:ext>
            </a:extLst>
          </p:cNvPr>
          <p:cNvSpPr>
            <a:spLocks noGrp="1"/>
          </p:cNvSpPr>
          <p:nvPr>
            <p:ph idx="1"/>
          </p:nvPr>
        </p:nvSpPr>
        <p:spPr>
          <a:xfrm>
            <a:off x="1665512" y="2083242"/>
            <a:ext cx="9837511" cy="4500438"/>
          </a:xfrm>
        </p:spPr>
        <p:txBody>
          <a:bodyPr>
            <a:normAutofit/>
          </a:bodyPr>
          <a:lstStyle/>
          <a:p>
            <a:pPr>
              <a:lnSpc>
                <a:spcPct val="120000"/>
              </a:lnSpc>
              <a:spcBef>
                <a:spcPts val="0"/>
              </a:spcBef>
              <a:spcAft>
                <a:spcPts val="0"/>
              </a:spcAft>
            </a:pPr>
            <a:r>
              <a:rPr lang="en-US" sz="2400" b="1" dirty="0"/>
              <a:t>Healthcare coverage</a:t>
            </a:r>
          </a:p>
          <a:p>
            <a:pPr lvl="1">
              <a:lnSpc>
                <a:spcPct val="120000"/>
              </a:lnSpc>
              <a:spcBef>
                <a:spcPts val="0"/>
              </a:spcBef>
              <a:spcAft>
                <a:spcPts val="0"/>
              </a:spcAft>
              <a:buFont typeface="Arial" panose="020B0604020202020204" pitchFamily="34" charset="0"/>
              <a:buChar char="•"/>
            </a:pPr>
            <a:r>
              <a:rPr lang="en-US" sz="2200" dirty="0"/>
              <a:t>Patient Financial Services staff have been trained</a:t>
            </a:r>
          </a:p>
          <a:p>
            <a:pPr lvl="1">
              <a:lnSpc>
                <a:spcPct val="120000"/>
              </a:lnSpc>
              <a:spcBef>
                <a:spcPts val="0"/>
              </a:spcBef>
              <a:spcAft>
                <a:spcPts val="0"/>
              </a:spcAft>
              <a:buFont typeface="Arial" panose="020B0604020202020204" pitchFamily="34" charset="0"/>
              <a:buChar char="•"/>
            </a:pPr>
            <a:r>
              <a:rPr lang="en-US" sz="2200" dirty="0"/>
              <a:t>Health Care for All MA Helpline - 800-272-4232</a:t>
            </a:r>
          </a:p>
          <a:p>
            <a:pPr>
              <a:spcBef>
                <a:spcPts val="1800"/>
              </a:spcBef>
              <a:spcAft>
                <a:spcPts val="0"/>
              </a:spcAft>
            </a:pPr>
            <a:r>
              <a:rPr lang="en-US" sz="2400" b="1" dirty="0"/>
              <a:t>Full presentation on our website: </a:t>
            </a:r>
          </a:p>
          <a:p>
            <a:pPr lvl="1">
              <a:lnSpc>
                <a:spcPct val="120000"/>
              </a:lnSpc>
              <a:spcBef>
                <a:spcPts val="0"/>
              </a:spcBef>
              <a:spcAft>
                <a:spcPts val="0"/>
              </a:spcAft>
              <a:buFont typeface="Arial" panose="020B0604020202020204" pitchFamily="34" charset="0"/>
              <a:buChar char="•"/>
            </a:pPr>
            <a:r>
              <a:rPr lang="en-US" sz="2200" dirty="0"/>
              <a:t>See </a:t>
            </a:r>
            <a:r>
              <a:rPr lang="en-US" sz="2200" dirty="0">
                <a:hlinkClick r:id="rId2"/>
              </a:rPr>
              <a:t>Public Charge</a:t>
            </a:r>
            <a:r>
              <a:rPr lang="en-US" sz="2200" dirty="0"/>
              <a:t> &gt; </a:t>
            </a:r>
            <a:r>
              <a:rPr lang="en-US" sz="2200" dirty="0">
                <a:hlinkClick r:id="rId3" action="ppaction://hlinkpres?slideindex=1&amp;slidetitle="/>
              </a:rPr>
              <a:t>Public Charge Training PowerPoint</a:t>
            </a:r>
            <a:r>
              <a:rPr lang="en-US" sz="2200" dirty="0"/>
              <a:t> </a:t>
            </a:r>
          </a:p>
          <a:p>
            <a:pPr lvl="1">
              <a:lnSpc>
                <a:spcPct val="120000"/>
              </a:lnSpc>
              <a:spcBef>
                <a:spcPts val="0"/>
              </a:spcBef>
              <a:spcAft>
                <a:spcPts val="0"/>
              </a:spcAft>
              <a:buFont typeface="Arial" panose="020B0604020202020204" pitchFamily="34" charset="0"/>
              <a:buChar char="•"/>
            </a:pPr>
            <a:r>
              <a:rPr lang="en-US" sz="2200" dirty="0"/>
              <a:t>Includes case scenarios, immigration status change example, flow chart example and more</a:t>
            </a:r>
          </a:p>
          <a:p>
            <a:pPr>
              <a:spcBef>
                <a:spcPts val="1800"/>
              </a:spcBef>
              <a:spcAft>
                <a:spcPts val="0"/>
              </a:spcAft>
              <a:buFont typeface="Wingdings" panose="05000000000000000000" pitchFamily="2" charset="2"/>
              <a:buChar char="§"/>
            </a:pPr>
            <a:r>
              <a:rPr lang="en-US" sz="2400" b="1" dirty="0"/>
              <a:t>Partners'</a:t>
            </a:r>
            <a:r>
              <a:rPr lang="en-US" dirty="0"/>
              <a:t> </a:t>
            </a:r>
            <a:r>
              <a:rPr lang="en-US" sz="2400" dirty="0">
                <a:hlinkClick r:id="rId4"/>
              </a:rPr>
              <a:t>Public Charge SharePoint Site</a:t>
            </a:r>
            <a:r>
              <a:rPr lang="en-US" sz="2400" dirty="0"/>
              <a:t> </a:t>
            </a:r>
          </a:p>
          <a:p>
            <a:pPr lvl="1">
              <a:lnSpc>
                <a:spcPct val="120000"/>
              </a:lnSpc>
              <a:spcBef>
                <a:spcPts val="0"/>
              </a:spcBef>
              <a:spcAft>
                <a:spcPts val="0"/>
              </a:spcAft>
              <a:buFont typeface="Arial" panose="020B0604020202020204" pitchFamily="34" charset="0"/>
              <a:buChar char="•"/>
            </a:pPr>
            <a:endParaRPr lang="en-US" dirty="0"/>
          </a:p>
          <a:p>
            <a:pPr lvl="1">
              <a:lnSpc>
                <a:spcPct val="120000"/>
              </a:lnSpc>
              <a:spcBef>
                <a:spcPts val="0"/>
              </a:spcBef>
              <a:spcAft>
                <a:spcPts val="0"/>
              </a:spcAft>
              <a:buFont typeface="Arial" panose="020B0604020202020204" pitchFamily="34" charset="0"/>
              <a:buChar char="•"/>
            </a:pPr>
            <a:endParaRPr lang="en-US" sz="2200" dirty="0"/>
          </a:p>
          <a:p>
            <a:endParaRPr lang="en-US" dirty="0"/>
          </a:p>
        </p:txBody>
      </p:sp>
    </p:spTree>
    <p:extLst>
      <p:ext uri="{BB962C8B-B14F-4D97-AF65-F5344CB8AC3E}">
        <p14:creationId xmlns:p14="http://schemas.microsoft.com/office/powerpoint/2010/main" val="4291372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B7DE7-6475-45C8-BA51-CE21BDFA1673}"/>
              </a:ext>
            </a:extLst>
          </p:cNvPr>
          <p:cNvSpPr>
            <a:spLocks noGrp="1"/>
          </p:cNvSpPr>
          <p:nvPr>
            <p:ph type="title"/>
          </p:nvPr>
        </p:nvSpPr>
        <p:spPr/>
        <p:txBody>
          <a:bodyPr/>
          <a:lstStyle/>
          <a:p>
            <a:pPr algn="l"/>
            <a:r>
              <a:rPr lang="en-US" b="1" dirty="0"/>
              <a:t>Cautions – not just a disclaimer</a:t>
            </a:r>
          </a:p>
        </p:txBody>
      </p:sp>
      <p:sp>
        <p:nvSpPr>
          <p:cNvPr id="3" name="Content Placeholder 2">
            <a:extLst>
              <a:ext uri="{FF2B5EF4-FFF2-40B4-BE49-F238E27FC236}">
                <a16:creationId xmlns:a16="http://schemas.microsoft.com/office/drawing/2014/main" id="{34213FD9-D696-4422-BBFF-3C8B66390653}"/>
              </a:ext>
            </a:extLst>
          </p:cNvPr>
          <p:cNvSpPr>
            <a:spLocks noGrp="1"/>
          </p:cNvSpPr>
          <p:nvPr>
            <p:ph idx="1"/>
          </p:nvPr>
        </p:nvSpPr>
        <p:spPr>
          <a:xfrm>
            <a:off x="1484310" y="2220687"/>
            <a:ext cx="10018713" cy="3570514"/>
          </a:xfrm>
        </p:spPr>
        <p:txBody>
          <a:bodyPr>
            <a:normAutofit fontScale="92500" lnSpcReduction="10000"/>
          </a:bodyPr>
          <a:lstStyle/>
          <a:p>
            <a:r>
              <a:rPr lang="en-US" b="1" dirty="0"/>
              <a:t>Immigration issues are complex</a:t>
            </a:r>
          </a:p>
          <a:p>
            <a:pPr lvl="1"/>
            <a:r>
              <a:rPr lang="en-US" dirty="0"/>
              <a:t>People may change statuses over time, many families are mixed-status</a:t>
            </a:r>
          </a:p>
          <a:p>
            <a:pPr lvl="1"/>
            <a:r>
              <a:rPr lang="en-US" dirty="0"/>
              <a:t>Individual circumstances vary and matter</a:t>
            </a:r>
          </a:p>
          <a:p>
            <a:r>
              <a:rPr lang="en-US" dirty="0"/>
              <a:t>This presentation is meant to help you understand what the rule includes, determine when it applies and to help patients/families begin to gather the information they need to make informed decisions</a:t>
            </a:r>
          </a:p>
          <a:p>
            <a:r>
              <a:rPr lang="en-US" dirty="0">
                <a:solidFill>
                  <a:srgbClr val="FF0000"/>
                </a:solidFill>
              </a:rPr>
              <a:t>This presentation is NOT a replacement for legal advice from a trained immigration or public benefits attorney – </a:t>
            </a:r>
            <a:r>
              <a:rPr lang="en-US" b="1" dirty="0">
                <a:solidFill>
                  <a:srgbClr val="FF0000"/>
                </a:solidFill>
              </a:rPr>
              <a:t>pleaser refer families for individual consultation</a:t>
            </a:r>
          </a:p>
          <a:p>
            <a:r>
              <a:rPr lang="en-US" dirty="0"/>
              <a:t>Please see resources (at end) for handouts, screening services and legal services</a:t>
            </a:r>
          </a:p>
        </p:txBody>
      </p:sp>
    </p:spTree>
    <p:extLst>
      <p:ext uri="{BB962C8B-B14F-4D97-AF65-F5344CB8AC3E}">
        <p14:creationId xmlns:p14="http://schemas.microsoft.com/office/powerpoint/2010/main" val="18495123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C5DC4-0CD6-404E-B8B2-7015AE02091D}"/>
              </a:ext>
            </a:extLst>
          </p:cNvPr>
          <p:cNvSpPr>
            <a:spLocks noGrp="1"/>
          </p:cNvSpPr>
          <p:nvPr>
            <p:ph type="title"/>
          </p:nvPr>
        </p:nvSpPr>
        <p:spPr>
          <a:xfrm>
            <a:off x="1698171" y="685801"/>
            <a:ext cx="9804854" cy="848802"/>
          </a:xfrm>
        </p:spPr>
        <p:txBody>
          <a:bodyPr/>
          <a:lstStyle/>
          <a:p>
            <a:pPr algn="l"/>
            <a:r>
              <a:rPr lang="en-US" b="1" dirty="0"/>
              <a:t>Resources</a:t>
            </a:r>
            <a:r>
              <a:rPr lang="en-US" dirty="0"/>
              <a:t> </a:t>
            </a:r>
            <a:r>
              <a:rPr lang="en-US" sz="2000" dirty="0"/>
              <a:t>(continued)</a:t>
            </a:r>
          </a:p>
        </p:txBody>
      </p:sp>
      <p:sp>
        <p:nvSpPr>
          <p:cNvPr id="3" name="Content Placeholder 2">
            <a:extLst>
              <a:ext uri="{FF2B5EF4-FFF2-40B4-BE49-F238E27FC236}">
                <a16:creationId xmlns:a16="http://schemas.microsoft.com/office/drawing/2014/main" id="{BB086983-B116-496F-87A0-339386B98449}"/>
              </a:ext>
            </a:extLst>
          </p:cNvPr>
          <p:cNvSpPr>
            <a:spLocks noGrp="1"/>
          </p:cNvSpPr>
          <p:nvPr>
            <p:ph idx="1"/>
          </p:nvPr>
        </p:nvSpPr>
        <p:spPr>
          <a:xfrm>
            <a:off x="1485900" y="1534603"/>
            <a:ext cx="10017123" cy="5323397"/>
          </a:xfrm>
        </p:spPr>
        <p:txBody>
          <a:bodyPr>
            <a:normAutofit/>
          </a:bodyPr>
          <a:lstStyle/>
          <a:p>
            <a:pPr>
              <a:lnSpc>
                <a:spcPct val="120000"/>
              </a:lnSpc>
              <a:spcBef>
                <a:spcPts val="0"/>
              </a:spcBef>
              <a:spcAft>
                <a:spcPts val="0"/>
              </a:spcAft>
            </a:pPr>
            <a:r>
              <a:rPr lang="en-US" sz="2200" b="1" dirty="0"/>
              <a:t>MA Specific Handouts</a:t>
            </a:r>
            <a:r>
              <a:rPr lang="en-US" sz="2200" dirty="0"/>
              <a:t> </a:t>
            </a:r>
          </a:p>
          <a:p>
            <a:pPr lvl="1">
              <a:spcBef>
                <a:spcPts val="0"/>
              </a:spcBef>
              <a:spcAft>
                <a:spcPts val="0"/>
              </a:spcAft>
              <a:buFont typeface="Arial" panose="020B0604020202020204" pitchFamily="34" charset="0"/>
              <a:buChar char="•"/>
            </a:pPr>
            <a:r>
              <a:rPr lang="en-US" sz="1900" dirty="0">
                <a:hlinkClick r:id="rId2"/>
              </a:rPr>
              <a:t>Important Update Regarding Immigrants’ Use of Benefits: Access to Health Care and the “Public Charge” Rule</a:t>
            </a:r>
            <a:r>
              <a:rPr lang="en-US" sz="1900" dirty="0"/>
              <a:t> (Multiple languages at: </a:t>
            </a:r>
            <a:r>
              <a:rPr lang="en-US" sz="1900" dirty="0">
                <a:hlinkClick r:id="rId3"/>
              </a:rPr>
              <a:t>www.hcfama.org/immigrant-health</a:t>
            </a:r>
            <a:r>
              <a:rPr lang="en-US" sz="1900" dirty="0"/>
              <a:t> &gt; Public Charge) </a:t>
            </a:r>
          </a:p>
          <a:p>
            <a:pPr lvl="2">
              <a:spcBef>
                <a:spcPts val="0"/>
              </a:spcBef>
              <a:spcAft>
                <a:spcPts val="0"/>
              </a:spcAft>
              <a:buFont typeface="Courier New" panose="02070309020205020404" pitchFamily="49" charset="0"/>
              <a:buChar char="o"/>
            </a:pPr>
            <a:r>
              <a:rPr lang="en-US" sz="1700" dirty="0"/>
              <a:t>Above includes extensive legal services list</a:t>
            </a:r>
          </a:p>
          <a:p>
            <a:pPr lvl="1">
              <a:spcBef>
                <a:spcPts val="0"/>
              </a:spcBef>
              <a:spcAft>
                <a:spcPts val="0"/>
              </a:spcAft>
              <a:buFont typeface="Arial" panose="020B0604020202020204" pitchFamily="34" charset="0"/>
              <a:buChar char="•"/>
            </a:pPr>
            <a:r>
              <a:rPr lang="en-US" sz="1900" dirty="0">
                <a:hlinkClick r:id="rId4"/>
              </a:rPr>
              <a:t>SNAP Food Assistance: Immigrants &amp; Public Charge</a:t>
            </a:r>
            <a:endParaRPr lang="en-US" sz="1900" dirty="0"/>
          </a:p>
          <a:p>
            <a:pPr>
              <a:spcBef>
                <a:spcPts val="1200"/>
              </a:spcBef>
              <a:spcAft>
                <a:spcPts val="0"/>
              </a:spcAft>
            </a:pPr>
            <a:r>
              <a:rPr lang="en-US" sz="2000" b="1" dirty="0"/>
              <a:t>National</a:t>
            </a:r>
            <a:r>
              <a:rPr lang="en-US" sz="2000" dirty="0"/>
              <a:t> </a:t>
            </a:r>
            <a:r>
              <a:rPr lang="en-US" sz="2000" b="1" dirty="0"/>
              <a:t>Handouts</a:t>
            </a:r>
            <a:r>
              <a:rPr lang="en-US" sz="2000" dirty="0"/>
              <a:t> </a:t>
            </a:r>
            <a:r>
              <a:rPr lang="en-US" sz="1600" dirty="0"/>
              <a:t>(below updated 2/14/20)</a:t>
            </a:r>
          </a:p>
          <a:p>
            <a:pPr lvl="1">
              <a:spcBef>
                <a:spcPts val="0"/>
              </a:spcBef>
              <a:spcAft>
                <a:spcPts val="0"/>
              </a:spcAft>
              <a:buFont typeface="Arial" panose="020B0604020202020204" pitchFamily="34" charset="0"/>
              <a:buChar char="•"/>
            </a:pPr>
            <a:r>
              <a:rPr lang="en-US" sz="1900" dirty="0">
                <a:hlinkClick r:id="rId5"/>
              </a:rPr>
              <a:t>Public Charge: Does this apply to me?</a:t>
            </a:r>
            <a:r>
              <a:rPr lang="en-US" sz="1900" dirty="0"/>
              <a:t>  </a:t>
            </a:r>
          </a:p>
          <a:p>
            <a:pPr lvl="1">
              <a:spcBef>
                <a:spcPts val="0"/>
              </a:spcBef>
              <a:spcAft>
                <a:spcPts val="0"/>
              </a:spcAft>
              <a:buFont typeface="Arial" panose="020B0604020202020204" pitchFamily="34" charset="0"/>
              <a:buChar char="•"/>
            </a:pPr>
            <a:r>
              <a:rPr lang="en-US" sz="1900" dirty="0">
                <a:hlinkClick r:id="rId6"/>
              </a:rPr>
              <a:t>KNOW YOUR RIGHTS! Public Charge Messages for Community Members</a:t>
            </a:r>
            <a:r>
              <a:rPr lang="en-US" sz="1900" dirty="0"/>
              <a:t> </a:t>
            </a:r>
          </a:p>
          <a:p>
            <a:pPr lvl="1">
              <a:spcBef>
                <a:spcPts val="0"/>
              </a:spcBef>
              <a:spcAft>
                <a:spcPts val="0"/>
              </a:spcAft>
              <a:buFont typeface="Arial" panose="020B0604020202020204" pitchFamily="34" charset="0"/>
              <a:buChar char="•"/>
            </a:pPr>
            <a:r>
              <a:rPr lang="en-US" sz="1900" dirty="0">
                <a:hlinkClick r:id="rId7"/>
              </a:rPr>
              <a:t>Should I Keep My Kids Enrolled in Health &amp; Nutrition Programs?</a:t>
            </a:r>
            <a:r>
              <a:rPr lang="en-US" sz="1900" dirty="0"/>
              <a:t> </a:t>
            </a:r>
          </a:p>
          <a:p>
            <a:pPr>
              <a:spcBef>
                <a:spcPts val="1200"/>
              </a:spcBef>
              <a:spcAft>
                <a:spcPts val="0"/>
              </a:spcAft>
            </a:pPr>
            <a:r>
              <a:rPr lang="en-US" sz="2000" b="1" dirty="0"/>
              <a:t>Screening Tool</a:t>
            </a:r>
          </a:p>
          <a:p>
            <a:pPr lvl="1">
              <a:lnSpc>
                <a:spcPct val="120000"/>
              </a:lnSpc>
              <a:spcBef>
                <a:spcPts val="0"/>
              </a:spcBef>
              <a:spcAft>
                <a:spcPts val="0"/>
              </a:spcAft>
              <a:buFont typeface="Arial" panose="020B0604020202020204" pitchFamily="34" charset="0"/>
              <a:buChar char="•"/>
            </a:pPr>
            <a:r>
              <a:rPr lang="en-US" dirty="0"/>
              <a:t>Go to </a:t>
            </a:r>
            <a:r>
              <a:rPr lang="en-US" dirty="0">
                <a:hlinkClick r:id="rId8"/>
              </a:rPr>
              <a:t>keepyourbenefitsCA.org</a:t>
            </a:r>
            <a:r>
              <a:rPr lang="en-US" dirty="0"/>
              <a:t> (English) (Spanish:  </a:t>
            </a:r>
            <a:r>
              <a:rPr lang="en-US" dirty="0">
                <a:hlinkClick r:id="rId9"/>
              </a:rPr>
              <a:t>TusBeneficiosPublicos.org</a:t>
            </a:r>
            <a:r>
              <a:rPr lang="en-US" dirty="0"/>
              <a:t>) </a:t>
            </a:r>
          </a:p>
          <a:p>
            <a:pPr lvl="1">
              <a:lnSpc>
                <a:spcPct val="120000"/>
              </a:lnSpc>
              <a:spcBef>
                <a:spcPts val="0"/>
              </a:spcBef>
              <a:spcAft>
                <a:spcPts val="0"/>
              </a:spcAft>
              <a:buFont typeface="Arial" panose="020B0604020202020204" pitchFamily="34" charset="0"/>
              <a:buChar char="•"/>
            </a:pPr>
            <a:r>
              <a:rPr lang="en-US" dirty="0"/>
              <a:t>Or  via TEXT at </a:t>
            </a:r>
            <a:r>
              <a:rPr lang="en-US" b="1" dirty="0"/>
              <a:t>650-376-8006: </a:t>
            </a:r>
            <a:r>
              <a:rPr lang="en-US" dirty="0"/>
              <a:t>Text ‘benefits’ for English, ‘libre’ for Spanish,  ‘</a:t>
            </a:r>
            <a:r>
              <a:rPr lang="en-US" dirty="0" err="1"/>
              <a:t>福利</a:t>
            </a:r>
            <a:r>
              <a:rPr lang="en-US" dirty="0"/>
              <a:t>’ for Chinese, ‘</a:t>
            </a:r>
            <a:r>
              <a:rPr lang="en-US" dirty="0" err="1"/>
              <a:t>lợiích</a:t>
            </a:r>
            <a:r>
              <a:rPr lang="en-US" dirty="0"/>
              <a:t>’ for Vietnamese </a:t>
            </a:r>
          </a:p>
          <a:p>
            <a:endParaRPr lang="en-US" dirty="0"/>
          </a:p>
        </p:txBody>
      </p:sp>
    </p:spTree>
    <p:extLst>
      <p:ext uri="{BB962C8B-B14F-4D97-AF65-F5344CB8AC3E}">
        <p14:creationId xmlns:p14="http://schemas.microsoft.com/office/powerpoint/2010/main" val="3030126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41757-A068-4ACC-BDE7-B93794B36311}"/>
              </a:ext>
            </a:extLst>
          </p:cNvPr>
          <p:cNvSpPr>
            <a:spLocks noGrp="1"/>
          </p:cNvSpPr>
          <p:nvPr>
            <p:ph type="title"/>
          </p:nvPr>
        </p:nvSpPr>
        <p:spPr/>
        <p:txBody>
          <a:bodyPr/>
          <a:lstStyle/>
          <a:p>
            <a:pPr algn="l"/>
            <a:r>
              <a:rPr lang="en-US" b="1" dirty="0"/>
              <a:t>Who makes public charge decisions? </a:t>
            </a:r>
            <a:br>
              <a:rPr lang="en-US" dirty="0"/>
            </a:br>
            <a:endParaRPr lang="en-US" dirty="0"/>
          </a:p>
        </p:txBody>
      </p:sp>
      <p:sp>
        <p:nvSpPr>
          <p:cNvPr id="3" name="Content Placeholder 2">
            <a:extLst>
              <a:ext uri="{FF2B5EF4-FFF2-40B4-BE49-F238E27FC236}">
                <a16:creationId xmlns:a16="http://schemas.microsoft.com/office/drawing/2014/main" id="{43B4F706-36E4-4EE5-A397-7FFEF48C842D}"/>
              </a:ext>
            </a:extLst>
          </p:cNvPr>
          <p:cNvSpPr>
            <a:spLocks noGrp="1"/>
          </p:cNvSpPr>
          <p:nvPr>
            <p:ph idx="1"/>
          </p:nvPr>
        </p:nvSpPr>
        <p:spPr>
          <a:xfrm>
            <a:off x="1484310" y="1975235"/>
            <a:ext cx="10018713" cy="3988243"/>
          </a:xfrm>
        </p:spPr>
        <p:txBody>
          <a:bodyPr>
            <a:normAutofit/>
          </a:bodyPr>
          <a:lstStyle/>
          <a:p>
            <a:r>
              <a:rPr lang="en-US" dirty="0"/>
              <a:t>Decisions on applications for LPR status </a:t>
            </a:r>
            <a:r>
              <a:rPr lang="en-US" b="1" i="1" dirty="0"/>
              <a:t>inside the US</a:t>
            </a:r>
            <a:r>
              <a:rPr lang="en-US" b="1" dirty="0"/>
              <a:t>, </a:t>
            </a:r>
            <a:r>
              <a:rPr lang="en-US" dirty="0"/>
              <a:t>are guided by regulations and policy from the US Citizenship and Immigration Services (USCIS) in the </a:t>
            </a:r>
            <a:r>
              <a:rPr lang="en-US" b="1" dirty="0"/>
              <a:t>Department of Homeland Security (DHS)</a:t>
            </a:r>
          </a:p>
          <a:p>
            <a:r>
              <a:rPr lang="en-US" dirty="0"/>
              <a:t>Decisions about applications for admission or LPR status </a:t>
            </a:r>
            <a:r>
              <a:rPr lang="en-US" b="1" i="1" dirty="0"/>
              <a:t>outside the US</a:t>
            </a:r>
            <a:r>
              <a:rPr lang="en-US" b="1" dirty="0"/>
              <a:t> </a:t>
            </a:r>
            <a:r>
              <a:rPr lang="en-US" dirty="0"/>
              <a:t>(at embassies or consular offices abroad) are guided by the </a:t>
            </a:r>
            <a:r>
              <a:rPr lang="en-US" b="1" dirty="0"/>
              <a:t>Department of State (DOS) </a:t>
            </a:r>
          </a:p>
          <a:p>
            <a:r>
              <a:rPr lang="en-US" b="1" dirty="0"/>
              <a:t>Rules for inside and outside US have been aligned as of 2/24/20</a:t>
            </a:r>
          </a:p>
        </p:txBody>
      </p:sp>
    </p:spTree>
    <p:extLst>
      <p:ext uri="{BB962C8B-B14F-4D97-AF65-F5344CB8AC3E}">
        <p14:creationId xmlns:p14="http://schemas.microsoft.com/office/powerpoint/2010/main" val="3753338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862F8-B80E-473A-B750-EE9D89067AB0}"/>
              </a:ext>
            </a:extLst>
          </p:cNvPr>
          <p:cNvSpPr>
            <a:spLocks noGrp="1"/>
          </p:cNvSpPr>
          <p:nvPr>
            <p:ph type="title"/>
          </p:nvPr>
        </p:nvSpPr>
        <p:spPr>
          <a:xfrm>
            <a:off x="1484309" y="566530"/>
            <a:ext cx="10018713" cy="1752599"/>
          </a:xfrm>
        </p:spPr>
        <p:txBody>
          <a:bodyPr/>
          <a:lstStyle/>
          <a:p>
            <a:pPr algn="l"/>
            <a:r>
              <a:rPr lang="en-US" b="1" dirty="0"/>
              <a:t>How Did We Get Here?</a:t>
            </a:r>
          </a:p>
        </p:txBody>
      </p:sp>
      <p:sp>
        <p:nvSpPr>
          <p:cNvPr id="3" name="Content Placeholder 2">
            <a:extLst>
              <a:ext uri="{FF2B5EF4-FFF2-40B4-BE49-F238E27FC236}">
                <a16:creationId xmlns:a16="http://schemas.microsoft.com/office/drawing/2014/main" id="{A42A4ED8-14E6-4DD1-8360-58DEEA13427E}"/>
              </a:ext>
            </a:extLst>
          </p:cNvPr>
          <p:cNvSpPr>
            <a:spLocks noGrp="1"/>
          </p:cNvSpPr>
          <p:nvPr>
            <p:ph idx="1"/>
          </p:nvPr>
        </p:nvSpPr>
        <p:spPr>
          <a:xfrm>
            <a:off x="1484310" y="1902350"/>
            <a:ext cx="10018713" cy="4158532"/>
          </a:xfrm>
        </p:spPr>
        <p:txBody>
          <a:bodyPr>
            <a:normAutofit fontScale="92500"/>
          </a:bodyPr>
          <a:lstStyle/>
          <a:p>
            <a:r>
              <a:rPr lang="en-US" b="1" dirty="0"/>
              <a:t>Early 2018 </a:t>
            </a:r>
            <a:r>
              <a:rPr lang="en-US" dirty="0"/>
              <a:t>– Republican Administration leaks draft public charge changes memo</a:t>
            </a:r>
          </a:p>
          <a:p>
            <a:r>
              <a:rPr lang="en-US" b="1" dirty="0"/>
              <a:t>Fall 2018 </a:t>
            </a:r>
            <a:r>
              <a:rPr lang="en-US" dirty="0"/>
              <a:t>– Republican Administration issues press release of upcoming changes </a:t>
            </a:r>
          </a:p>
          <a:p>
            <a:r>
              <a:rPr lang="en-US" b="1" dirty="0"/>
              <a:t>August 2019 </a:t>
            </a:r>
            <a:r>
              <a:rPr lang="en-US" dirty="0"/>
              <a:t>– Final rules published, planned October effective date</a:t>
            </a:r>
          </a:p>
          <a:p>
            <a:r>
              <a:rPr lang="en-US" b="1" dirty="0"/>
              <a:t>October 2019 </a:t>
            </a:r>
            <a:r>
              <a:rPr lang="en-US" dirty="0"/>
              <a:t>– Nationwide injunction issued, halted implementation while court challenges were pending</a:t>
            </a:r>
          </a:p>
          <a:p>
            <a:r>
              <a:rPr lang="en-US" b="1" dirty="0"/>
              <a:t>January 2020 </a:t>
            </a:r>
            <a:r>
              <a:rPr lang="en-US" dirty="0"/>
              <a:t>– Supreme court overturns injunction (except in Illinois); </a:t>
            </a:r>
            <a:r>
              <a:rPr lang="en-US" b="1" dirty="0"/>
              <a:t>allows implementation to proceed while court challenges pending</a:t>
            </a:r>
          </a:p>
          <a:p>
            <a:r>
              <a:rPr lang="en-US" b="1" dirty="0"/>
              <a:t>February 2020 </a:t>
            </a:r>
            <a:r>
              <a:rPr lang="en-US" dirty="0"/>
              <a:t>– Administration issues </a:t>
            </a:r>
            <a:r>
              <a:rPr lang="en-US" b="1" dirty="0"/>
              <a:t>effective date: February 24, 2020</a:t>
            </a:r>
          </a:p>
          <a:p>
            <a:r>
              <a:rPr lang="en-US" b="1" dirty="0"/>
              <a:t>Future </a:t>
            </a:r>
            <a:r>
              <a:rPr lang="en-US" dirty="0"/>
              <a:t>–</a:t>
            </a:r>
            <a:r>
              <a:rPr lang="en-US" b="1" dirty="0"/>
              <a:t> Court challenges continue, </a:t>
            </a:r>
            <a:r>
              <a:rPr lang="en-US" b="1" dirty="0">
                <a:solidFill>
                  <a:srgbClr val="FF0000"/>
                </a:solidFill>
              </a:rPr>
              <a:t>could be overturned all or in part</a:t>
            </a:r>
          </a:p>
        </p:txBody>
      </p:sp>
    </p:spTree>
    <p:extLst>
      <p:ext uri="{BB962C8B-B14F-4D97-AF65-F5344CB8AC3E}">
        <p14:creationId xmlns:p14="http://schemas.microsoft.com/office/powerpoint/2010/main" val="3668717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E2B9F-21F1-4DB9-870A-90535D3F53DC}"/>
              </a:ext>
            </a:extLst>
          </p:cNvPr>
          <p:cNvSpPr>
            <a:spLocks noGrp="1"/>
          </p:cNvSpPr>
          <p:nvPr>
            <p:ph type="title"/>
          </p:nvPr>
        </p:nvSpPr>
        <p:spPr/>
        <p:txBody>
          <a:bodyPr/>
          <a:lstStyle/>
          <a:p>
            <a:pPr algn="l"/>
            <a:r>
              <a:rPr lang="en-US" b="1" dirty="0"/>
              <a:t>	Background: What is Public Charge?</a:t>
            </a:r>
          </a:p>
        </p:txBody>
      </p:sp>
      <p:sp>
        <p:nvSpPr>
          <p:cNvPr id="3" name="Content Placeholder 2">
            <a:extLst>
              <a:ext uri="{FF2B5EF4-FFF2-40B4-BE49-F238E27FC236}">
                <a16:creationId xmlns:a16="http://schemas.microsoft.com/office/drawing/2014/main" id="{EDB0A1E3-0165-4AE5-8043-FCE7C548843B}"/>
              </a:ext>
            </a:extLst>
          </p:cNvPr>
          <p:cNvSpPr>
            <a:spLocks noGrp="1"/>
          </p:cNvSpPr>
          <p:nvPr>
            <p:ph idx="1"/>
          </p:nvPr>
        </p:nvSpPr>
        <p:spPr>
          <a:xfrm>
            <a:off x="1876508" y="2146852"/>
            <a:ext cx="9626515" cy="4142629"/>
          </a:xfrm>
        </p:spPr>
        <p:txBody>
          <a:bodyPr>
            <a:normAutofit fontScale="92500" lnSpcReduction="20000"/>
          </a:bodyPr>
          <a:lstStyle/>
          <a:p>
            <a:r>
              <a:rPr lang="en-US" sz="3000" dirty="0"/>
              <a:t>Immigration term - a person who is considered likely to become dependent on the government to meet their basic needs</a:t>
            </a:r>
          </a:p>
          <a:p>
            <a:r>
              <a:rPr lang="en-US" sz="3000" dirty="0"/>
              <a:t>The test applies in two situations: </a:t>
            </a:r>
          </a:p>
          <a:p>
            <a:pPr marL="971550" lvl="1" indent="-514350">
              <a:buFont typeface="+mj-lt"/>
              <a:buAutoNum type="arabicPeriod"/>
            </a:pPr>
            <a:r>
              <a:rPr lang="en-US" sz="3000" dirty="0"/>
              <a:t>when a person applies to enter the US, or </a:t>
            </a:r>
          </a:p>
          <a:p>
            <a:pPr marL="971550" lvl="1" indent="-514350">
              <a:buFont typeface="+mj-lt"/>
              <a:buAutoNum type="arabicPeriod"/>
            </a:pPr>
            <a:r>
              <a:rPr lang="en-US" sz="3000" dirty="0"/>
              <a:t>when a person applies to adjust status to become a Lawful Permanent Resident (LPR or green card holder)</a:t>
            </a:r>
          </a:p>
          <a:p>
            <a:r>
              <a:rPr lang="en-US" sz="3100" dirty="0"/>
              <a:t>If deemed likely to become a public charge, immigration authorities can deny entry to the country or a green card</a:t>
            </a:r>
          </a:p>
        </p:txBody>
      </p:sp>
    </p:spTree>
    <p:extLst>
      <p:ext uri="{BB962C8B-B14F-4D97-AF65-F5344CB8AC3E}">
        <p14:creationId xmlns:p14="http://schemas.microsoft.com/office/powerpoint/2010/main" val="176756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CF5A7-08CA-4A21-9EBC-43175A1EEB11}"/>
              </a:ext>
            </a:extLst>
          </p:cNvPr>
          <p:cNvSpPr>
            <a:spLocks noGrp="1"/>
          </p:cNvSpPr>
          <p:nvPr>
            <p:ph type="title"/>
          </p:nvPr>
        </p:nvSpPr>
        <p:spPr>
          <a:xfrm>
            <a:off x="1592095" y="186856"/>
            <a:ext cx="10018713" cy="1752599"/>
          </a:xfrm>
        </p:spPr>
        <p:txBody>
          <a:bodyPr>
            <a:normAutofit/>
          </a:bodyPr>
          <a:lstStyle/>
          <a:p>
            <a:pPr algn="l"/>
            <a:r>
              <a:rPr lang="en-US" b="1" dirty="0"/>
              <a:t>Key Message – Many Immigrants are Not Subject to Public Charge</a:t>
            </a:r>
          </a:p>
        </p:txBody>
      </p:sp>
      <p:sp>
        <p:nvSpPr>
          <p:cNvPr id="3" name="Content Placeholder 2">
            <a:extLst>
              <a:ext uri="{FF2B5EF4-FFF2-40B4-BE49-F238E27FC236}">
                <a16:creationId xmlns:a16="http://schemas.microsoft.com/office/drawing/2014/main" id="{6D9D8B2D-F2FD-483A-940C-B3C294DE8F5F}"/>
              </a:ext>
            </a:extLst>
          </p:cNvPr>
          <p:cNvSpPr>
            <a:spLocks noGrp="1"/>
          </p:cNvSpPr>
          <p:nvPr>
            <p:ph idx="1"/>
          </p:nvPr>
        </p:nvSpPr>
        <p:spPr>
          <a:xfrm>
            <a:off x="1695463" y="1843376"/>
            <a:ext cx="9559371" cy="4508388"/>
          </a:xfrm>
        </p:spPr>
        <p:txBody>
          <a:bodyPr>
            <a:normAutofit fontScale="92500" lnSpcReduction="10000"/>
          </a:bodyPr>
          <a:lstStyle/>
          <a:p>
            <a:r>
              <a:rPr lang="en-US" sz="2800" dirty="0"/>
              <a:t>Public charge does </a:t>
            </a:r>
            <a:r>
              <a:rPr lang="en-US" sz="2800" b="1" dirty="0"/>
              <a:t>NOT</a:t>
            </a:r>
            <a:r>
              <a:rPr lang="en-US" sz="2800" dirty="0"/>
              <a:t> apply to</a:t>
            </a:r>
          </a:p>
          <a:p>
            <a:pPr lvl="1">
              <a:buFont typeface="Courier New" panose="02070309020205020404" pitchFamily="49" charset="0"/>
              <a:buChar char="o"/>
            </a:pPr>
            <a:r>
              <a:rPr lang="en-US" sz="2800" b="1" dirty="0"/>
              <a:t>People who already have their green card (LPR) </a:t>
            </a:r>
            <a:r>
              <a:rPr lang="en-US" sz="2800" dirty="0"/>
              <a:t>– </a:t>
            </a:r>
            <a:r>
              <a:rPr lang="en-US" sz="2800" b="1" dirty="0"/>
              <a:t>unless will be leaving the country for more than 180 days</a:t>
            </a:r>
          </a:p>
          <a:p>
            <a:pPr lvl="2">
              <a:buFont typeface="Courier New" panose="02070309020205020404" pitchFamily="49" charset="0"/>
              <a:buChar char="o"/>
            </a:pPr>
            <a:r>
              <a:rPr lang="en-US" sz="2600" dirty="0"/>
              <a:t>Green card holders applying for citizenship</a:t>
            </a:r>
          </a:p>
          <a:p>
            <a:pPr lvl="2">
              <a:buFont typeface="Courier New" panose="02070309020205020404" pitchFamily="49" charset="0"/>
              <a:buChar char="o"/>
            </a:pPr>
            <a:r>
              <a:rPr lang="en-US" sz="2600" dirty="0"/>
              <a:t>Green card renewals</a:t>
            </a:r>
          </a:p>
          <a:p>
            <a:pPr lvl="1">
              <a:buFont typeface="Courier New" panose="02070309020205020404" pitchFamily="49" charset="0"/>
              <a:buChar char="o"/>
            </a:pPr>
            <a:r>
              <a:rPr lang="en-US" sz="2800" dirty="0"/>
              <a:t>Refugees, asylees </a:t>
            </a:r>
            <a:r>
              <a:rPr lang="en-US" sz="2800" b="1" dirty="0"/>
              <a:t>and applicants</a:t>
            </a:r>
            <a:r>
              <a:rPr lang="en-US" sz="2800" dirty="0"/>
              <a:t>, crime victims (Violence Against Women Act, U and T visa holders/applicants) and active duty military (</a:t>
            </a:r>
            <a:r>
              <a:rPr lang="en-US" sz="2400" dirty="0"/>
              <a:t>&amp;</a:t>
            </a:r>
            <a:r>
              <a:rPr lang="en-US" sz="2800" dirty="0"/>
              <a:t> spouses and children), special immigrant juveniles, certain people paroled into the US (not complete list)</a:t>
            </a:r>
          </a:p>
          <a:p>
            <a:r>
              <a:rPr lang="en-US" sz="2800" dirty="0"/>
              <a:t>These will not change under new rules</a:t>
            </a:r>
          </a:p>
        </p:txBody>
      </p:sp>
    </p:spTree>
    <p:extLst>
      <p:ext uri="{BB962C8B-B14F-4D97-AF65-F5344CB8AC3E}">
        <p14:creationId xmlns:p14="http://schemas.microsoft.com/office/powerpoint/2010/main" val="4018662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BFFFE-41C4-4556-AA8A-215EB075D587}"/>
              </a:ext>
            </a:extLst>
          </p:cNvPr>
          <p:cNvSpPr>
            <a:spLocks noGrp="1"/>
          </p:cNvSpPr>
          <p:nvPr>
            <p:ph type="title"/>
          </p:nvPr>
        </p:nvSpPr>
        <p:spPr/>
        <p:txBody>
          <a:bodyPr>
            <a:normAutofit/>
          </a:bodyPr>
          <a:lstStyle/>
          <a:p>
            <a:pPr algn="l"/>
            <a:r>
              <a:rPr lang="en-US" b="1" dirty="0"/>
              <a:t>Prior Rules – Receipt of Benefits</a:t>
            </a:r>
          </a:p>
        </p:txBody>
      </p:sp>
      <p:sp>
        <p:nvSpPr>
          <p:cNvPr id="3" name="Content Placeholder 2">
            <a:extLst>
              <a:ext uri="{FF2B5EF4-FFF2-40B4-BE49-F238E27FC236}">
                <a16:creationId xmlns:a16="http://schemas.microsoft.com/office/drawing/2014/main" id="{E655D028-4DBE-4425-B028-3FFADA2B9788}"/>
              </a:ext>
            </a:extLst>
          </p:cNvPr>
          <p:cNvSpPr>
            <a:spLocks noGrp="1"/>
          </p:cNvSpPr>
          <p:nvPr>
            <p:ph idx="1"/>
          </p:nvPr>
        </p:nvSpPr>
        <p:spPr>
          <a:xfrm>
            <a:off x="1484310" y="1971923"/>
            <a:ext cx="10018713" cy="3588689"/>
          </a:xfrm>
        </p:spPr>
        <p:txBody>
          <a:bodyPr>
            <a:normAutofit lnSpcReduction="10000"/>
          </a:bodyPr>
          <a:lstStyle/>
          <a:p>
            <a:endParaRPr lang="en-US" sz="2800" dirty="0"/>
          </a:p>
          <a:p>
            <a:r>
              <a:rPr lang="en-US" sz="2800" dirty="0"/>
              <a:t>Under longstanding </a:t>
            </a:r>
            <a:r>
              <a:rPr lang="en-US" sz="2800" b="1" dirty="0"/>
              <a:t>rules for people in the US </a:t>
            </a:r>
            <a:r>
              <a:rPr lang="en-US" sz="2800" dirty="0"/>
              <a:t>immigration officials could only consider the receipt of the following benefits: </a:t>
            </a:r>
          </a:p>
          <a:p>
            <a:pPr lvl="1">
              <a:buFont typeface="Courier New" panose="02070309020205020404" pitchFamily="49" charset="0"/>
              <a:buChar char="o"/>
            </a:pPr>
            <a:r>
              <a:rPr lang="en-US" sz="2800" b="1" dirty="0"/>
              <a:t>Cash assistance </a:t>
            </a:r>
            <a:r>
              <a:rPr lang="en-US" sz="2800" dirty="0"/>
              <a:t>programs (TAFDC, SSI, EAEDC, etc.) </a:t>
            </a:r>
          </a:p>
          <a:p>
            <a:pPr lvl="1">
              <a:buFont typeface="Courier New" panose="02070309020205020404" pitchFamily="49" charset="0"/>
              <a:buChar char="o"/>
            </a:pPr>
            <a:r>
              <a:rPr lang="en-US" sz="2800" b="1" dirty="0"/>
              <a:t>Long-term institutional care </a:t>
            </a:r>
            <a:r>
              <a:rPr lang="en-US" sz="2800" dirty="0"/>
              <a:t>paid by the government (e.g., Medicaid to stay at a nursing home)</a:t>
            </a:r>
          </a:p>
          <a:p>
            <a:r>
              <a:rPr lang="en-US" sz="2800" dirty="0"/>
              <a:t>Consular officials abroad have already changed rules</a:t>
            </a:r>
            <a:endParaRPr lang="en-US" sz="2800" b="1" dirty="0"/>
          </a:p>
          <a:p>
            <a:endParaRPr lang="en-US" dirty="0"/>
          </a:p>
        </p:txBody>
      </p:sp>
    </p:spTree>
    <p:extLst>
      <p:ext uri="{BB962C8B-B14F-4D97-AF65-F5344CB8AC3E}">
        <p14:creationId xmlns:p14="http://schemas.microsoft.com/office/powerpoint/2010/main" val="2605268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9F2BB-F035-4502-B54D-71A3501DE2FB}"/>
              </a:ext>
            </a:extLst>
          </p:cNvPr>
          <p:cNvSpPr>
            <a:spLocks noGrp="1"/>
          </p:cNvSpPr>
          <p:nvPr>
            <p:ph type="title"/>
          </p:nvPr>
        </p:nvSpPr>
        <p:spPr/>
        <p:txBody>
          <a:bodyPr>
            <a:normAutofit/>
          </a:bodyPr>
          <a:lstStyle/>
          <a:p>
            <a:pPr algn="l"/>
            <a:r>
              <a:rPr lang="en-US" b="1" dirty="0"/>
              <a:t>As of February 24, 2020–  </a:t>
            </a:r>
            <a:br>
              <a:rPr lang="en-US" b="1" dirty="0"/>
            </a:br>
            <a:r>
              <a:rPr lang="en-US" b="1" dirty="0"/>
              <a:t>Additional Benefits Included in the Test</a:t>
            </a:r>
          </a:p>
        </p:txBody>
      </p:sp>
      <p:sp>
        <p:nvSpPr>
          <p:cNvPr id="3" name="Content Placeholder 2">
            <a:extLst>
              <a:ext uri="{FF2B5EF4-FFF2-40B4-BE49-F238E27FC236}">
                <a16:creationId xmlns:a16="http://schemas.microsoft.com/office/drawing/2014/main" id="{CC016A6B-6B40-43D5-832A-4A2C8A180C60}"/>
              </a:ext>
            </a:extLst>
          </p:cNvPr>
          <p:cNvSpPr>
            <a:spLocks noGrp="1"/>
          </p:cNvSpPr>
          <p:nvPr>
            <p:ph idx="1"/>
          </p:nvPr>
        </p:nvSpPr>
        <p:spPr>
          <a:xfrm>
            <a:off x="1623899" y="2579914"/>
            <a:ext cx="10018713" cy="3592286"/>
          </a:xfrm>
        </p:spPr>
        <p:txBody>
          <a:bodyPr>
            <a:normAutofit fontScale="92500" lnSpcReduction="10000"/>
          </a:bodyPr>
          <a:lstStyle/>
          <a:p>
            <a:pPr>
              <a:buFont typeface="Arial" panose="020B0604020202020204" pitchFamily="34" charset="0"/>
              <a:buChar char="•"/>
            </a:pPr>
            <a:r>
              <a:rPr lang="en-US" sz="3300" b="1" dirty="0"/>
              <a:t>Non-emergency Medicaid </a:t>
            </a:r>
            <a:r>
              <a:rPr lang="en-US" sz="3300" dirty="0"/>
              <a:t>for non-pregnant adults (21+)</a:t>
            </a:r>
          </a:p>
          <a:p>
            <a:pPr lvl="1">
              <a:buFont typeface="Courier New" panose="02070309020205020404" pitchFamily="49" charset="0"/>
              <a:buChar char="o"/>
            </a:pPr>
            <a:r>
              <a:rPr lang="en-US" sz="3100" dirty="0"/>
              <a:t>Includes home &amp; community based services (HCBS) and </a:t>
            </a:r>
            <a:r>
              <a:rPr lang="en-US" sz="3100" b="1" dirty="0"/>
              <a:t>Medicare</a:t>
            </a:r>
            <a:r>
              <a:rPr lang="en-US" sz="3100" dirty="0"/>
              <a:t> Savings Programs (</a:t>
            </a:r>
            <a:r>
              <a:rPr lang="en-US" sz="3100" b="1" dirty="0"/>
              <a:t>Medicaid</a:t>
            </a:r>
            <a:r>
              <a:rPr lang="en-US" sz="3100" dirty="0"/>
              <a:t> programs that pay Medicare co-pays, AKA: QMB, SLMBI, QI)</a:t>
            </a:r>
            <a:endParaRPr lang="en-US" sz="3000" dirty="0"/>
          </a:p>
          <a:p>
            <a:pPr>
              <a:buFont typeface="Arial" panose="020B0604020202020204" pitchFamily="34" charset="0"/>
              <a:buChar char="•"/>
            </a:pPr>
            <a:r>
              <a:rPr lang="en-US" sz="3200" b="1" dirty="0"/>
              <a:t>SNAP</a:t>
            </a:r>
          </a:p>
          <a:p>
            <a:pPr>
              <a:buFont typeface="Arial" panose="020B0604020202020204" pitchFamily="34" charset="0"/>
              <a:buChar char="•"/>
            </a:pPr>
            <a:r>
              <a:rPr lang="en-US" sz="3200" b="1" dirty="0"/>
              <a:t>Federal Housing Programs</a:t>
            </a:r>
            <a:r>
              <a:rPr lang="en-US" sz="3200" dirty="0"/>
              <a:t> - </a:t>
            </a:r>
            <a:r>
              <a:rPr lang="en-US" sz="3000" dirty="0"/>
              <a:t>Section 8 vouchers, project based Section 8, federal Public Housing, Sec 202</a:t>
            </a:r>
          </a:p>
        </p:txBody>
      </p:sp>
    </p:spTree>
    <p:extLst>
      <p:ext uri="{BB962C8B-B14F-4D97-AF65-F5344CB8AC3E}">
        <p14:creationId xmlns:p14="http://schemas.microsoft.com/office/powerpoint/2010/main" val="2492606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3BB96-F48F-431E-9E32-A1847941CE88}"/>
              </a:ext>
            </a:extLst>
          </p:cNvPr>
          <p:cNvSpPr>
            <a:spLocks noGrp="1"/>
          </p:cNvSpPr>
          <p:nvPr>
            <p:ph type="title"/>
          </p:nvPr>
        </p:nvSpPr>
        <p:spPr>
          <a:xfrm>
            <a:off x="1542553" y="0"/>
            <a:ext cx="10018713" cy="1437198"/>
          </a:xfrm>
        </p:spPr>
        <p:txBody>
          <a:bodyPr/>
          <a:lstStyle/>
          <a:p>
            <a:pPr algn="l"/>
            <a:r>
              <a:rPr lang="en-US" b="1" dirty="0"/>
              <a:t>Programs NOT Included in Test</a:t>
            </a:r>
            <a:endParaRPr lang="en-US" sz="2400" dirty="0">
              <a:solidFill>
                <a:srgbClr val="CC00CC"/>
              </a:solidFill>
            </a:endParaRPr>
          </a:p>
        </p:txBody>
      </p:sp>
      <p:sp>
        <p:nvSpPr>
          <p:cNvPr id="3" name="Content Placeholder 2">
            <a:extLst>
              <a:ext uri="{FF2B5EF4-FFF2-40B4-BE49-F238E27FC236}">
                <a16:creationId xmlns:a16="http://schemas.microsoft.com/office/drawing/2014/main" id="{879F0652-5A66-4B5C-8D3E-44401D93735D}"/>
              </a:ext>
            </a:extLst>
          </p:cNvPr>
          <p:cNvSpPr>
            <a:spLocks noGrp="1"/>
          </p:cNvSpPr>
          <p:nvPr>
            <p:ph idx="1"/>
          </p:nvPr>
        </p:nvSpPr>
        <p:spPr>
          <a:xfrm>
            <a:off x="1542552" y="1286123"/>
            <a:ext cx="10018713" cy="5192202"/>
          </a:xfrm>
        </p:spPr>
        <p:txBody>
          <a:bodyPr numCol="2">
            <a:noAutofit/>
          </a:bodyPr>
          <a:lstStyle/>
          <a:p>
            <a:pPr lvl="1">
              <a:spcBef>
                <a:spcPts val="0"/>
              </a:spcBef>
            </a:pPr>
            <a:r>
              <a:rPr lang="en-US" sz="2200" dirty="0"/>
              <a:t>MassHealth for </a:t>
            </a:r>
          </a:p>
          <a:p>
            <a:pPr lvl="2">
              <a:spcBef>
                <a:spcPts val="0"/>
              </a:spcBef>
            </a:pPr>
            <a:r>
              <a:rPr lang="en-US" sz="2200" dirty="0"/>
              <a:t>Pregnant people, up to 60 days postpartum</a:t>
            </a:r>
          </a:p>
          <a:p>
            <a:pPr lvl="2">
              <a:spcBef>
                <a:spcPts val="0"/>
              </a:spcBef>
            </a:pPr>
            <a:r>
              <a:rPr lang="en-US" sz="2200" dirty="0"/>
              <a:t>Those  under age 21</a:t>
            </a:r>
          </a:p>
          <a:p>
            <a:pPr lvl="2">
              <a:spcBef>
                <a:spcPts val="0"/>
              </a:spcBef>
            </a:pPr>
            <a:r>
              <a:rPr lang="en-US" sz="2200" dirty="0"/>
              <a:t>“Emergency” Medicaid (MassHealth Limited) </a:t>
            </a:r>
          </a:p>
          <a:p>
            <a:pPr lvl="2">
              <a:spcBef>
                <a:spcPts val="0"/>
              </a:spcBef>
            </a:pPr>
            <a:r>
              <a:rPr lang="en-US" sz="2200" dirty="0"/>
              <a:t>Family Assistance IF paid for by state-only funding</a:t>
            </a:r>
          </a:p>
          <a:p>
            <a:pPr lvl="1">
              <a:spcBef>
                <a:spcPts val="0"/>
              </a:spcBef>
            </a:pPr>
            <a:r>
              <a:rPr lang="en-US" sz="2200" dirty="0"/>
              <a:t>Coverage through the Health Connector, including ConnectorCare</a:t>
            </a:r>
          </a:p>
          <a:p>
            <a:pPr lvl="1">
              <a:spcBef>
                <a:spcPts val="0"/>
              </a:spcBef>
            </a:pPr>
            <a:r>
              <a:rPr lang="en-US" sz="2200" dirty="0"/>
              <a:t>Medicare D subsidies (“Extra Help”)</a:t>
            </a:r>
          </a:p>
          <a:p>
            <a:pPr lvl="1">
              <a:spcBef>
                <a:spcPts val="0"/>
              </a:spcBef>
            </a:pPr>
            <a:r>
              <a:rPr lang="en-US" sz="2200" dirty="0"/>
              <a:t>CMSP</a:t>
            </a:r>
          </a:p>
          <a:p>
            <a:pPr lvl="1">
              <a:spcBef>
                <a:spcPts val="0"/>
              </a:spcBef>
            </a:pPr>
            <a:r>
              <a:rPr lang="en-US" sz="2200" dirty="0"/>
              <a:t>Medicare</a:t>
            </a:r>
          </a:p>
          <a:p>
            <a:pPr lvl="1">
              <a:spcBef>
                <a:spcPts val="0"/>
              </a:spcBef>
            </a:pPr>
            <a:r>
              <a:rPr lang="en-US" sz="2200" dirty="0"/>
              <a:t>COBRA</a:t>
            </a:r>
          </a:p>
          <a:p>
            <a:pPr lvl="1">
              <a:spcBef>
                <a:spcPts val="0"/>
              </a:spcBef>
            </a:pPr>
            <a:r>
              <a:rPr lang="en-US" sz="2200" dirty="0"/>
              <a:t>Veteran’s Administration Coverage and Tricare</a:t>
            </a:r>
          </a:p>
          <a:p>
            <a:pPr lvl="1">
              <a:spcBef>
                <a:spcPts val="0"/>
              </a:spcBef>
            </a:pPr>
            <a:r>
              <a:rPr lang="en-US" sz="2200" dirty="0"/>
              <a:t>Health Safety Net</a:t>
            </a:r>
          </a:p>
          <a:p>
            <a:pPr lvl="1">
              <a:spcBef>
                <a:spcPts val="0"/>
              </a:spcBef>
            </a:pPr>
            <a:r>
              <a:rPr lang="en-US" sz="2200" dirty="0"/>
              <a:t>WIC </a:t>
            </a:r>
          </a:p>
          <a:p>
            <a:pPr lvl="1">
              <a:spcBef>
                <a:spcPts val="0"/>
              </a:spcBef>
            </a:pPr>
            <a:r>
              <a:rPr lang="en-US" sz="2200" dirty="0"/>
              <a:t>School Breakfast/Lunch</a:t>
            </a:r>
          </a:p>
          <a:p>
            <a:pPr lvl="1">
              <a:spcBef>
                <a:spcPts val="0"/>
              </a:spcBef>
            </a:pPr>
            <a:r>
              <a:rPr lang="en-US" sz="2200" dirty="0"/>
              <a:t>Food Banks/Food Pantries</a:t>
            </a:r>
          </a:p>
          <a:p>
            <a:pPr lvl="1">
              <a:spcBef>
                <a:spcPts val="0"/>
              </a:spcBef>
            </a:pPr>
            <a:r>
              <a:rPr lang="en-US" sz="2200" dirty="0"/>
              <a:t>Shelters</a:t>
            </a:r>
          </a:p>
          <a:p>
            <a:pPr lvl="1">
              <a:spcBef>
                <a:spcPts val="0"/>
              </a:spcBef>
            </a:pPr>
            <a:r>
              <a:rPr lang="en-US" sz="2200" dirty="0"/>
              <a:t>Child Care</a:t>
            </a:r>
          </a:p>
          <a:p>
            <a:pPr lvl="1">
              <a:spcBef>
                <a:spcPts val="0"/>
              </a:spcBef>
            </a:pPr>
            <a:r>
              <a:rPr lang="en-US" sz="2200" dirty="0"/>
              <a:t>Pell Grants</a:t>
            </a:r>
          </a:p>
          <a:p>
            <a:pPr lvl="1">
              <a:spcBef>
                <a:spcPts val="0"/>
              </a:spcBef>
            </a:pPr>
            <a:r>
              <a:rPr lang="en-US" sz="2200" b="1" dirty="0">
                <a:solidFill>
                  <a:srgbClr val="FF0000"/>
                </a:solidFill>
              </a:rPr>
              <a:t>New programs exclusively used prior to February 24, 2020</a:t>
            </a:r>
          </a:p>
          <a:p>
            <a:pPr lvl="1">
              <a:spcBef>
                <a:spcPts val="0"/>
              </a:spcBef>
            </a:pPr>
            <a:r>
              <a:rPr lang="en-US" sz="2200" b="1" dirty="0">
                <a:solidFill>
                  <a:srgbClr val="FF0000"/>
                </a:solidFill>
              </a:rPr>
              <a:t>Benefits used by one’s family members</a:t>
            </a:r>
          </a:p>
        </p:txBody>
      </p:sp>
    </p:spTree>
    <p:extLst>
      <p:ext uri="{BB962C8B-B14F-4D97-AF65-F5344CB8AC3E}">
        <p14:creationId xmlns:p14="http://schemas.microsoft.com/office/powerpoint/2010/main" val="35582700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1574</TotalTime>
  <Words>1749</Words>
  <Application>Microsoft Office PowerPoint</Application>
  <PresentationFormat>Widescreen</PresentationFormat>
  <Paragraphs>131</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Corbel</vt:lpstr>
      <vt:lpstr>Courier New</vt:lpstr>
      <vt:lpstr>Wingdings</vt:lpstr>
      <vt:lpstr>Parallax</vt:lpstr>
      <vt:lpstr>Public Charge  Review and Update</vt:lpstr>
      <vt:lpstr>Cautions – not just a disclaimer</vt:lpstr>
      <vt:lpstr>Who makes public charge decisions?  </vt:lpstr>
      <vt:lpstr>How Did We Get Here?</vt:lpstr>
      <vt:lpstr> Background: What is Public Charge?</vt:lpstr>
      <vt:lpstr>Key Message – Many Immigrants are Not Subject to Public Charge</vt:lpstr>
      <vt:lpstr>Prior Rules – Receipt of Benefits</vt:lpstr>
      <vt:lpstr>As of February 24, 2020–   Additional Benefits Included in the Test</vt:lpstr>
      <vt:lpstr>Programs NOT Included in Test</vt:lpstr>
      <vt:lpstr>Key Messages &amp; Advocacy – Effective Date</vt:lpstr>
      <vt:lpstr>Key Message – MOST Subject to Public Charge are Not Eligible for Listed Benefits</vt:lpstr>
      <vt:lpstr>New Rules - Additional factors Outside One’s Control</vt:lpstr>
      <vt:lpstr>Benefits Duration &amp;  Totality of Circumstances</vt:lpstr>
      <vt:lpstr>Scenario: “Sasha”</vt:lpstr>
      <vt:lpstr>Scenario: “Kareena”</vt:lpstr>
      <vt:lpstr>PowerPoint Presentation</vt:lpstr>
      <vt:lpstr>Case Advocacy</vt:lpstr>
      <vt:lpstr>Public charge is not automatic but is discretionary</vt:lpstr>
      <vt:lpstr>Resources</vt:lpstr>
      <vt:lpstr>Resources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CRC Updates: Public Charge, PT-1and OBRA</dc:title>
  <dc:creator>Forman, Ellen W.</dc:creator>
  <cp:lastModifiedBy>Forman, Ellen W.</cp:lastModifiedBy>
  <cp:revision>84</cp:revision>
  <dcterms:created xsi:type="dcterms:W3CDTF">2018-10-18T13:22:07Z</dcterms:created>
  <dcterms:modified xsi:type="dcterms:W3CDTF">2020-02-28T13:48:50Z</dcterms:modified>
</cp:coreProperties>
</file>