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5" r:id="rId11"/>
    <p:sldId id="285" r:id="rId12"/>
    <p:sldId id="287" r:id="rId13"/>
    <p:sldId id="286" r:id="rId14"/>
    <p:sldId id="288" r:id="rId15"/>
    <p:sldId id="289" r:id="rId16"/>
    <p:sldId id="290" r:id="rId17"/>
    <p:sldId id="291" r:id="rId18"/>
    <p:sldId id="292" r:id="rId19"/>
    <p:sldId id="276" r:id="rId20"/>
    <p:sldId id="277" r:id="rId21"/>
    <p:sldId id="279" r:id="rId22"/>
    <p:sldId id="280" r:id="rId23"/>
    <p:sldId id="281" r:id="rId24"/>
    <p:sldId id="282" r:id="rId25"/>
    <p:sldId id="283" r:id="rId26"/>
    <p:sldId id="284" r:id="rId27"/>
    <p:sldId id="274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123" d="100"/>
          <a:sy n="123" d="100"/>
        </p:scale>
        <p:origin x="125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67013E2-EA39-4455-B4EA-17C8CDB42D52}" type="datetimeFigureOut">
              <a:rPr lang="en-US"/>
              <a:pPr>
                <a:defRPr/>
              </a:pPr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245BB2F-69A2-4F86-A000-5EE592B60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FA19DCF-3ADA-47E4-B9DA-65EE200262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33400"/>
            <a:ext cx="7772400" cy="2895600"/>
          </a:xfrm>
        </p:spPr>
        <p:txBody>
          <a:bodyPr/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886200"/>
            <a:ext cx="6400800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362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77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362200"/>
            <a:ext cx="7772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400800"/>
            <a:ext cx="777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+mn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62200" y="228600"/>
            <a:ext cx="6553200" cy="1828800"/>
          </a:xfrm>
        </p:spPr>
        <p:txBody>
          <a:bodyPr/>
          <a:lstStyle/>
          <a:p>
            <a:pPr eaLnBrk="1" hangingPunct="1"/>
            <a:r>
              <a:rPr lang="en-US" sz="5200"/>
              <a:t>Victim Compensation and Assistance Division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33800" y="5334000"/>
            <a:ext cx="5410200" cy="1143000"/>
          </a:xfrm>
        </p:spPr>
        <p:txBody>
          <a:bodyPr/>
          <a:lstStyle/>
          <a:p>
            <a:pPr algn="ctr" eaLnBrk="1" hangingPunct="1"/>
            <a:r>
              <a:rPr lang="en-US" sz="3400" dirty="0"/>
              <a:t>Office of the Attorney General Maura Healey </a:t>
            </a:r>
            <a:r>
              <a:rPr lang="en-US" sz="800" dirty="0"/>
              <a:t>(updated 6/18)</a:t>
            </a:r>
            <a:endParaRPr lang="en-US" sz="3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  <p:bldP spid="1843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Contributory Conduct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Our statute and regulations requires the division to determine whether or not the victim contributed in any way to the crime.</a:t>
            </a:r>
          </a:p>
          <a:p>
            <a:pPr eaLnBrk="1" hangingPunct="1"/>
            <a:r>
              <a:rPr lang="en-US"/>
              <a:t>Examples may include: drug deals, retaliation, threats/weapon by victim, who initiated altercation?</a:t>
            </a:r>
          </a:p>
          <a:p>
            <a:pPr eaLnBrk="1" hangingPunct="1">
              <a:buFontTx/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77000" cy="1524000"/>
          </a:xfrm>
        </p:spPr>
        <p:txBody>
          <a:bodyPr/>
          <a:lstStyle/>
          <a:p>
            <a:r>
              <a:rPr lang="en-US" sz="4000"/>
              <a:t>Overview of All Expenses VCOMP May Cover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sz="2400"/>
              <a:t>Funeral and Burial</a:t>
            </a:r>
          </a:p>
          <a:p>
            <a:r>
              <a:rPr lang="en-US" sz="2400"/>
              <a:t>Ancillary expenses</a:t>
            </a:r>
          </a:p>
          <a:p>
            <a:r>
              <a:rPr lang="en-US" sz="2400"/>
              <a:t>Crime-related mental health counseling</a:t>
            </a:r>
          </a:p>
          <a:p>
            <a:r>
              <a:rPr lang="en-US" sz="2400"/>
              <a:t>Crime-related medical expenses</a:t>
            </a:r>
          </a:p>
          <a:p>
            <a:r>
              <a:rPr lang="en-US" sz="2400"/>
              <a:t>Lost wages</a:t>
            </a:r>
          </a:p>
          <a:p>
            <a:r>
              <a:rPr lang="en-US" sz="2400"/>
              <a:t>Loss of financial support</a:t>
            </a:r>
          </a:p>
          <a:p>
            <a:r>
              <a:rPr lang="en-US" sz="2400"/>
              <a:t>Homemaker expenses</a:t>
            </a:r>
          </a:p>
          <a:p>
            <a:r>
              <a:rPr lang="en-US" sz="2400"/>
              <a:t>Crime Scene Clean up</a:t>
            </a:r>
          </a:p>
          <a:p>
            <a:r>
              <a:rPr lang="en-US" sz="2400"/>
              <a:t>Security Measures</a:t>
            </a:r>
          </a:p>
          <a:p>
            <a:r>
              <a:rPr lang="en-US" sz="2400"/>
              <a:t>Replacement Bedding/Clothing</a:t>
            </a:r>
          </a:p>
          <a:p>
            <a:r>
              <a:rPr lang="en-US" sz="2400"/>
              <a:t>Forensic Exams and related medical costs</a:t>
            </a:r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Funeral and Burial Expenses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crimes that occurred on or after November 5, 2010, the maximum allowed for funeral and burial expenses is $6500. (crimes occurring prior to this date-$4000)</a:t>
            </a:r>
          </a:p>
          <a:p>
            <a:r>
              <a:rPr lang="en-US" dirty="0"/>
              <a:t>Any person who incurs this expense is eligible for reimbursement.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©2009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Medical and Dental Expenses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Includes crime-related medical expenses, dental expenses, prescription expenses, medical equipment and supplies</a:t>
            </a:r>
          </a:p>
          <a:p>
            <a:r>
              <a:rPr lang="en-US"/>
              <a:t>Any medical or dental insurance will be applied to claim before VCOMP could pay.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©2009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Mental Health Counseling Expenses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Victims, child witnesses to violence, and family members of homicide victims may be eligible.</a:t>
            </a:r>
          </a:p>
          <a:p>
            <a:r>
              <a:rPr lang="en-US"/>
              <a:t>Services must be provided by a licensed mental health provider.</a:t>
            </a:r>
          </a:p>
          <a:p>
            <a:r>
              <a:rPr lang="en-US"/>
              <a:t>VCOMP will verify that all treatment is crime-related.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©2009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Loss of Financial Support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Dependents of homicide victims may be eligible for loss of financial support.</a:t>
            </a:r>
          </a:p>
          <a:p>
            <a:r>
              <a:rPr lang="en-US" dirty="0"/>
              <a:t>A “dependent” is defined as: a family member or other person who was wholly or partially dependent on the victim for financial support prior to crime.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Homemaker Expenses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/>
              <a:t>If the sole occupation of the victim at the time of the crime was as a homemaker, and as a result of the crime, victim becomes disabled from performing responsibilities, VCOMP may pay for cost of homemaker services.</a:t>
            </a:r>
          </a:p>
          <a:p>
            <a:r>
              <a:rPr lang="en-US" dirty="0"/>
              <a:t>Examples: housekeeping, errands, meal preparation, child care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©2009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Lost Wages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/>
              <a:t>Victims who were employed at the time of the crime may be eligible.</a:t>
            </a:r>
          </a:p>
          <a:p>
            <a:r>
              <a:rPr lang="en-US"/>
              <a:t>Victims who had a bona fide job offer at the time of the crime or minor victims who will be disabled from working beyond the age of 18 may be eligible.</a:t>
            </a:r>
          </a:p>
          <a:p>
            <a:r>
              <a:rPr lang="en-US"/>
              <a:t>VCOMP will verify crime-related injuries and dates of victim’s disability.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©2009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Lost Wages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The victim needs to provide proof of earnings either through verification from his/her employer or through tax records.</a:t>
            </a:r>
          </a:p>
          <a:p>
            <a:r>
              <a:rPr lang="en-US" dirty="0"/>
              <a:t>Awards for lost wages will be based on the victim’s net earnings at the time of the crime.</a:t>
            </a:r>
          </a:p>
          <a:p>
            <a:r>
              <a:rPr lang="en-US" dirty="0"/>
              <a:t>Lost wages cannot be considered for unreported income.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©2009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Changes to VCOMP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/>
              <a:t>For </a:t>
            </a:r>
            <a:r>
              <a:rPr lang="en-US" b="1" dirty="0"/>
              <a:t>crimes</a:t>
            </a:r>
            <a:r>
              <a:rPr lang="en-US" dirty="0"/>
              <a:t> that occur on or after November 5, 2010.</a:t>
            </a:r>
          </a:p>
          <a:p>
            <a:r>
              <a:rPr lang="en-US" dirty="0"/>
              <a:t>Law goes went into effect November 12, 2010</a:t>
            </a:r>
          </a:p>
          <a:p>
            <a:r>
              <a:rPr lang="en-US" dirty="0"/>
              <a:t>Changes to the application</a:t>
            </a:r>
          </a:p>
          <a:p>
            <a:r>
              <a:rPr lang="en-US" dirty="0"/>
              <a:t>Exceptions do exist (</a:t>
            </a:r>
            <a:r>
              <a:rPr lang="en-US" dirty="0" err="1"/>
              <a:t>ie</a:t>
            </a:r>
            <a:r>
              <a:rPr lang="en-US" dirty="0"/>
              <a:t>. Victims who report on or after November 5, 2010 i.e. child abuse/sexual assault/dv)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©2009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©2007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/>
              <a:t>What is Victim Compensation?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733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/>
              <a:t>Financial assistance up to $25,000 per crime </a:t>
            </a:r>
            <a:r>
              <a:rPr lang="en-US" sz="2400" dirty="0"/>
              <a:t>and </a:t>
            </a:r>
            <a:r>
              <a:rPr lang="en-US" sz="2800" dirty="0"/>
              <a:t>$50,000 for catastrophic injuries, to help victims pay for uninsured medical, dental and counseling expenses, funeral and burial costs</a:t>
            </a:r>
            <a:r>
              <a:rPr lang="en-US" dirty="0"/>
              <a:t>. </a:t>
            </a:r>
            <a:r>
              <a:rPr lang="en-US" sz="800" dirty="0"/>
              <a:t>(updated by CRC, June 2018)</a:t>
            </a:r>
            <a:r>
              <a:rPr lang="en-US" sz="700" dirty="0"/>
              <a:t>  </a:t>
            </a:r>
            <a:endParaRPr lang="en-US" sz="2800" dirty="0"/>
          </a:p>
          <a:p>
            <a:pPr eaLnBrk="1" hangingPunct="1">
              <a:lnSpc>
                <a:spcPct val="80000"/>
              </a:lnSpc>
            </a:pPr>
            <a:endParaRPr lang="en-US" sz="2800" dirty="0"/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Fund of last resort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/>
          </a:p>
          <a:p>
            <a:pPr eaLnBrk="1" hangingPunct="1">
              <a:lnSpc>
                <a:spcPct val="80000"/>
              </a:lnSpc>
            </a:pPr>
            <a:r>
              <a:rPr lang="en-US" sz="2800" dirty="0"/>
              <a:t>The program is administered by the Office of the Attorney General under M.G.L. c. 258C and its accompanying regulations.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800" dirty="0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  <p:bldP spid="19459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Changes include: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r>
              <a:rPr lang="en-US"/>
              <a:t>Funeral and burial expenses-from $4000 to $6500</a:t>
            </a:r>
          </a:p>
          <a:p>
            <a:r>
              <a:rPr lang="en-US"/>
              <a:t>Ancillary expenses</a:t>
            </a:r>
          </a:p>
          <a:p>
            <a:r>
              <a:rPr lang="en-US"/>
              <a:t>Professional Crime Scene Clean-Up</a:t>
            </a:r>
          </a:p>
          <a:p>
            <a:r>
              <a:rPr lang="en-US"/>
              <a:t>Replacement bedding/clothing</a:t>
            </a:r>
          </a:p>
          <a:p>
            <a:r>
              <a:rPr lang="en-US"/>
              <a:t>Mental Health Counseling for non-offending parents</a:t>
            </a:r>
          </a:p>
          <a:p>
            <a:r>
              <a:rPr lang="en-US"/>
              <a:t>Security Measures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©2009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Ancillary Expenses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/>
              <a:t>Cost associated with the interment beyond the funeral/burial expenses</a:t>
            </a:r>
          </a:p>
          <a:p>
            <a:r>
              <a:rPr lang="en-US"/>
              <a:t>Can reimburse up to $800</a:t>
            </a:r>
          </a:p>
          <a:p>
            <a:r>
              <a:rPr lang="en-US"/>
              <a:t>Claimant must have incurred the expense</a:t>
            </a:r>
          </a:p>
          <a:p>
            <a:r>
              <a:rPr lang="en-US"/>
              <a:t>Examples may include: transportation of a victim to place of interment, memorial markers, garden of peace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©2009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Professional Crime Scene Clean-up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Services must be provided by licensed professional service (in compliance with OSHA &amp; DPH)</a:t>
            </a:r>
          </a:p>
          <a:p>
            <a:r>
              <a:rPr lang="en-US"/>
              <a:t>Can reimburse up to $1500</a:t>
            </a:r>
          </a:p>
          <a:p>
            <a:r>
              <a:rPr lang="en-US"/>
              <a:t>Crime scene can be private residence or motor vehicle</a:t>
            </a:r>
          </a:p>
          <a:p>
            <a:r>
              <a:rPr lang="en-US"/>
              <a:t>Will need “proof of expense”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©2009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Replacement Bedding/Clothing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r>
              <a:rPr lang="en-US"/>
              <a:t>Victim or claimant of minor child may be eligible</a:t>
            </a:r>
          </a:p>
          <a:p>
            <a:r>
              <a:rPr lang="en-US"/>
              <a:t>Clothing or bedding in their possession at the time of crime</a:t>
            </a:r>
          </a:p>
          <a:p>
            <a:r>
              <a:rPr lang="en-US"/>
              <a:t>Or items seized by LE or rendered unusable due to crime investigation</a:t>
            </a:r>
          </a:p>
          <a:p>
            <a:r>
              <a:rPr lang="en-US"/>
              <a:t>Can reimburse up to $250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©2009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2438400" y="685800"/>
            <a:ext cx="6477000" cy="1219200"/>
          </a:xfrm>
        </p:spPr>
        <p:txBody>
          <a:bodyPr/>
          <a:lstStyle/>
          <a:p>
            <a:r>
              <a:rPr lang="en-US"/>
              <a:t>Mental Health Counseling for Non-Offending Parents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Parent or legal guardian of minor victim</a:t>
            </a:r>
          </a:p>
          <a:p>
            <a:r>
              <a:rPr lang="en-US"/>
              <a:t>The child is the victim of the violent crime</a:t>
            </a:r>
          </a:p>
          <a:p>
            <a:r>
              <a:rPr lang="en-US"/>
              <a:t>Expenses can be incorporated into the child’s claim; maximum of $25,000</a:t>
            </a:r>
          </a:p>
          <a:p>
            <a:r>
              <a:rPr lang="en-US"/>
              <a:t>Verified by mental health counselor that treatment is crime related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Security Measures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dirty="0"/>
              <a:t>Victim or family member residing with victim at time of crime could be eligible</a:t>
            </a:r>
          </a:p>
          <a:p>
            <a:r>
              <a:rPr lang="en-US" dirty="0"/>
              <a:t>Circumstances of the crime would show security measures will address safety concerns</a:t>
            </a:r>
          </a:p>
          <a:p>
            <a:r>
              <a:rPr lang="en-US" dirty="0"/>
              <a:t>Up to $500</a:t>
            </a:r>
          </a:p>
          <a:p>
            <a:r>
              <a:rPr lang="en-US" dirty="0"/>
              <a:t>External and internal doors, security systems, windows,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©2009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Changes to VCOMP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will accept a Provider Sexual Crime Report (PSCR) as a report to LE even though it is anonymous </a:t>
            </a:r>
          </a:p>
          <a:p>
            <a:r>
              <a:rPr lang="en-US"/>
              <a:t>More time given to claimants to appeal decisions (administrative reconsideration/judicial review)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©2009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When all else fails…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Call us! We are happy to assist you in any way!</a:t>
            </a:r>
          </a:p>
          <a:p>
            <a:pPr eaLnBrk="1" hangingPunct="1"/>
            <a:r>
              <a:rPr lang="en-US"/>
              <a:t>Please refer your victims to VCOMP</a:t>
            </a:r>
          </a:p>
          <a:p>
            <a:pPr eaLnBrk="1" hangingPunct="1"/>
            <a:r>
              <a:rPr lang="en-US"/>
              <a:t>Make no promises!</a:t>
            </a:r>
          </a:p>
          <a:p>
            <a:pPr eaLnBrk="1" hangingPunct="1"/>
            <a:r>
              <a:rPr lang="en-US"/>
              <a:t>Let us determine eligibility</a:t>
            </a:r>
          </a:p>
          <a:p>
            <a:pPr eaLnBrk="1" hangingPunct="1">
              <a:buFontTx/>
              <a:buNone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©2009 Office of Massachusetts Attorney General Martha Coakley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©2007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b="1"/>
              <a:t>Who Is Eligible</a:t>
            </a:r>
            <a:r>
              <a:rPr lang="en-US" sz="3400"/>
              <a:t>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dirty="0"/>
              <a:t>Victims of violent crimes occurring in Massachusetts.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3000" dirty="0"/>
              <a:t>“Victim” is defined as: “… a person who suffers personal, physical or psychological injury or death as a direct result of a crime being committed against him.”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©2007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705600" cy="1219200"/>
          </a:xfrm>
        </p:spPr>
        <p:txBody>
          <a:bodyPr/>
          <a:lstStyle/>
          <a:p>
            <a:pPr eaLnBrk="1" hangingPunct="1"/>
            <a:r>
              <a:rPr lang="en-US" sz="3400" b="1"/>
              <a:t>Who May be Eligible? (cont’d)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/>
              <a:t>Dependents and family members of homicide victims.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1600"/>
              <a:t>Child, grandchild,  adopted child, brother, sister, niece or nephew</a:t>
            </a:r>
          </a:p>
          <a:p>
            <a:pPr eaLnBrk="1" hangingPunct="1">
              <a:lnSpc>
                <a:spcPct val="90000"/>
              </a:lnSpc>
            </a:pPr>
            <a:endParaRPr lang="en-US" sz="2000"/>
          </a:p>
          <a:p>
            <a:pPr eaLnBrk="1" hangingPunct="1">
              <a:lnSpc>
                <a:spcPct val="90000"/>
              </a:lnSpc>
            </a:pPr>
            <a:r>
              <a:rPr lang="en-US" sz="3000"/>
              <a:t>Minor children who witness violence against a family member or are dependents of the victim. </a:t>
            </a:r>
          </a:p>
          <a:p>
            <a:pPr eaLnBrk="1" hangingPunct="1">
              <a:lnSpc>
                <a:spcPct val="90000"/>
              </a:lnSpc>
            </a:pPr>
            <a:r>
              <a:rPr lang="en-US" sz="3000"/>
              <a:t>Non-offending parent of child abuse victim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3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  <p:bldP spid="2355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©2007 Office of Massachusetts Attorney General Martha Coakley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b="1"/>
              <a:t>What are the Requirements?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000"/>
              <a:t>The crime must have been reported to law enforcement within five days of its occurrence, </a:t>
            </a:r>
            <a:r>
              <a:rPr lang="en-US" sz="3000" u="sng"/>
              <a:t>unless there is good cause for delay</a:t>
            </a:r>
            <a:r>
              <a:rPr lang="en-US" sz="300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80000"/>
              </a:lnSpc>
            </a:pPr>
            <a:r>
              <a:rPr lang="en-US" sz="3000"/>
              <a:t>“Law enforcement” includes federal, state, and local police; school, college or university police; investigative agencies such as Dept. of Children &amp; Families, Elder Services and clerk of courts.</a:t>
            </a:r>
          </a:p>
          <a:p>
            <a:pPr eaLnBrk="1" hangingPunct="1">
              <a:lnSpc>
                <a:spcPct val="80000"/>
              </a:lnSpc>
            </a:pPr>
            <a:endParaRPr lang="en-US" sz="3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©2007 Office of Massachusetts Attorney General Martha Coakley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b="1"/>
              <a:t>Good Cause / Poor Cause for Delay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2133600"/>
            <a:ext cx="7772400" cy="3962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b="1"/>
              <a:t>Good Cause for Delay: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700"/>
              <a:t>Sexual Assault Victim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700"/>
              <a:t>Domestic Violence Victim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700"/>
              <a:t>Child Abuse Victim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700"/>
              <a:t>Victim is in hospital, coma, etc.</a:t>
            </a:r>
          </a:p>
          <a:p>
            <a:pPr eaLnBrk="1" hangingPunct="1">
              <a:lnSpc>
                <a:spcPct val="90000"/>
              </a:lnSpc>
            </a:pPr>
            <a:endParaRPr lang="en-US" sz="2000"/>
          </a:p>
          <a:p>
            <a:pPr eaLnBrk="1" hangingPunct="1">
              <a:lnSpc>
                <a:spcPct val="90000"/>
              </a:lnSpc>
            </a:pPr>
            <a:r>
              <a:rPr lang="en-US" sz="2700" b="1"/>
              <a:t>Poor Cause for Delay:</a:t>
            </a:r>
          </a:p>
          <a:p>
            <a:pPr lvl="1"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700"/>
              <a:t>Reporting crime after finding out it is a requirement for Victim Compensation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©2007 Office of Massachusetts Attorney General Martha Coakley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/>
              <a:t>What are the Requirements? (cont’d)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/>
              <a:t>A report to a hospital or hotline does not satisfy the reporting requirement.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/>
          </a:p>
          <a:p>
            <a:pPr eaLnBrk="1" hangingPunct="1">
              <a:lnSpc>
                <a:spcPct val="80000"/>
              </a:lnSpc>
            </a:pPr>
            <a:r>
              <a:rPr lang="en-US"/>
              <a:t>The claimant must cooperate with law enforcement officials in the investigation and prosecution of the crime unless there is a reasonable excuse not to cooperate.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  <p:bldP spid="2560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©2007 Office of Massachusetts Attorney General Martha </a:t>
            </a:r>
            <a:r>
              <a:rPr lang="en-US" dirty="0" err="1"/>
              <a:t>Coakley</a:t>
            </a:r>
            <a:endParaRPr lang="en-US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/>
              <a:t>Reporting Information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   </a:t>
            </a:r>
            <a:r>
              <a:rPr lang="en-US" sz="3000" dirty="0"/>
              <a:t>When applying for Victim Compensation, it is helpful to include the following reports with the application; however, it is not required.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/>
              <a:t>Police reports, Incident Reports (Federal, State, Local)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/>
              <a:t>209A, Affidavit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/>
              <a:t>51A, Child Abuse Incident Reports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000" dirty="0"/>
              <a:t>258E, Affidavit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5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©2007 Office of Massachusetts Attorney General Martha Coakley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b="1"/>
              <a:t>What are the Time Limits for Eligibility?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286000"/>
            <a:ext cx="7772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A claim for compensation must be filed </a:t>
            </a:r>
            <a:r>
              <a:rPr lang="en-US" sz="2400" u="sng"/>
              <a:t>within 3 years</a:t>
            </a:r>
            <a:r>
              <a:rPr lang="en-US" sz="2400"/>
              <a:t> of the date of crime.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/>
          </a:p>
          <a:p>
            <a:pPr eaLnBrk="1" hangingPunct="1">
              <a:lnSpc>
                <a:spcPct val="90000"/>
              </a:lnSpc>
            </a:pPr>
            <a:r>
              <a:rPr lang="en-US" sz="2400"/>
              <a:t>If a victim was a minor when the crime was committed, the 3 year file period begins on his/her 18</a:t>
            </a:r>
            <a:r>
              <a:rPr lang="en-US" sz="2400" baseline="30000"/>
              <a:t>th</a:t>
            </a:r>
            <a:r>
              <a:rPr lang="en-US" sz="2400"/>
              <a:t> birthday. </a:t>
            </a:r>
          </a:p>
          <a:p>
            <a:pPr eaLnBrk="1" hangingPunct="1">
              <a:lnSpc>
                <a:spcPct val="90000"/>
              </a:lnSpc>
            </a:pPr>
            <a:endParaRPr lang="en-US" sz="2400"/>
          </a:p>
          <a:p>
            <a:pPr eaLnBrk="1" hangingPunct="1">
              <a:lnSpc>
                <a:spcPct val="90000"/>
              </a:lnSpc>
            </a:pPr>
            <a:r>
              <a:rPr lang="en-US" sz="2400"/>
              <a:t>If the crime is not discovered until more than 3 years after the crime is committed, the 3 year filing period begins when a criminal complaint or indictment is issued.</a:t>
            </a:r>
          </a:p>
          <a:p>
            <a:pPr eaLnBrk="1" hangingPunct="1">
              <a:lnSpc>
                <a:spcPct val="90000"/>
              </a:lnSpc>
            </a:pPr>
            <a:endParaRPr lang="en-US" sz="3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  <p:bldP spid="28675" grpId="0" autoUpdateAnimBg="0"/>
    </p:bldLst>
  </p:timing>
</p:sld>
</file>

<file path=ppt/theme/theme1.xml><?xml version="1.0" encoding="utf-8"?>
<a:theme xmlns:a="http://schemas.openxmlformats.org/drawingml/2006/main" name="POWERPOINT TEMPLATE">
  <a:themeElements>
    <a:clrScheme name="POWERPOINT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WERPOINT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WERPOINT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611</TotalTime>
  <Words>1489</Words>
  <Application>Microsoft Office PowerPoint</Application>
  <PresentationFormat>On-screen Show (4:3)</PresentationFormat>
  <Paragraphs>159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Courier New</vt:lpstr>
      <vt:lpstr>Times New Roman</vt:lpstr>
      <vt:lpstr>POWERPOINT TEMPLATE</vt:lpstr>
      <vt:lpstr>Victim Compensation and Assistance Division</vt:lpstr>
      <vt:lpstr>What is Victim Compensation?</vt:lpstr>
      <vt:lpstr>Who Is Eligible?</vt:lpstr>
      <vt:lpstr>Who May be Eligible? (cont’d)</vt:lpstr>
      <vt:lpstr>What are the Requirements?</vt:lpstr>
      <vt:lpstr>Good Cause / Poor Cause for Delay</vt:lpstr>
      <vt:lpstr>What are the Requirements? (cont’d)</vt:lpstr>
      <vt:lpstr>Reporting Information</vt:lpstr>
      <vt:lpstr>What are the Time Limits for Eligibility? </vt:lpstr>
      <vt:lpstr>Contributory Conduct</vt:lpstr>
      <vt:lpstr>Overview of All Expenses VCOMP May Cover</vt:lpstr>
      <vt:lpstr>Funeral and Burial Expenses</vt:lpstr>
      <vt:lpstr>Medical and Dental Expenses</vt:lpstr>
      <vt:lpstr>Mental Health Counseling Expenses</vt:lpstr>
      <vt:lpstr>Loss of Financial Support</vt:lpstr>
      <vt:lpstr>Homemaker Expenses</vt:lpstr>
      <vt:lpstr>Lost Wages</vt:lpstr>
      <vt:lpstr>Lost Wages</vt:lpstr>
      <vt:lpstr>Changes to VCOMP</vt:lpstr>
      <vt:lpstr>Changes include:</vt:lpstr>
      <vt:lpstr>Ancillary Expenses</vt:lpstr>
      <vt:lpstr>Professional Crime Scene Clean-up</vt:lpstr>
      <vt:lpstr>Replacement Bedding/Clothing</vt:lpstr>
      <vt:lpstr>Mental Health Counseling for Non-Offending Parents</vt:lpstr>
      <vt:lpstr>Security Measures</vt:lpstr>
      <vt:lpstr>Additional Changes to VCOMP</vt:lpstr>
      <vt:lpstr>When all else fails…</vt:lpstr>
    </vt:vector>
  </TitlesOfParts>
  <Company>AGO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Knorton</dc:creator>
  <cp:lastModifiedBy>Chace, Elena</cp:lastModifiedBy>
  <cp:revision>56</cp:revision>
  <cp:lastPrinted>2012-10-15T15:49:05Z</cp:lastPrinted>
  <dcterms:created xsi:type="dcterms:W3CDTF">2009-01-20T15:12:43Z</dcterms:created>
  <dcterms:modified xsi:type="dcterms:W3CDTF">2018-06-14T20:10:55Z</dcterms:modified>
</cp:coreProperties>
</file>