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3D4E9-0E1E-498A-9A21-2E5744BA620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A1374-6D95-4A9B-9C0B-EF8E198F8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A1374-6D95-4A9B-9C0B-EF8E198F8C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E01D05-7C15-4DBE-B91A-ECA0790D65F2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19DBB8-4A1A-4E10-A734-4036BE62C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Safety Net (HSN)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Eligibility Changes coming in June</a:t>
            </a:r>
          </a:p>
          <a:p>
            <a:pPr algn="r"/>
            <a:r>
              <a:rPr lang="en-US" sz="2000" dirty="0" smtClean="0"/>
              <a:t>Joseph Ianelli</a:t>
            </a:r>
          </a:p>
          <a:p>
            <a:pPr algn="r"/>
            <a:r>
              <a:rPr lang="en-US" sz="2000" dirty="0" smtClean="0"/>
              <a:t>MGH Financial Services Director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HSN Changes</a:t>
            </a:r>
            <a:br>
              <a:rPr lang="en-US" dirty="0" smtClean="0"/>
            </a:br>
            <a:r>
              <a:rPr lang="en-US" dirty="0" smtClean="0"/>
              <a:t>June 1, 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HSN retroactivity change (6 months to 10 days)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Patients between 150% of FPL and 200% of FPL will have partial HSN with a deductible instead of Full HSN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Patients between 300%-400% FPL will no longer be eligible for HSN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Presumptive eligibility process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Retroactive eligibility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304800" y="2438400"/>
          <a:ext cx="86868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6582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time parameter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Date</a:t>
                      </a:r>
                      <a:endParaRPr lang="en-US" dirty="0"/>
                    </a:p>
                  </a:txBody>
                  <a:tcPr marL="44873" marR="44873"/>
                </a:tc>
              </a:tr>
              <a:tr h="21001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Retroactive eligibility for HSN patients</a:t>
                      </a:r>
                      <a:r>
                        <a:rPr lang="en-US" sz="1600" baseline="0" dirty="0" smtClean="0"/>
                        <a:t> not eligible for </a:t>
                      </a:r>
                      <a:r>
                        <a:rPr lang="en-US" sz="1600" baseline="0" dirty="0" err="1" smtClean="0"/>
                        <a:t>ConnectorCare</a:t>
                      </a:r>
                      <a:r>
                        <a:rPr lang="en-US" sz="1600" baseline="0" dirty="0" smtClean="0"/>
                        <a:t> or Comprehensive </a:t>
                      </a:r>
                      <a:r>
                        <a:rPr lang="en-US" sz="1600" baseline="0" dirty="0" err="1" smtClean="0"/>
                        <a:t>MassHealth</a:t>
                      </a:r>
                      <a:endParaRPr lang="en-US" sz="16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 months prior to application submission date</a:t>
                      </a:r>
                      <a:endParaRPr lang="en-US" sz="16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days prior to application date. Hospitals and CHCs will have the ability to determine patients eligible for HSN on a presumptive basis. 	</a:t>
                      </a:r>
                    </a:p>
                    <a:p>
                      <a:endParaRPr lang="en-US" sz="16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6/1/16 	</a:t>
                      </a:r>
                    </a:p>
                    <a:p>
                      <a:endParaRPr lang="en-US" sz="1600" dirty="0"/>
                    </a:p>
                  </a:txBody>
                  <a:tcPr marL="44873" marR="44873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Deductibles and category elimination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29600" cy="550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691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time parameter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Date</a:t>
                      </a:r>
                      <a:endParaRPr lang="en-US" dirty="0"/>
                    </a:p>
                  </a:txBody>
                  <a:tcPr marL="44873" marR="44873"/>
                </a:tc>
              </a:tr>
              <a:tr h="1029878">
                <a:tc>
                  <a:txBody>
                    <a:bodyPr/>
                    <a:lstStyle/>
                    <a:p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 - 150% FPL </a:t>
                      </a: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$0 - $17,820/year (individual)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Full HSN, no deductible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 change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n/a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</a:tr>
              <a:tr h="10298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150%-200% FPL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$17,820-$23,760/year (individual)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Full HSN, no deductible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HSN Partial, $516 deductible/ year for an individual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6/23/16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19593">
                <a:tc>
                  <a:txBody>
                    <a:bodyPr/>
                    <a:lstStyle/>
                    <a:p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200% FPL- 300% FPL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$23,760-$35,640 /year (individual)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HSN Partial, deductibles ranging from $0-$ 4,752 (individual)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HSN Partial (no change), deductible ranging from $516 - $4,752 (individual)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6/23/16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093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300% FPL- 400% FPL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$35,640 - $47,520/year (individual) 	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HSN Partial, deductible ranging from $4,752 - $9,504 (individual)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Protected from billing as a “low income patient “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 coverage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protected from billing- no longer considered a “low income patient”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6/23/16 	</a:t>
                      </a:r>
                    </a:p>
                    <a:p>
                      <a:pPr marL="0" algn="l" defTabSz="914400" rtl="0" eaLnBrk="1" latinLnBrk="0" hangingPunct="1"/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Deductible Methodology for HSN Partial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New </a:t>
            </a:r>
            <a:r>
              <a:rPr lang="en-US" b="1" dirty="0"/>
              <a:t>greater of calculation: </a:t>
            </a:r>
          </a:p>
          <a:p>
            <a:pPr lvl="1"/>
            <a:r>
              <a:rPr lang="en-US" sz="2600" dirty="0" smtClean="0"/>
              <a:t>40</a:t>
            </a:r>
            <a:r>
              <a:rPr lang="en-US" sz="2600" dirty="0"/>
              <a:t>% of the difference between m</a:t>
            </a:r>
            <a:r>
              <a:rPr lang="en-US" sz="2600" dirty="0" smtClean="0"/>
              <a:t>odified </a:t>
            </a:r>
            <a:r>
              <a:rPr lang="en-US" sz="2600" dirty="0"/>
              <a:t>a</a:t>
            </a:r>
            <a:r>
              <a:rPr lang="en-US" sz="2600" dirty="0" smtClean="0"/>
              <a:t>djusted gross income and </a:t>
            </a:r>
            <a:r>
              <a:rPr lang="en-US" sz="2600" dirty="0"/>
              <a:t>200 </a:t>
            </a:r>
            <a:r>
              <a:rPr lang="en-US" sz="2600" dirty="0" smtClean="0"/>
              <a:t>% FPL; Or, annualized </a:t>
            </a:r>
            <a:r>
              <a:rPr lang="en-US" sz="2600" dirty="0"/>
              <a:t>lowest-cost </a:t>
            </a:r>
            <a:r>
              <a:rPr lang="en-US" sz="2600" dirty="0" err="1"/>
              <a:t>ConnectorCare</a:t>
            </a:r>
            <a:r>
              <a:rPr lang="en-US" sz="2600" dirty="0"/>
              <a:t> premium, adjusted for family size </a:t>
            </a:r>
            <a:endParaRPr lang="en-US" sz="2600" dirty="0" smtClean="0"/>
          </a:p>
          <a:p>
            <a:pPr lvl="1">
              <a:buNone/>
            </a:pPr>
            <a:endParaRPr lang="en-US" sz="2600" dirty="0" smtClean="0"/>
          </a:p>
          <a:p>
            <a:pPr lvl="1"/>
            <a:r>
              <a:rPr lang="en-US" dirty="0" smtClean="0"/>
              <a:t>Below </a:t>
            </a:r>
            <a:r>
              <a:rPr lang="en-US" dirty="0"/>
              <a:t>150% FPL, patient will have $0 </a:t>
            </a:r>
            <a:r>
              <a:rPr lang="en-US" dirty="0" smtClean="0"/>
              <a:t>deductible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2600" dirty="0" smtClean="0"/>
              <a:t>MGPO: 70% discount to patients 150%-200% FPL and 300%-400% FPL patients--full charges.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New deductible methodology impacts</a:t>
            </a:r>
            <a:br>
              <a:rPr lang="en-US" sz="3600" dirty="0" smtClean="0"/>
            </a:br>
            <a:r>
              <a:rPr lang="en-US" sz="3600" dirty="0" smtClean="0"/>
              <a:t>those between 151% and 200 of the FPL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 gridSpan="4">
                  <a:txBody>
                    <a:bodyPr/>
                    <a:lstStyle/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Sample Individual HSN Partial Deductible 	</a:t>
                      </a:r>
                    </a:p>
                    <a:p>
                      <a:endParaRPr lang="en-US" dirty="0"/>
                    </a:p>
                  </a:txBody>
                  <a:tcPr marL="90593" marR="9059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Annual income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FPL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</a:tr>
              <a:tr h="457200"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$17,939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151% FPL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$0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$516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$23,879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201% FPL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$47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$984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$35,402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298% FPL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$4,656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$4,656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$35,759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301% FPL 	</a:t>
                      </a:r>
                    </a:p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$4,800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no coverage 	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0593" marR="90593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Hospital Presumptive Eligibility (HPE)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Short Page Application to auto enroll into HSN</a:t>
            </a:r>
          </a:p>
          <a:p>
            <a:pPr lvl="1"/>
            <a:r>
              <a:rPr lang="en-US" dirty="0" smtClean="0"/>
              <a:t>Attest to being a MA resident</a:t>
            </a:r>
          </a:p>
          <a:p>
            <a:pPr lvl="1"/>
            <a:r>
              <a:rPr lang="en-US" dirty="0" smtClean="0"/>
              <a:t>Declared income &gt;300% FPL</a:t>
            </a:r>
          </a:p>
          <a:p>
            <a:pPr lvl="1"/>
            <a:r>
              <a:rPr lang="en-US" dirty="0" smtClean="0"/>
              <a:t>No current </a:t>
            </a:r>
            <a:r>
              <a:rPr lang="en-US" dirty="0" err="1" smtClean="0"/>
              <a:t>MassHealth</a:t>
            </a:r>
            <a:r>
              <a:rPr lang="en-US" dirty="0" smtClean="0"/>
              <a:t>, HSN, </a:t>
            </a:r>
            <a:r>
              <a:rPr lang="en-US" dirty="0" err="1" smtClean="0"/>
              <a:t>ConnectorCare</a:t>
            </a:r>
            <a:endParaRPr lang="en-US" dirty="0" smtClean="0"/>
          </a:p>
          <a:p>
            <a:pPr lvl="1"/>
            <a:r>
              <a:rPr lang="en-US" dirty="0" smtClean="0"/>
              <a:t>No other HPE determination within 12 months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3 primary Issues</a:t>
            </a:r>
          </a:p>
          <a:p>
            <a:pPr lvl="1"/>
            <a:r>
              <a:rPr lang="en-US" dirty="0" smtClean="0"/>
              <a:t>Does not address losing 6 months retro eligibility</a:t>
            </a:r>
          </a:p>
          <a:p>
            <a:pPr lvl="1"/>
            <a:r>
              <a:rPr lang="en-US" dirty="0" smtClean="0"/>
              <a:t>Process not limited to certified counselors</a:t>
            </a:r>
          </a:p>
          <a:p>
            <a:pPr lvl="1"/>
            <a:r>
              <a:rPr lang="en-US" dirty="0" smtClean="0"/>
              <a:t>Does not harmonize with MA Law Chapter 224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</TotalTime>
  <Words>511</Words>
  <Application>Microsoft Office PowerPoint</Application>
  <PresentationFormat>On-screen Show (4:3)</PresentationFormat>
  <Paragraphs>125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Health Safety Net (HSN)</vt:lpstr>
      <vt:lpstr>Summary of HSN Changes June 1,  2016</vt:lpstr>
      <vt:lpstr>Retroactive eligibility</vt:lpstr>
      <vt:lpstr>Deductibles and category elimination </vt:lpstr>
      <vt:lpstr>New Deductible Methodology for HSN Partial</vt:lpstr>
      <vt:lpstr>New deductible methodology impacts those between 151% and 200 of the FPL</vt:lpstr>
      <vt:lpstr>Hospital Presumptive Eligibility (HPE)</vt:lpstr>
    </vt:vector>
  </TitlesOfParts>
  <Company>Partners HealthCare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Partners Information Systems</dc:creator>
  <cp:lastModifiedBy>Ellen Forman</cp:lastModifiedBy>
  <cp:revision>50</cp:revision>
  <dcterms:created xsi:type="dcterms:W3CDTF">2016-05-23T14:04:37Z</dcterms:created>
  <dcterms:modified xsi:type="dcterms:W3CDTF">2016-05-31T13:17:11Z</dcterms:modified>
</cp:coreProperties>
</file>