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41"/>
  </p:notesMasterIdLst>
  <p:handoutMasterIdLst>
    <p:handoutMasterId r:id="rId42"/>
  </p:handoutMasterIdLst>
  <p:sldIdLst>
    <p:sldId id="256" r:id="rId2"/>
    <p:sldId id="308" r:id="rId3"/>
    <p:sldId id="304" r:id="rId4"/>
    <p:sldId id="307" r:id="rId5"/>
    <p:sldId id="258" r:id="rId6"/>
    <p:sldId id="257" r:id="rId7"/>
    <p:sldId id="286" r:id="rId8"/>
    <p:sldId id="343" r:id="rId9"/>
    <p:sldId id="338" r:id="rId10"/>
    <p:sldId id="321" r:id="rId11"/>
    <p:sldId id="322" r:id="rId12"/>
    <p:sldId id="331" r:id="rId13"/>
    <p:sldId id="332" r:id="rId14"/>
    <p:sldId id="333" r:id="rId15"/>
    <p:sldId id="336" r:id="rId16"/>
    <p:sldId id="341" r:id="rId17"/>
    <p:sldId id="342" r:id="rId18"/>
    <p:sldId id="324" r:id="rId19"/>
    <p:sldId id="325" r:id="rId20"/>
    <p:sldId id="298" r:id="rId21"/>
    <p:sldId id="281" r:id="rId22"/>
    <p:sldId id="334" r:id="rId23"/>
    <p:sldId id="282" r:id="rId24"/>
    <p:sldId id="266" r:id="rId25"/>
    <p:sldId id="260" r:id="rId26"/>
    <p:sldId id="284" r:id="rId27"/>
    <p:sldId id="330" r:id="rId28"/>
    <p:sldId id="293" r:id="rId29"/>
    <p:sldId id="296" r:id="rId30"/>
    <p:sldId id="320" r:id="rId31"/>
    <p:sldId id="337" r:id="rId32"/>
    <p:sldId id="340" r:id="rId33"/>
    <p:sldId id="339" r:id="rId34"/>
    <p:sldId id="326" r:id="rId35"/>
    <p:sldId id="327" r:id="rId36"/>
    <p:sldId id="328" r:id="rId37"/>
    <p:sldId id="275" r:id="rId38"/>
    <p:sldId id="274" r:id="rId39"/>
    <p:sldId id="301" r:id="rId40"/>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y Negus" initials="VN" lastIdx="18" clrIdx="0"/>
  <p:cmAuthor id="1" name="MLRI Staff" initials="MLRI"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206" autoAdjust="0"/>
  </p:normalViewPr>
  <p:slideViewPr>
    <p:cSldViewPr snapToGrid="0">
      <p:cViewPr varScale="1">
        <p:scale>
          <a:sx n="73" d="100"/>
          <a:sy n="73" d="100"/>
        </p:scale>
        <p:origin x="96" y="2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260" cy="511302"/>
          </a:xfrm>
          <a:prstGeom prst="rect">
            <a:avLst/>
          </a:prstGeom>
        </p:spPr>
        <p:txBody>
          <a:bodyPr vert="horz" lIns="96870" tIns="48436" rIns="96870" bIns="48436" rtlCol="0"/>
          <a:lstStyle>
            <a:lvl1pPr algn="l">
              <a:defRPr sz="1300"/>
            </a:lvl1pPr>
          </a:lstStyle>
          <a:p>
            <a:endParaRPr lang="en-US"/>
          </a:p>
        </p:txBody>
      </p:sp>
      <p:sp>
        <p:nvSpPr>
          <p:cNvPr id="3" name="Date Placeholder 2"/>
          <p:cNvSpPr>
            <a:spLocks noGrp="1"/>
          </p:cNvSpPr>
          <p:nvPr>
            <p:ph type="dt" sz="quarter" idx="1"/>
          </p:nvPr>
        </p:nvSpPr>
        <p:spPr>
          <a:xfrm>
            <a:off x="4023617" y="1"/>
            <a:ext cx="3077259" cy="511302"/>
          </a:xfrm>
          <a:prstGeom prst="rect">
            <a:avLst/>
          </a:prstGeom>
        </p:spPr>
        <p:txBody>
          <a:bodyPr vert="horz" lIns="96870" tIns="48436" rIns="96870" bIns="48436" rtlCol="0"/>
          <a:lstStyle>
            <a:lvl1pPr algn="r">
              <a:defRPr sz="1300"/>
            </a:lvl1pPr>
          </a:lstStyle>
          <a:p>
            <a:fld id="{E370CBA9-808F-4F5C-8FDD-4727309FE40B}" type="datetimeFigureOut">
              <a:rPr lang="en-US" smtClean="0"/>
              <a:t>9/28/2018</a:t>
            </a:fld>
            <a:endParaRPr lang="en-US"/>
          </a:p>
        </p:txBody>
      </p:sp>
      <p:sp>
        <p:nvSpPr>
          <p:cNvPr id="4" name="Footer Placeholder 3"/>
          <p:cNvSpPr>
            <a:spLocks noGrp="1"/>
          </p:cNvSpPr>
          <p:nvPr>
            <p:ph type="ftr" sz="quarter" idx="2"/>
          </p:nvPr>
        </p:nvSpPr>
        <p:spPr>
          <a:xfrm>
            <a:off x="0" y="9719979"/>
            <a:ext cx="3077260" cy="511302"/>
          </a:xfrm>
          <a:prstGeom prst="rect">
            <a:avLst/>
          </a:prstGeom>
        </p:spPr>
        <p:txBody>
          <a:bodyPr vert="horz" lIns="96870" tIns="48436" rIns="96870" bIns="48436" rtlCol="0" anchor="b"/>
          <a:lstStyle>
            <a:lvl1pPr algn="l">
              <a:defRPr sz="1300"/>
            </a:lvl1pPr>
          </a:lstStyle>
          <a:p>
            <a:endParaRPr lang="en-US"/>
          </a:p>
        </p:txBody>
      </p:sp>
      <p:sp>
        <p:nvSpPr>
          <p:cNvPr id="5" name="Slide Number Placeholder 4"/>
          <p:cNvSpPr>
            <a:spLocks noGrp="1"/>
          </p:cNvSpPr>
          <p:nvPr>
            <p:ph type="sldNum" sz="quarter" idx="3"/>
          </p:nvPr>
        </p:nvSpPr>
        <p:spPr>
          <a:xfrm>
            <a:off x="4023617" y="9719979"/>
            <a:ext cx="3077259" cy="511302"/>
          </a:xfrm>
          <a:prstGeom prst="rect">
            <a:avLst/>
          </a:prstGeom>
        </p:spPr>
        <p:txBody>
          <a:bodyPr vert="horz" lIns="96870" tIns="48436" rIns="96870" bIns="48436" rtlCol="0" anchor="b"/>
          <a:lstStyle>
            <a:lvl1pPr algn="r">
              <a:defRPr sz="1300"/>
            </a:lvl1pPr>
          </a:lstStyle>
          <a:p>
            <a:fld id="{ED97F192-047D-4E3D-B29C-7D20F003CD65}" type="slidenum">
              <a:rPr lang="en-US" smtClean="0"/>
              <a:t>‹#›</a:t>
            </a:fld>
            <a:endParaRPr lang="en-US"/>
          </a:p>
        </p:txBody>
      </p:sp>
    </p:spTree>
    <p:extLst>
      <p:ext uri="{BB962C8B-B14F-4D97-AF65-F5344CB8AC3E}">
        <p14:creationId xmlns:p14="http://schemas.microsoft.com/office/powerpoint/2010/main" val="1605536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49" tIns="49525" rIns="99049" bIns="49525" rtlCol="0"/>
          <a:lstStyle>
            <a:lvl1pPr algn="l">
              <a:defRPr sz="1300"/>
            </a:lvl1pPr>
          </a:lstStyle>
          <a:p>
            <a:endParaRPr lang="en-US"/>
          </a:p>
        </p:txBody>
      </p:sp>
      <p:sp>
        <p:nvSpPr>
          <p:cNvPr id="3" name="Date Placeholder 2"/>
          <p:cNvSpPr>
            <a:spLocks noGrp="1"/>
          </p:cNvSpPr>
          <p:nvPr>
            <p:ph type="dt" idx="1"/>
          </p:nvPr>
        </p:nvSpPr>
        <p:spPr>
          <a:xfrm>
            <a:off x="4023093" y="0"/>
            <a:ext cx="3077739" cy="511651"/>
          </a:xfrm>
          <a:prstGeom prst="rect">
            <a:avLst/>
          </a:prstGeom>
        </p:spPr>
        <p:txBody>
          <a:bodyPr vert="horz" lIns="99049" tIns="49525" rIns="99049" bIns="49525" rtlCol="0"/>
          <a:lstStyle>
            <a:lvl1pPr algn="r">
              <a:defRPr sz="1300"/>
            </a:lvl1pPr>
          </a:lstStyle>
          <a:p>
            <a:fld id="{789B897E-6A21-4075-B60E-96225A53C0CE}" type="datetimeFigureOut">
              <a:rPr lang="en-US" smtClean="0"/>
              <a:t>9/28/2018</a:t>
            </a:fld>
            <a:endParaRPr lang="en-US"/>
          </a:p>
        </p:txBody>
      </p:sp>
      <p:sp>
        <p:nvSpPr>
          <p:cNvPr id="4" name="Slide Image Placeholder 3"/>
          <p:cNvSpPr>
            <a:spLocks noGrp="1" noRot="1" noChangeAspect="1"/>
          </p:cNvSpPr>
          <p:nvPr>
            <p:ph type="sldImg" idx="2"/>
          </p:nvPr>
        </p:nvSpPr>
        <p:spPr>
          <a:xfrm>
            <a:off x="141288" y="766763"/>
            <a:ext cx="6819900" cy="3836987"/>
          </a:xfrm>
          <a:prstGeom prst="rect">
            <a:avLst/>
          </a:prstGeom>
          <a:noFill/>
          <a:ln w="12700">
            <a:solidFill>
              <a:prstClr val="black"/>
            </a:solidFill>
          </a:ln>
        </p:spPr>
        <p:txBody>
          <a:bodyPr vert="horz" lIns="99049" tIns="49525" rIns="99049" bIns="49525" rtlCol="0" anchor="ctr"/>
          <a:lstStyle/>
          <a:p>
            <a:endParaRPr lang="en-US"/>
          </a:p>
        </p:txBody>
      </p:sp>
      <p:sp>
        <p:nvSpPr>
          <p:cNvPr id="5" name="Notes Placeholder 4"/>
          <p:cNvSpPr>
            <a:spLocks noGrp="1"/>
          </p:cNvSpPr>
          <p:nvPr>
            <p:ph type="body" sz="quarter" idx="3"/>
          </p:nvPr>
        </p:nvSpPr>
        <p:spPr>
          <a:xfrm>
            <a:off x="710248" y="4860688"/>
            <a:ext cx="5681980" cy="4604861"/>
          </a:xfrm>
          <a:prstGeom prst="rect">
            <a:avLst/>
          </a:prstGeom>
        </p:spPr>
        <p:txBody>
          <a:bodyPr vert="horz" lIns="99049" tIns="49525" rIns="99049" bIns="495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1651"/>
          </a:xfrm>
          <a:prstGeom prst="rect">
            <a:avLst/>
          </a:prstGeom>
        </p:spPr>
        <p:txBody>
          <a:bodyPr vert="horz" lIns="99049" tIns="49525" rIns="99049" bIns="49525"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9719598"/>
            <a:ext cx="3077739" cy="511651"/>
          </a:xfrm>
          <a:prstGeom prst="rect">
            <a:avLst/>
          </a:prstGeom>
        </p:spPr>
        <p:txBody>
          <a:bodyPr vert="horz" lIns="99049" tIns="49525" rIns="99049" bIns="49525" rtlCol="0" anchor="b"/>
          <a:lstStyle>
            <a:lvl1pPr algn="r">
              <a:defRPr sz="1300"/>
            </a:lvl1pPr>
          </a:lstStyle>
          <a:p>
            <a:fld id="{C30DAB92-C77C-490D-AE9D-03E552247283}" type="slidenum">
              <a:rPr lang="en-US" smtClean="0"/>
              <a:t>‹#›</a:t>
            </a:fld>
            <a:endParaRPr lang="en-US"/>
          </a:p>
        </p:txBody>
      </p:sp>
    </p:spTree>
    <p:extLst>
      <p:ext uri="{BB962C8B-B14F-4D97-AF65-F5344CB8AC3E}">
        <p14:creationId xmlns:p14="http://schemas.microsoft.com/office/powerpoint/2010/main" val="339789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a:t>
            </a:fld>
            <a:endParaRPr lang="en-US"/>
          </a:p>
        </p:txBody>
      </p:sp>
    </p:spTree>
    <p:extLst>
      <p:ext uri="{BB962C8B-B14F-4D97-AF65-F5344CB8AC3E}">
        <p14:creationId xmlns:p14="http://schemas.microsoft.com/office/powerpoint/2010/main" val="54112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10</a:t>
            </a:fld>
            <a:endParaRPr lang="en-US"/>
          </a:p>
        </p:txBody>
      </p:sp>
    </p:spTree>
    <p:extLst>
      <p:ext uri="{BB962C8B-B14F-4D97-AF65-F5344CB8AC3E}">
        <p14:creationId xmlns:p14="http://schemas.microsoft.com/office/powerpoint/2010/main" val="1562159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11</a:t>
            </a:fld>
            <a:endParaRPr lang="en-US"/>
          </a:p>
        </p:txBody>
      </p:sp>
    </p:spTree>
    <p:extLst>
      <p:ext uri="{BB962C8B-B14F-4D97-AF65-F5344CB8AC3E}">
        <p14:creationId xmlns:p14="http://schemas.microsoft.com/office/powerpoint/2010/main" val="1195523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12</a:t>
            </a:fld>
            <a:endParaRPr lang="en-US"/>
          </a:p>
        </p:txBody>
      </p:sp>
    </p:spTree>
    <p:extLst>
      <p:ext uri="{BB962C8B-B14F-4D97-AF65-F5344CB8AC3E}">
        <p14:creationId xmlns:p14="http://schemas.microsoft.com/office/powerpoint/2010/main" val="25185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13</a:t>
            </a:fld>
            <a:endParaRPr lang="en-US"/>
          </a:p>
        </p:txBody>
      </p:sp>
    </p:spTree>
    <p:extLst>
      <p:ext uri="{BB962C8B-B14F-4D97-AF65-F5344CB8AC3E}">
        <p14:creationId xmlns:p14="http://schemas.microsoft.com/office/powerpoint/2010/main" val="206019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14</a:t>
            </a:fld>
            <a:endParaRPr lang="en-US"/>
          </a:p>
        </p:txBody>
      </p:sp>
    </p:spTree>
    <p:extLst>
      <p:ext uri="{BB962C8B-B14F-4D97-AF65-F5344CB8AC3E}">
        <p14:creationId xmlns:p14="http://schemas.microsoft.com/office/powerpoint/2010/main" val="61650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15</a:t>
            </a:fld>
            <a:endParaRPr lang="en-US"/>
          </a:p>
        </p:txBody>
      </p:sp>
    </p:spTree>
    <p:extLst>
      <p:ext uri="{BB962C8B-B14F-4D97-AF65-F5344CB8AC3E}">
        <p14:creationId xmlns:p14="http://schemas.microsoft.com/office/powerpoint/2010/main" val="190801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16</a:t>
            </a:fld>
            <a:endParaRPr lang="en-US"/>
          </a:p>
        </p:txBody>
      </p:sp>
    </p:spTree>
    <p:extLst>
      <p:ext uri="{BB962C8B-B14F-4D97-AF65-F5344CB8AC3E}">
        <p14:creationId xmlns:p14="http://schemas.microsoft.com/office/powerpoint/2010/main" val="3959948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17</a:t>
            </a:fld>
            <a:endParaRPr lang="en-US"/>
          </a:p>
        </p:txBody>
      </p:sp>
    </p:spTree>
    <p:extLst>
      <p:ext uri="{BB962C8B-B14F-4D97-AF65-F5344CB8AC3E}">
        <p14:creationId xmlns:p14="http://schemas.microsoft.com/office/powerpoint/2010/main" val="325526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30DAB92-C77C-490D-AE9D-03E552247283}" type="slidenum">
              <a:rPr lang="en-US" smtClean="0"/>
              <a:t>18</a:t>
            </a:fld>
            <a:endParaRPr lang="en-US"/>
          </a:p>
        </p:txBody>
      </p:sp>
    </p:spTree>
    <p:extLst>
      <p:ext uri="{BB962C8B-B14F-4D97-AF65-F5344CB8AC3E}">
        <p14:creationId xmlns:p14="http://schemas.microsoft.com/office/powerpoint/2010/main" val="50416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19</a:t>
            </a:fld>
            <a:endParaRPr lang="en-US"/>
          </a:p>
        </p:txBody>
      </p:sp>
    </p:spTree>
    <p:extLst>
      <p:ext uri="{BB962C8B-B14F-4D97-AF65-F5344CB8AC3E}">
        <p14:creationId xmlns:p14="http://schemas.microsoft.com/office/powerpoint/2010/main" val="158305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a:t>
            </a:fld>
            <a:endParaRPr lang="en-US"/>
          </a:p>
        </p:txBody>
      </p:sp>
    </p:spTree>
    <p:extLst>
      <p:ext uri="{BB962C8B-B14F-4D97-AF65-F5344CB8AC3E}">
        <p14:creationId xmlns:p14="http://schemas.microsoft.com/office/powerpoint/2010/main" val="2069864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20</a:t>
            </a:fld>
            <a:endParaRPr lang="en-US"/>
          </a:p>
        </p:txBody>
      </p:sp>
    </p:spTree>
    <p:extLst>
      <p:ext uri="{BB962C8B-B14F-4D97-AF65-F5344CB8AC3E}">
        <p14:creationId xmlns:p14="http://schemas.microsoft.com/office/powerpoint/2010/main" val="3120965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21</a:t>
            </a:fld>
            <a:endParaRPr lang="en-US"/>
          </a:p>
        </p:txBody>
      </p:sp>
    </p:spTree>
    <p:extLst>
      <p:ext uri="{BB962C8B-B14F-4D97-AF65-F5344CB8AC3E}">
        <p14:creationId xmlns:p14="http://schemas.microsoft.com/office/powerpoint/2010/main" val="1311794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22</a:t>
            </a:fld>
            <a:endParaRPr lang="en-US"/>
          </a:p>
        </p:txBody>
      </p:sp>
    </p:spTree>
    <p:extLst>
      <p:ext uri="{BB962C8B-B14F-4D97-AF65-F5344CB8AC3E}">
        <p14:creationId xmlns:p14="http://schemas.microsoft.com/office/powerpoint/2010/main" val="2703792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23</a:t>
            </a:fld>
            <a:endParaRPr lang="en-US"/>
          </a:p>
        </p:txBody>
      </p:sp>
    </p:spTree>
    <p:extLst>
      <p:ext uri="{BB962C8B-B14F-4D97-AF65-F5344CB8AC3E}">
        <p14:creationId xmlns:p14="http://schemas.microsoft.com/office/powerpoint/2010/main" val="1282213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24</a:t>
            </a:fld>
            <a:endParaRPr lang="en-US"/>
          </a:p>
        </p:txBody>
      </p:sp>
    </p:spTree>
    <p:extLst>
      <p:ext uri="{BB962C8B-B14F-4D97-AF65-F5344CB8AC3E}">
        <p14:creationId xmlns:p14="http://schemas.microsoft.com/office/powerpoint/2010/main" val="1175114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25</a:t>
            </a:fld>
            <a:endParaRPr lang="en-US"/>
          </a:p>
        </p:txBody>
      </p:sp>
    </p:spTree>
    <p:extLst>
      <p:ext uri="{BB962C8B-B14F-4D97-AF65-F5344CB8AC3E}">
        <p14:creationId xmlns:p14="http://schemas.microsoft.com/office/powerpoint/2010/main" val="1624481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26</a:t>
            </a:fld>
            <a:endParaRPr lang="en-US"/>
          </a:p>
        </p:txBody>
      </p:sp>
    </p:spTree>
    <p:extLst>
      <p:ext uri="{BB962C8B-B14F-4D97-AF65-F5344CB8AC3E}">
        <p14:creationId xmlns:p14="http://schemas.microsoft.com/office/powerpoint/2010/main" val="3416569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27</a:t>
            </a:fld>
            <a:endParaRPr lang="en-US"/>
          </a:p>
        </p:txBody>
      </p:sp>
    </p:spTree>
    <p:extLst>
      <p:ext uri="{BB962C8B-B14F-4D97-AF65-F5344CB8AC3E}">
        <p14:creationId xmlns:p14="http://schemas.microsoft.com/office/powerpoint/2010/main" val="1426292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28</a:t>
            </a:fld>
            <a:endParaRPr lang="en-US"/>
          </a:p>
        </p:txBody>
      </p:sp>
    </p:spTree>
    <p:extLst>
      <p:ext uri="{BB962C8B-B14F-4D97-AF65-F5344CB8AC3E}">
        <p14:creationId xmlns:p14="http://schemas.microsoft.com/office/powerpoint/2010/main" val="669740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Specific rules on income verification: 106 CMR 363.210(A)</a:t>
            </a:r>
          </a:p>
          <a:p>
            <a:r>
              <a:rPr lang="en-US" dirty="0"/>
              <a:t>“when all attempts to verify the income have been unsuccessful because the third party providing the income has failed to cooperate, and all other sources of verification are unavailable, </a:t>
            </a:r>
            <a:r>
              <a:rPr lang="en-US" u="sng" dirty="0"/>
              <a:t>the Department shall determine an amount to be used for certification purposes based on the best available information.</a:t>
            </a:r>
            <a:r>
              <a:rPr lang="en-US" dirty="0"/>
              <a:t> If the household has no income, a statement from the household that it has no income shall be acceptable verification.” </a:t>
            </a:r>
            <a:r>
              <a:rPr lang="en-US" b="1" dirty="0">
                <a:solidFill>
                  <a:srgbClr val="FF0000"/>
                </a:solidFill>
              </a:rPr>
              <a:t> </a:t>
            </a:r>
          </a:p>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29</a:t>
            </a:fld>
            <a:endParaRPr lang="en-US"/>
          </a:p>
        </p:txBody>
      </p:sp>
    </p:spTree>
    <p:extLst>
      <p:ext uri="{BB962C8B-B14F-4D97-AF65-F5344CB8AC3E}">
        <p14:creationId xmlns:p14="http://schemas.microsoft.com/office/powerpoint/2010/main" val="382552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fld id="{C30DAB92-C77C-490D-AE9D-03E552247283}" type="slidenum">
              <a:rPr lang="en-US" smtClean="0"/>
              <a:t>3</a:t>
            </a:fld>
            <a:endParaRPr lang="en-US"/>
          </a:p>
        </p:txBody>
      </p:sp>
    </p:spTree>
    <p:extLst>
      <p:ext uri="{BB962C8B-B14F-4D97-AF65-F5344CB8AC3E}">
        <p14:creationId xmlns:p14="http://schemas.microsoft.com/office/powerpoint/2010/main" val="1217964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30</a:t>
            </a:fld>
            <a:endParaRPr lang="en-US"/>
          </a:p>
        </p:txBody>
      </p:sp>
    </p:spTree>
    <p:extLst>
      <p:ext uri="{BB962C8B-B14F-4D97-AF65-F5344CB8AC3E}">
        <p14:creationId xmlns:p14="http://schemas.microsoft.com/office/powerpoint/2010/main" val="3671469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31</a:t>
            </a:fld>
            <a:endParaRPr lang="en-US"/>
          </a:p>
        </p:txBody>
      </p:sp>
    </p:spTree>
    <p:extLst>
      <p:ext uri="{BB962C8B-B14F-4D97-AF65-F5344CB8AC3E}">
        <p14:creationId xmlns:p14="http://schemas.microsoft.com/office/powerpoint/2010/main" val="2980365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32</a:t>
            </a:fld>
            <a:endParaRPr lang="en-US"/>
          </a:p>
        </p:txBody>
      </p:sp>
    </p:spTree>
    <p:extLst>
      <p:ext uri="{BB962C8B-B14F-4D97-AF65-F5344CB8AC3E}">
        <p14:creationId xmlns:p14="http://schemas.microsoft.com/office/powerpoint/2010/main" val="1188697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34</a:t>
            </a:fld>
            <a:endParaRPr lang="en-US"/>
          </a:p>
        </p:txBody>
      </p:sp>
    </p:spTree>
    <p:extLst>
      <p:ext uri="{BB962C8B-B14F-4D97-AF65-F5344CB8AC3E}">
        <p14:creationId xmlns:p14="http://schemas.microsoft.com/office/powerpoint/2010/main" val="501612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35</a:t>
            </a:fld>
            <a:endParaRPr lang="en-US"/>
          </a:p>
        </p:txBody>
      </p:sp>
    </p:spTree>
    <p:extLst>
      <p:ext uri="{BB962C8B-B14F-4D97-AF65-F5344CB8AC3E}">
        <p14:creationId xmlns:p14="http://schemas.microsoft.com/office/powerpoint/2010/main" val="1300166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36</a:t>
            </a:fld>
            <a:endParaRPr lang="en-US"/>
          </a:p>
        </p:txBody>
      </p:sp>
    </p:spTree>
    <p:extLst>
      <p:ext uri="{BB962C8B-B14F-4D97-AF65-F5344CB8AC3E}">
        <p14:creationId xmlns:p14="http://schemas.microsoft.com/office/powerpoint/2010/main" val="436022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37</a:t>
            </a:fld>
            <a:endParaRPr lang="en-US"/>
          </a:p>
        </p:txBody>
      </p:sp>
    </p:spTree>
    <p:extLst>
      <p:ext uri="{BB962C8B-B14F-4D97-AF65-F5344CB8AC3E}">
        <p14:creationId xmlns:p14="http://schemas.microsoft.com/office/powerpoint/2010/main" val="1752925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38</a:t>
            </a:fld>
            <a:endParaRPr lang="en-US"/>
          </a:p>
        </p:txBody>
      </p:sp>
    </p:spTree>
    <p:extLst>
      <p:ext uri="{BB962C8B-B14F-4D97-AF65-F5344CB8AC3E}">
        <p14:creationId xmlns:p14="http://schemas.microsoft.com/office/powerpoint/2010/main" val="2314794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39</a:t>
            </a:fld>
            <a:endParaRPr lang="en-US"/>
          </a:p>
        </p:txBody>
      </p:sp>
    </p:spTree>
    <p:extLst>
      <p:ext uri="{BB962C8B-B14F-4D97-AF65-F5344CB8AC3E}">
        <p14:creationId xmlns:p14="http://schemas.microsoft.com/office/powerpoint/2010/main" val="220059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007">
              <a:defRPr/>
            </a:pPr>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4</a:t>
            </a:fld>
            <a:endParaRPr lang="en-US"/>
          </a:p>
        </p:txBody>
      </p:sp>
    </p:spTree>
    <p:extLst>
      <p:ext uri="{BB962C8B-B14F-4D97-AF65-F5344CB8AC3E}">
        <p14:creationId xmlns:p14="http://schemas.microsoft.com/office/powerpoint/2010/main" val="258594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30DAB92-C77C-490D-AE9D-03E552247283}" type="slidenum">
              <a:rPr lang="en-US" smtClean="0"/>
              <a:t>5</a:t>
            </a:fld>
            <a:endParaRPr lang="en-US"/>
          </a:p>
        </p:txBody>
      </p:sp>
    </p:spTree>
    <p:extLst>
      <p:ext uri="{BB962C8B-B14F-4D97-AF65-F5344CB8AC3E}">
        <p14:creationId xmlns:p14="http://schemas.microsoft.com/office/powerpoint/2010/main" val="74635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6</a:t>
            </a:fld>
            <a:endParaRPr lang="en-US"/>
          </a:p>
        </p:txBody>
      </p:sp>
    </p:spTree>
    <p:extLst>
      <p:ext uri="{BB962C8B-B14F-4D97-AF65-F5344CB8AC3E}">
        <p14:creationId xmlns:p14="http://schemas.microsoft.com/office/powerpoint/2010/main" val="3867106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7</a:t>
            </a:fld>
            <a:endParaRPr lang="en-US"/>
          </a:p>
        </p:txBody>
      </p:sp>
    </p:spTree>
    <p:extLst>
      <p:ext uri="{BB962C8B-B14F-4D97-AF65-F5344CB8AC3E}">
        <p14:creationId xmlns:p14="http://schemas.microsoft.com/office/powerpoint/2010/main" val="381219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8</a:t>
            </a:fld>
            <a:endParaRPr lang="en-US"/>
          </a:p>
        </p:txBody>
      </p:sp>
    </p:spTree>
    <p:extLst>
      <p:ext uri="{BB962C8B-B14F-4D97-AF65-F5344CB8AC3E}">
        <p14:creationId xmlns:p14="http://schemas.microsoft.com/office/powerpoint/2010/main" val="88298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9</a:t>
            </a:fld>
            <a:endParaRPr lang="en-US"/>
          </a:p>
        </p:txBody>
      </p:sp>
    </p:spTree>
    <p:extLst>
      <p:ext uri="{BB962C8B-B14F-4D97-AF65-F5344CB8AC3E}">
        <p14:creationId xmlns:p14="http://schemas.microsoft.com/office/powerpoint/2010/main" val="221834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E4F656-ADC5-48C2-99BF-CD707E466615}"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65AF6-A554-4206-A398-EB3A0E5F23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79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08ABA-5044-43DE-8CAB-52B140D0FA74}"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143175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C501E-7036-46D5-B212-84310A82C3BC}"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251854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4E50-4217-46A6-BF15-B5D4EE67498D}"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385253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F7354-0DDA-47C8-AD75-145F07073861}" type="datetime1">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65AF6-A554-4206-A398-EB3A0E5F23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61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D95D14-3427-4595-BD64-45FE867D83A7}" type="datetime1">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84616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52A4E6-AF37-46DA-994C-4FFC425ABE9B}" type="datetime1">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288132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ABBF89-9CA9-4056-8672-991F3C63B4C2}" type="datetime1">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344654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259F1D-7703-4D0B-B1D8-A20C546A481E}" type="datetime1">
              <a:rPr lang="en-US" smtClean="0"/>
              <a:t>9/28/2018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411808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A6CFDA-BCAC-4D5D-9F71-B0AC64BC3B2A}" type="datetime1">
              <a:rPr lang="en-US" smtClean="0"/>
              <a:t>9/28/2018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265AF6-A554-4206-A398-EB3A0E5F2344}" type="slidenum">
              <a:rPr lang="en-US" smtClean="0"/>
              <a:t>‹#›</a:t>
            </a:fld>
            <a:endParaRPr lang="en-US"/>
          </a:p>
        </p:txBody>
      </p:sp>
    </p:spTree>
    <p:extLst>
      <p:ext uri="{BB962C8B-B14F-4D97-AF65-F5344CB8AC3E}">
        <p14:creationId xmlns:p14="http://schemas.microsoft.com/office/powerpoint/2010/main" val="239962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194AB0-C6C5-4B0A-A653-04E070A1CBA9}" type="datetime1">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312506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C0168E-7CFF-4563-8BB0-392E58957A77}" type="datetime1">
              <a:rPr lang="en-US" smtClean="0"/>
              <a:t>9/28/2018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265AF6-A554-4206-A398-EB3A0E5F234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94764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Vnegus@mlri.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Pbaker@mlri.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ohhs.ehs.state.ma.us/DTA/PolicyOnline/!SSL!/WebHelp/userguide_test.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SNAP: Verifications 101</a:t>
            </a:r>
          </a:p>
        </p:txBody>
      </p:sp>
      <p:sp>
        <p:nvSpPr>
          <p:cNvPr id="3" name="Subtitle 2"/>
          <p:cNvSpPr>
            <a:spLocks noGrp="1"/>
          </p:cNvSpPr>
          <p:nvPr>
            <p:ph type="subTitle" idx="1"/>
          </p:nvPr>
        </p:nvSpPr>
        <p:spPr/>
        <p:txBody>
          <a:bodyPr>
            <a:normAutofit/>
          </a:bodyPr>
          <a:lstStyle/>
          <a:p>
            <a:r>
              <a:rPr lang="en-US" dirty="0"/>
              <a:t>Vicky Negus, Massachusetts Law Reform Institute</a:t>
            </a:r>
          </a:p>
          <a:p>
            <a:r>
              <a:rPr lang="en-US" dirty="0"/>
              <a:t>Webinar: January 11, 2018</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8837148" y="5502422"/>
            <a:ext cx="2679065" cy="493395"/>
          </a:xfrm>
          <a:prstGeom prst="rect">
            <a:avLst/>
          </a:prstGeom>
          <a:noFill/>
        </p:spPr>
      </p:pic>
    </p:spTree>
    <p:extLst>
      <p:ext uri="{BB962C8B-B14F-4D97-AF65-F5344CB8AC3E}">
        <p14:creationId xmlns:p14="http://schemas.microsoft.com/office/powerpoint/2010/main" val="233498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3613">
            <a:off x="5908508" y="517088"/>
            <a:ext cx="5844454" cy="568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What changes has </a:t>
            </a:r>
            <a:br>
              <a:rPr lang="en-US" dirty="0"/>
            </a:br>
            <a:r>
              <a:rPr lang="en-US" dirty="0"/>
              <a:t>DTA made?</a:t>
            </a:r>
          </a:p>
        </p:txBody>
      </p:sp>
      <p:sp>
        <p:nvSpPr>
          <p:cNvPr id="3" name="Content Placeholder 2"/>
          <p:cNvSpPr>
            <a:spLocks noGrp="1"/>
          </p:cNvSpPr>
          <p:nvPr>
            <p:ph idx="1"/>
          </p:nvPr>
        </p:nvSpPr>
        <p:spPr>
          <a:xfrm>
            <a:off x="1097280" y="1845734"/>
            <a:ext cx="4699363" cy="3395006"/>
          </a:xfrm>
        </p:spPr>
        <p:txBody>
          <a:bodyPr>
            <a:normAutofit/>
          </a:bodyPr>
          <a:lstStyle/>
          <a:p>
            <a:pPr>
              <a:buFont typeface="Arial" panose="020B0604020202020204" pitchFamily="34" charset="0"/>
              <a:buChar char="•"/>
            </a:pPr>
            <a:r>
              <a:rPr lang="en-US" sz="2800" dirty="0"/>
              <a:t> Verification Checklist </a:t>
            </a:r>
          </a:p>
          <a:p>
            <a:pPr>
              <a:buFont typeface="Arial" panose="020B0604020202020204" pitchFamily="34" charset="0"/>
              <a:buChar char="•"/>
            </a:pPr>
            <a:r>
              <a:rPr lang="en-US" sz="2800" dirty="0"/>
              <a:t> DTA’s eligibility system, “BEACON”</a:t>
            </a:r>
          </a:p>
          <a:p>
            <a:pPr>
              <a:buFont typeface="Arial" panose="020B0604020202020204" pitchFamily="34" charset="0"/>
              <a:buChar char="•"/>
            </a:pPr>
            <a:r>
              <a:rPr lang="en-US" sz="2800" dirty="0"/>
              <a:t> Policy/guidance </a:t>
            </a:r>
          </a:p>
          <a:p>
            <a:pPr>
              <a:buFont typeface="Arial" panose="020B0604020202020204" pitchFamily="34" charset="0"/>
              <a:buChar char="•"/>
            </a:pPr>
            <a:r>
              <a:rPr lang="en-US" sz="2800" dirty="0"/>
              <a:t> Training</a:t>
            </a:r>
          </a:p>
          <a:p>
            <a:pPr>
              <a:buFont typeface="Arial" panose="020B0604020202020204" pitchFamily="34" charset="0"/>
              <a:buChar char="•"/>
            </a:pPr>
            <a:r>
              <a:rPr lang="en-US" sz="2800" dirty="0"/>
              <a:t> Culture/philosophy</a:t>
            </a:r>
            <a:endParaRPr lang="en-US" dirty="0"/>
          </a:p>
        </p:txBody>
      </p:sp>
      <p:sp>
        <p:nvSpPr>
          <p:cNvPr id="4" name="TextBox 3"/>
          <p:cNvSpPr txBox="1"/>
          <p:nvPr/>
        </p:nvSpPr>
        <p:spPr>
          <a:xfrm>
            <a:off x="1856096" y="5443431"/>
            <a:ext cx="3589361" cy="461665"/>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t>Changes started 12/18/17!</a:t>
            </a:r>
          </a:p>
        </p:txBody>
      </p:sp>
      <p:sp>
        <p:nvSpPr>
          <p:cNvPr id="5" name="Slide Number Placeholder 4"/>
          <p:cNvSpPr>
            <a:spLocks noGrp="1"/>
          </p:cNvSpPr>
          <p:nvPr>
            <p:ph type="sldNum" sz="quarter" idx="12"/>
          </p:nvPr>
        </p:nvSpPr>
        <p:spPr/>
        <p:txBody>
          <a:bodyPr/>
          <a:lstStyle/>
          <a:p>
            <a:fld id="{2D265AF6-A554-4206-A398-EB3A0E5F2344}" type="slidenum">
              <a:rPr lang="en-US" smtClean="0"/>
              <a:t>10</a:t>
            </a:fld>
            <a:endParaRPr lang="en-US"/>
          </a:p>
        </p:txBody>
      </p:sp>
    </p:spTree>
    <p:extLst>
      <p:ext uri="{BB962C8B-B14F-4D97-AF65-F5344CB8AC3E}">
        <p14:creationId xmlns:p14="http://schemas.microsoft.com/office/powerpoint/2010/main" val="266691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changes has DTA made?</a:t>
            </a:r>
          </a:p>
        </p:txBody>
      </p:sp>
      <p:sp>
        <p:nvSpPr>
          <p:cNvPr id="3" name="Content Placeholder 2"/>
          <p:cNvSpPr>
            <a:spLocks noGrp="1"/>
          </p:cNvSpPr>
          <p:nvPr>
            <p:ph idx="1"/>
          </p:nvPr>
        </p:nvSpPr>
        <p:spPr>
          <a:xfrm>
            <a:off x="2975176" y="1968057"/>
            <a:ext cx="7492657" cy="3886831"/>
          </a:xfrm>
        </p:spPr>
        <p:txBody>
          <a:bodyPr>
            <a:normAutofit lnSpcReduction="10000"/>
          </a:bodyPr>
          <a:lstStyle/>
          <a:p>
            <a:pPr marL="0" indent="0">
              <a:buNone/>
            </a:pPr>
            <a:r>
              <a:rPr lang="en-US" sz="3200" dirty="0"/>
              <a:t>Overhaul of </a:t>
            </a:r>
            <a:r>
              <a:rPr lang="en-US" sz="3200" b="1" dirty="0"/>
              <a:t>Verification Checklist</a:t>
            </a:r>
            <a:r>
              <a:rPr lang="en-US" sz="3200" dirty="0"/>
              <a:t>: </a:t>
            </a:r>
          </a:p>
          <a:p>
            <a:pPr>
              <a:buFont typeface="Wingdings" panose="05000000000000000000" pitchFamily="2" charset="2"/>
              <a:buChar char="§"/>
            </a:pPr>
            <a:r>
              <a:rPr lang="en-US" sz="3200" dirty="0"/>
              <a:t> formatting</a:t>
            </a:r>
          </a:p>
          <a:p>
            <a:pPr>
              <a:buFont typeface="Wingdings" panose="05000000000000000000" pitchFamily="2" charset="2"/>
              <a:buChar char="§"/>
            </a:pPr>
            <a:r>
              <a:rPr lang="en-US" sz="3200" dirty="0"/>
              <a:t> plain language</a:t>
            </a:r>
          </a:p>
          <a:p>
            <a:pPr>
              <a:buFont typeface="Wingdings" panose="05000000000000000000" pitchFamily="2" charset="2"/>
              <a:buChar char="§"/>
            </a:pPr>
            <a:r>
              <a:rPr lang="en-US" sz="3200" dirty="0"/>
              <a:t> explanation and examples for each type of proof (verification factor)</a:t>
            </a:r>
          </a:p>
          <a:p>
            <a:pPr>
              <a:buFont typeface="Wingdings" panose="05000000000000000000" pitchFamily="2" charset="2"/>
              <a:buChar char="§"/>
            </a:pPr>
            <a:r>
              <a:rPr lang="en-US" sz="3200" dirty="0"/>
              <a:t> specific details based on household circumstances </a:t>
            </a:r>
          </a:p>
          <a:p>
            <a:endParaRPr lang="en-US" dirty="0"/>
          </a:p>
        </p:txBody>
      </p:sp>
      <p:pic>
        <p:nvPicPr>
          <p:cNvPr id="2050" name="Picture 2" descr="C:\Users\vnegus\AppData\Local\Microsoft\Windows\INetCache\IE\7QV8CJAD\861954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11" y="2459005"/>
            <a:ext cx="2522428" cy="252242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11</a:t>
            </a:fld>
            <a:endParaRPr lang="en-US"/>
          </a:p>
        </p:txBody>
      </p:sp>
    </p:spTree>
    <p:extLst>
      <p:ext uri="{BB962C8B-B14F-4D97-AF65-F5344CB8AC3E}">
        <p14:creationId xmlns:p14="http://schemas.microsoft.com/office/powerpoint/2010/main" val="331047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DTA Verification Checklist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65" y="2059172"/>
            <a:ext cx="10328971" cy="421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286000" y="4316819"/>
            <a:ext cx="1063256" cy="606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D265AF6-A554-4206-A398-EB3A0E5F2344}" type="slidenum">
              <a:rPr lang="en-US" smtClean="0"/>
              <a:t>12</a:t>
            </a:fld>
            <a:endParaRPr lang="en-US"/>
          </a:p>
        </p:txBody>
      </p:sp>
    </p:spTree>
    <p:extLst>
      <p:ext uri="{BB962C8B-B14F-4D97-AF65-F5344CB8AC3E}">
        <p14:creationId xmlns:p14="http://schemas.microsoft.com/office/powerpoint/2010/main" val="226312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DTA Verification Checklist</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1388" y="1995488"/>
            <a:ext cx="8903650" cy="423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168502" y="2254102"/>
            <a:ext cx="574158" cy="308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28530" y="3264195"/>
            <a:ext cx="1127051" cy="382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D265AF6-A554-4206-A398-EB3A0E5F2344}" type="slidenum">
              <a:rPr lang="en-US" smtClean="0"/>
              <a:t>13</a:t>
            </a:fld>
            <a:endParaRPr lang="en-US"/>
          </a:p>
        </p:txBody>
      </p:sp>
    </p:spTree>
    <p:extLst>
      <p:ext uri="{BB962C8B-B14F-4D97-AF65-F5344CB8AC3E}">
        <p14:creationId xmlns:p14="http://schemas.microsoft.com/office/powerpoint/2010/main" val="64832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OLD Verification Checklist example: Earned Income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02" y="2369601"/>
            <a:ext cx="11655935" cy="278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D265AF6-A554-4206-A398-EB3A0E5F2344}" type="slidenum">
              <a:rPr lang="en-US" smtClean="0"/>
              <a:t>14</a:t>
            </a:fld>
            <a:endParaRPr lang="en-US"/>
          </a:p>
        </p:txBody>
      </p:sp>
    </p:spTree>
    <p:extLst>
      <p:ext uri="{BB962C8B-B14F-4D97-AF65-F5344CB8AC3E}">
        <p14:creationId xmlns:p14="http://schemas.microsoft.com/office/powerpoint/2010/main" val="242875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NEW Verification Checklist example: Earned Income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352" y="1898947"/>
            <a:ext cx="9846859" cy="449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D265AF6-A554-4206-A398-EB3A0E5F2344}" type="slidenum">
              <a:rPr lang="en-US" smtClean="0"/>
              <a:t>15</a:t>
            </a:fld>
            <a:endParaRPr lang="en-US"/>
          </a:p>
        </p:txBody>
      </p:sp>
    </p:spTree>
    <p:extLst>
      <p:ext uri="{BB962C8B-B14F-4D97-AF65-F5344CB8AC3E}">
        <p14:creationId xmlns:p14="http://schemas.microsoft.com/office/powerpoint/2010/main" val="35733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OLD Verification Checklist example: Medical Expenses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62" y="2546160"/>
            <a:ext cx="12055938" cy="24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D265AF6-A554-4206-A398-EB3A0E5F2344}" type="slidenum">
              <a:rPr lang="en-US" smtClean="0"/>
              <a:t>16</a:t>
            </a:fld>
            <a:endParaRPr lang="en-US"/>
          </a:p>
        </p:txBody>
      </p:sp>
    </p:spTree>
    <p:extLst>
      <p:ext uri="{BB962C8B-B14F-4D97-AF65-F5344CB8AC3E}">
        <p14:creationId xmlns:p14="http://schemas.microsoft.com/office/powerpoint/2010/main" val="132290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NEW Verification Checklist example: Medical Expenses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99" y="1873441"/>
            <a:ext cx="10922746" cy="449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D265AF6-A554-4206-A398-EB3A0E5F2344}" type="slidenum">
              <a:rPr lang="en-US" smtClean="0"/>
              <a:t>17</a:t>
            </a:fld>
            <a:endParaRPr lang="en-US"/>
          </a:p>
        </p:txBody>
      </p:sp>
    </p:spTree>
    <p:extLst>
      <p:ext uri="{BB962C8B-B14F-4D97-AF65-F5344CB8AC3E}">
        <p14:creationId xmlns:p14="http://schemas.microsoft.com/office/powerpoint/2010/main" val="3898327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Changes to the system (BEACON)</a:t>
            </a:r>
          </a:p>
        </p:txBody>
      </p:sp>
      <p:sp>
        <p:nvSpPr>
          <p:cNvPr id="3" name="Content Placeholder 2"/>
          <p:cNvSpPr>
            <a:spLocks noGrp="1"/>
          </p:cNvSpPr>
          <p:nvPr>
            <p:ph idx="1"/>
          </p:nvPr>
        </p:nvSpPr>
        <p:spPr>
          <a:xfrm>
            <a:off x="1818325" y="2073138"/>
            <a:ext cx="9919813" cy="4056301"/>
          </a:xfrm>
        </p:spPr>
        <p:txBody>
          <a:bodyPr>
            <a:normAutofit/>
          </a:bodyPr>
          <a:lstStyle/>
          <a:p>
            <a:pPr marL="0" indent="0">
              <a:buNone/>
            </a:pPr>
            <a:r>
              <a:rPr lang="en-US" sz="2800" dirty="0"/>
              <a:t> Can’t ask for unnecessary verifications, such as:</a:t>
            </a:r>
          </a:p>
          <a:p>
            <a:pPr lvl="2">
              <a:buFont typeface="Arial" panose="020B0604020202020204" pitchFamily="34" charset="0"/>
              <a:buChar char="•"/>
            </a:pPr>
            <a:r>
              <a:rPr lang="en-US" sz="2400" dirty="0"/>
              <a:t>TAFDC/EAEDC cash verifications in a SNAP only case</a:t>
            </a:r>
          </a:p>
          <a:p>
            <a:pPr lvl="2">
              <a:buFont typeface="Arial" panose="020B0604020202020204" pitchFamily="34" charset="0"/>
              <a:buChar char="•"/>
            </a:pPr>
            <a:r>
              <a:rPr lang="en-US" sz="2400" dirty="0"/>
              <a:t>Information that can be verified via databases</a:t>
            </a:r>
          </a:p>
          <a:p>
            <a:pPr lvl="2">
              <a:buFont typeface="Arial" panose="020B0604020202020204" pitchFamily="34" charset="0"/>
              <a:buChar char="•"/>
            </a:pPr>
            <a:r>
              <a:rPr lang="en-US" sz="2400" dirty="0"/>
              <a:t>Verifications that are permanent and don’t change</a:t>
            </a:r>
          </a:p>
          <a:p>
            <a:pPr marL="0" indent="0">
              <a:buNone/>
            </a:pPr>
            <a:endParaRPr lang="en-US" sz="2400" dirty="0"/>
          </a:p>
          <a:p>
            <a:pPr marL="0" indent="0">
              <a:buNone/>
            </a:pPr>
            <a:r>
              <a:rPr lang="en-US" sz="2800" dirty="0"/>
              <a:t>Can’t send a Verification Checklist when DTA hasn’t looked at   documents sent by the household</a:t>
            </a:r>
          </a:p>
          <a:p>
            <a:pPr marL="0" indent="0">
              <a:buNone/>
            </a:pPr>
            <a:endParaRPr lang="en-US" dirty="0"/>
          </a:p>
        </p:txBody>
      </p:sp>
      <p:pic>
        <p:nvPicPr>
          <p:cNvPr id="1027" name="Picture 3" descr="C:\Users\vnegus\AppData\Local\Microsoft\Windows\INetCache\IE\BKFOY998\Leomarc-stop-sig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70" y="4140039"/>
            <a:ext cx="1368878" cy="1367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vnegus\AppData\Local\Microsoft\Windows\INetCache\IE\BKFOY998\Leomarc-stop-sig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70" y="2220638"/>
            <a:ext cx="1368878" cy="13677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18</a:t>
            </a:fld>
            <a:endParaRPr lang="en-US"/>
          </a:p>
        </p:txBody>
      </p:sp>
    </p:spTree>
    <p:extLst>
      <p:ext uri="{BB962C8B-B14F-4D97-AF65-F5344CB8AC3E}">
        <p14:creationId xmlns:p14="http://schemas.microsoft.com/office/powerpoint/2010/main" val="227320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training changes has DTA made?</a:t>
            </a:r>
          </a:p>
        </p:txBody>
      </p:sp>
      <p:sp>
        <p:nvSpPr>
          <p:cNvPr id="3" name="Content Placeholder 2"/>
          <p:cNvSpPr>
            <a:spLocks noGrp="1"/>
          </p:cNvSpPr>
          <p:nvPr>
            <p:ph idx="1"/>
          </p:nvPr>
        </p:nvSpPr>
        <p:spPr>
          <a:xfrm>
            <a:off x="2133600" y="1965003"/>
            <a:ext cx="9644418" cy="4023360"/>
          </a:xfrm>
        </p:spPr>
        <p:txBody>
          <a:bodyPr/>
          <a:lstStyle/>
          <a:p>
            <a:endParaRPr lang="en-US" dirty="0"/>
          </a:p>
          <a:p>
            <a:endParaRPr lang="en-US" dirty="0"/>
          </a:p>
          <a:p>
            <a:r>
              <a:rPr lang="en-US" sz="2800" dirty="0"/>
              <a:t>Clarification of rules	        memos, trainings, and supervisor reviews </a:t>
            </a:r>
          </a:p>
          <a:p>
            <a:endParaRPr lang="en-US" sz="2800" dirty="0"/>
          </a:p>
          <a:p>
            <a:r>
              <a:rPr lang="en-US" sz="2800" dirty="0"/>
              <a:t>Culture shift                 excessive/unnecessary verifications hurts low income clients and burdens DTA</a:t>
            </a:r>
          </a:p>
          <a:p>
            <a:endParaRPr lang="en-US" dirty="0"/>
          </a:p>
          <a:p>
            <a:endParaRPr lang="en-US" dirty="0"/>
          </a:p>
        </p:txBody>
      </p:sp>
      <p:pic>
        <p:nvPicPr>
          <p:cNvPr id="6147" name="Picture 3" descr="C:\Users\vnegus\AppData\Local\Microsoft\Windows\INetCache\IE\F0FUDG8N\training-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90" y="2554356"/>
            <a:ext cx="1328532" cy="13285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vnegus\AppData\Local\Microsoft\Windows\INetCache\IE\3J4M3108\20121231-community-r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591" y="4280452"/>
            <a:ext cx="1429292" cy="136497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5279569" y="28364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178331" y="43507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D265AF6-A554-4206-A398-EB3A0E5F2344}" type="slidenum">
              <a:rPr lang="en-US" smtClean="0"/>
              <a:t>19</a:t>
            </a:fld>
            <a:endParaRPr lang="en-US"/>
          </a:p>
        </p:txBody>
      </p:sp>
    </p:spTree>
    <p:extLst>
      <p:ext uri="{BB962C8B-B14F-4D97-AF65-F5344CB8AC3E}">
        <p14:creationId xmlns:p14="http://schemas.microsoft.com/office/powerpoint/2010/main" val="112324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SNAP Verifications 101 - Webinar Goals</a:t>
            </a:r>
          </a:p>
        </p:txBody>
      </p:sp>
      <p:sp>
        <p:nvSpPr>
          <p:cNvPr id="3" name="Content Placeholder 2"/>
          <p:cNvSpPr>
            <a:spLocks noGrp="1"/>
          </p:cNvSpPr>
          <p:nvPr>
            <p:ph idx="1"/>
          </p:nvPr>
        </p:nvSpPr>
        <p:spPr/>
        <p:txBody>
          <a:bodyPr>
            <a:normAutofit lnSpcReduction="10000"/>
          </a:bodyPr>
          <a:lstStyle/>
          <a:p>
            <a:pPr lvl="1">
              <a:buFont typeface="Arial" panose="020B0604020202020204" pitchFamily="34" charset="0"/>
              <a:buChar char="•"/>
            </a:pPr>
            <a:r>
              <a:rPr lang="en-US" sz="2800" b="1" dirty="0"/>
              <a:t>Verifications:</a:t>
            </a:r>
          </a:p>
          <a:p>
            <a:pPr lvl="3">
              <a:buFont typeface="Wingdings" panose="05000000000000000000" pitchFamily="2" charset="2"/>
              <a:buChar char="Ø"/>
            </a:pPr>
            <a:r>
              <a:rPr lang="en-US" sz="2400" dirty="0"/>
              <a:t>Why important?</a:t>
            </a:r>
          </a:p>
          <a:p>
            <a:pPr lvl="3">
              <a:buFont typeface="Wingdings" panose="05000000000000000000" pitchFamily="2" charset="2"/>
              <a:buChar char="Ø"/>
            </a:pPr>
            <a:r>
              <a:rPr lang="en-US" sz="2400" dirty="0">
                <a:solidFill>
                  <a:schemeClr val="tx1"/>
                </a:solidFill>
              </a:rPr>
              <a:t>What is needed and when?</a:t>
            </a:r>
          </a:p>
          <a:p>
            <a:pPr lvl="3">
              <a:buFont typeface="Wingdings" panose="05000000000000000000" pitchFamily="2" charset="2"/>
              <a:buChar char="Ø"/>
            </a:pPr>
            <a:r>
              <a:rPr lang="en-US" sz="2400" dirty="0"/>
              <a:t>How do households know what to submit?</a:t>
            </a:r>
          </a:p>
          <a:p>
            <a:pPr lvl="3">
              <a:buFont typeface="Wingdings" panose="05000000000000000000" pitchFamily="2" charset="2"/>
              <a:buChar char="Ø"/>
            </a:pPr>
            <a:r>
              <a:rPr lang="en-US" sz="2400" dirty="0"/>
              <a:t>How do households get verifications to DTA?  </a:t>
            </a:r>
          </a:p>
          <a:p>
            <a:pPr lvl="3">
              <a:buFont typeface="Wingdings" panose="05000000000000000000" pitchFamily="2" charset="2"/>
              <a:buChar char="Ø"/>
            </a:pPr>
            <a:r>
              <a:rPr lang="en-US" sz="2400" dirty="0"/>
              <a:t>What are core verification rights?</a:t>
            </a:r>
          </a:p>
          <a:p>
            <a:pPr lvl="3">
              <a:buFont typeface="Wingdings" panose="05000000000000000000" pitchFamily="2" charset="2"/>
              <a:buChar char="Ø"/>
            </a:pPr>
            <a:endParaRPr lang="en-US" sz="2400" dirty="0"/>
          </a:p>
          <a:p>
            <a:pPr lvl="1">
              <a:buFont typeface="Arial" panose="020B0604020202020204" pitchFamily="34" charset="0"/>
              <a:buChar char="•"/>
            </a:pPr>
            <a:r>
              <a:rPr lang="en-US" sz="2800" dirty="0"/>
              <a:t>DTA’s recent verification </a:t>
            </a:r>
            <a:r>
              <a:rPr lang="en-US" sz="2800" b="1" dirty="0"/>
              <a:t>changes </a:t>
            </a:r>
          </a:p>
          <a:p>
            <a:pPr lvl="1">
              <a:buFont typeface="Arial" panose="020B0604020202020204" pitchFamily="34" charset="0"/>
              <a:buChar char="•"/>
            </a:pPr>
            <a:endParaRPr lang="en-US" sz="2800" b="1" dirty="0"/>
          </a:p>
          <a:p>
            <a:pPr lvl="1">
              <a:buFont typeface="Arial" panose="020B0604020202020204" pitchFamily="34" charset="0"/>
              <a:buChar char="•"/>
            </a:pPr>
            <a:r>
              <a:rPr lang="en-US" sz="2800" dirty="0"/>
              <a:t>Troubleshooting and </a:t>
            </a:r>
            <a:r>
              <a:rPr lang="en-US" sz="2800" b="1" dirty="0"/>
              <a:t>issues to flag</a:t>
            </a:r>
          </a:p>
          <a:p>
            <a:pPr lvl="1"/>
            <a:endParaRPr lang="en-US" sz="2000" dirty="0"/>
          </a:p>
          <a:p>
            <a:endParaRPr lang="en-US" dirty="0"/>
          </a:p>
        </p:txBody>
      </p:sp>
      <p:sp>
        <p:nvSpPr>
          <p:cNvPr id="4" name="Slide Number Placeholder 3"/>
          <p:cNvSpPr>
            <a:spLocks noGrp="1"/>
          </p:cNvSpPr>
          <p:nvPr>
            <p:ph type="sldNum" sz="quarter" idx="12"/>
          </p:nvPr>
        </p:nvSpPr>
        <p:spPr/>
        <p:txBody>
          <a:bodyPr/>
          <a:lstStyle/>
          <a:p>
            <a:fld id="{2D265AF6-A554-4206-A398-EB3A0E5F2344}" type="slidenum">
              <a:rPr lang="en-US" smtClean="0"/>
              <a:t>2</a:t>
            </a:fld>
            <a:endParaRPr lang="en-US"/>
          </a:p>
        </p:txBody>
      </p:sp>
    </p:spTree>
    <p:extLst>
      <p:ext uri="{BB962C8B-B14F-4D97-AF65-F5344CB8AC3E}">
        <p14:creationId xmlns:p14="http://schemas.microsoft.com/office/powerpoint/2010/main" val="42852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are households asked for verifications?</a:t>
            </a:r>
          </a:p>
        </p:txBody>
      </p:sp>
      <p:sp>
        <p:nvSpPr>
          <p:cNvPr id="3" name="Content Placeholder 2"/>
          <p:cNvSpPr>
            <a:spLocks noGrp="1"/>
          </p:cNvSpPr>
          <p:nvPr>
            <p:ph idx="1"/>
          </p:nvPr>
        </p:nvSpPr>
        <p:spPr>
          <a:xfrm>
            <a:off x="809326" y="1948009"/>
            <a:ext cx="10531609" cy="4424621"/>
          </a:xfrm>
        </p:spPr>
        <p:txBody>
          <a:bodyPr>
            <a:normAutofit/>
          </a:bodyPr>
          <a:lstStyle/>
          <a:p>
            <a:pPr marL="201168" lvl="1" indent="0">
              <a:buNone/>
            </a:pPr>
            <a:r>
              <a:rPr lang="en-US" sz="3200" b="1" dirty="0"/>
              <a:t>At different points in the lifespan of a case…</a:t>
            </a:r>
          </a:p>
          <a:p>
            <a:pPr marL="201168" lvl="1" indent="0">
              <a:buNone/>
            </a:pPr>
            <a:endParaRPr lang="en-US" sz="3200" b="1" dirty="0"/>
          </a:p>
          <a:p>
            <a:pPr lvl="1"/>
            <a:r>
              <a:rPr lang="en-US" sz="3200" b="1" dirty="0"/>
              <a:t>SNAP Application </a:t>
            </a:r>
            <a:r>
              <a:rPr lang="en-US" sz="3200" dirty="0"/>
              <a:t>– </a:t>
            </a:r>
            <a:r>
              <a:rPr lang="en-US" sz="2400" dirty="0"/>
              <a:t>DTA should discuss during the interview and mail Verification Checklist.</a:t>
            </a:r>
            <a:endParaRPr lang="en-US" sz="2000" dirty="0"/>
          </a:p>
          <a:p>
            <a:pPr marL="201168" lvl="1" indent="0">
              <a:buNone/>
            </a:pPr>
            <a:endParaRPr lang="en-US" sz="2000" dirty="0"/>
          </a:p>
          <a:p>
            <a:pPr lvl="1"/>
            <a:r>
              <a:rPr lang="en-US" sz="2800" b="1" dirty="0"/>
              <a:t>Interim Report </a:t>
            </a:r>
            <a:r>
              <a:rPr lang="en-US" sz="2800" dirty="0"/>
              <a:t>– </a:t>
            </a:r>
            <a:r>
              <a:rPr lang="en-US" sz="2400" dirty="0"/>
              <a:t>DTA should send Verification Checklist if a reported change needs to be verified. No changes = no verifications!</a:t>
            </a:r>
          </a:p>
          <a:p>
            <a:pPr marL="201168" lvl="1" indent="0">
              <a:buNone/>
            </a:pPr>
            <a:endParaRPr lang="en-US" sz="2000" dirty="0"/>
          </a:p>
          <a:p>
            <a:pPr lvl="1"/>
            <a:r>
              <a:rPr lang="en-US" sz="2800" b="1" dirty="0"/>
              <a:t>Recertification </a:t>
            </a:r>
            <a:r>
              <a:rPr lang="en-US" sz="2000" dirty="0"/>
              <a:t>– </a:t>
            </a:r>
            <a:r>
              <a:rPr lang="en-US" sz="2400" dirty="0"/>
              <a:t>DTA should discuss during interview and send Verification Checklist</a:t>
            </a:r>
            <a:endParaRPr lang="en-US" sz="3200" dirty="0"/>
          </a:p>
        </p:txBody>
      </p:sp>
      <p:sp>
        <p:nvSpPr>
          <p:cNvPr id="4" name="Slide Number Placeholder 3"/>
          <p:cNvSpPr>
            <a:spLocks noGrp="1"/>
          </p:cNvSpPr>
          <p:nvPr>
            <p:ph type="sldNum" sz="quarter" idx="12"/>
          </p:nvPr>
        </p:nvSpPr>
        <p:spPr/>
        <p:txBody>
          <a:bodyPr/>
          <a:lstStyle/>
          <a:p>
            <a:fld id="{2D265AF6-A554-4206-A398-EB3A0E5F2344}" type="slidenum">
              <a:rPr lang="en-US" smtClean="0"/>
              <a:t>20</a:t>
            </a:fld>
            <a:endParaRPr lang="en-US"/>
          </a:p>
        </p:txBody>
      </p:sp>
    </p:spTree>
    <p:extLst>
      <p:ext uri="{BB962C8B-B14F-4D97-AF65-F5344CB8AC3E}">
        <p14:creationId xmlns:p14="http://schemas.microsoft.com/office/powerpoint/2010/main" val="2152130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can you see what verifications DTA needs or processed?</a:t>
            </a:r>
          </a:p>
        </p:txBody>
      </p:sp>
      <p:sp>
        <p:nvSpPr>
          <p:cNvPr id="3" name="Content Placeholder 2"/>
          <p:cNvSpPr>
            <a:spLocks noGrp="1"/>
          </p:cNvSpPr>
          <p:nvPr>
            <p:ph idx="1"/>
          </p:nvPr>
        </p:nvSpPr>
        <p:spPr>
          <a:xfrm>
            <a:off x="1799645" y="1845734"/>
            <a:ext cx="10058400" cy="4200224"/>
          </a:xfrm>
        </p:spPr>
        <p:txBody>
          <a:bodyPr>
            <a:normAutofit/>
          </a:bodyPr>
          <a:lstStyle/>
          <a:p>
            <a:r>
              <a:rPr lang="en-US" sz="2800" b="1" dirty="0"/>
              <a:t>DTA Connect</a:t>
            </a:r>
            <a:r>
              <a:rPr lang="en-US" sz="2800" dirty="0"/>
              <a:t> - DTA’s mobile app:</a:t>
            </a:r>
          </a:p>
          <a:p>
            <a:pPr lvl="1"/>
            <a:r>
              <a:rPr lang="en-US" dirty="0"/>
              <a:t>Notices DTA sent in last 3 months</a:t>
            </a:r>
            <a:endParaRPr lang="en-US" sz="1600" dirty="0"/>
          </a:p>
          <a:p>
            <a:pPr lvl="1"/>
            <a:r>
              <a:rPr lang="en-US" dirty="0"/>
              <a:t>Type and status of documents DTA got in last 3 months </a:t>
            </a:r>
          </a:p>
          <a:p>
            <a:pPr lvl="1"/>
            <a:r>
              <a:rPr lang="en-US" dirty="0"/>
              <a:t>Household can UPLOAD documents</a:t>
            </a:r>
          </a:p>
          <a:p>
            <a:pPr lvl="1"/>
            <a:endParaRPr lang="en-US" dirty="0"/>
          </a:p>
          <a:p>
            <a:pPr marL="201168" lvl="1" indent="0">
              <a:buNone/>
            </a:pPr>
            <a:r>
              <a:rPr lang="en-US" sz="2400" b="1" dirty="0"/>
              <a:t>My Account Page (MAP)</a:t>
            </a:r>
            <a:r>
              <a:rPr lang="en-US" sz="2400" dirty="0"/>
              <a:t>:</a:t>
            </a:r>
          </a:p>
          <a:p>
            <a:pPr lvl="1"/>
            <a:r>
              <a:rPr lang="en-US" dirty="0"/>
              <a:t>Notices DTA sent in last 12 months</a:t>
            </a:r>
          </a:p>
          <a:p>
            <a:pPr lvl="1"/>
            <a:r>
              <a:rPr lang="en-US" dirty="0"/>
              <a:t>Type and status of documents DTA got in last 12 months </a:t>
            </a:r>
          </a:p>
          <a:p>
            <a:pPr lvl="1"/>
            <a:endParaRPr lang="en-US" dirty="0"/>
          </a:p>
          <a:p>
            <a:pPr marL="201168" lvl="1" indent="0">
              <a:buNone/>
            </a:pPr>
            <a:r>
              <a:rPr lang="en-US" sz="2400" b="1" dirty="0"/>
              <a:t>DTA Assistance Line: </a:t>
            </a:r>
            <a:r>
              <a:rPr lang="en-US" sz="2400" b="1" dirty="0">
                <a:solidFill>
                  <a:schemeClr val="tx1"/>
                </a:solidFill>
              </a:rPr>
              <a:t>1-877-382-2363</a:t>
            </a:r>
          </a:p>
          <a:p>
            <a:pPr lvl="1"/>
            <a:r>
              <a:rPr lang="en-US" dirty="0"/>
              <a:t>Call to talk with a DTA worker and ask what verifications are still needed. </a:t>
            </a:r>
          </a:p>
        </p:txBody>
      </p:sp>
      <p:pic>
        <p:nvPicPr>
          <p:cNvPr id="8194" name="Picture 2" descr="C:\Users\vnegus\AppData\Local\Microsoft\Windows\INetCache\IE\3J4M3108\Phone_Shiny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778" y="4904786"/>
            <a:ext cx="910743" cy="91074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vnegus\AppData\Local\Microsoft\Windows\INetCache\IE\3J4M3108\120px-High-contrast-computer.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74" y="3429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vnegus\AppData\Local\Microsoft\Windows\INetCache\IE\F0FUDG8N\424px-Smartphone_ico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854" y="1861493"/>
            <a:ext cx="1038639" cy="14697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21</a:t>
            </a:fld>
            <a:endParaRPr lang="en-US"/>
          </a:p>
        </p:txBody>
      </p:sp>
    </p:spTree>
    <p:extLst>
      <p:ext uri="{BB962C8B-B14F-4D97-AF65-F5344CB8AC3E}">
        <p14:creationId xmlns:p14="http://schemas.microsoft.com/office/powerpoint/2010/main" val="261863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DTA Connect </a:t>
            </a:r>
            <a:br>
              <a:rPr lang="en-US" dirty="0"/>
            </a:br>
            <a:r>
              <a:rPr lang="en-US" dirty="0"/>
              <a:t>Screenshot</a:t>
            </a:r>
          </a:p>
        </p:txBody>
      </p:sp>
      <p:sp>
        <p:nvSpPr>
          <p:cNvPr id="3" name="Content Placeholder 2"/>
          <p:cNvSpPr>
            <a:spLocks noGrp="1"/>
          </p:cNvSpPr>
          <p:nvPr>
            <p:ph idx="1"/>
          </p:nvPr>
        </p:nvSpPr>
        <p:spPr>
          <a:xfrm>
            <a:off x="1097280" y="1845733"/>
            <a:ext cx="5367315" cy="4404941"/>
          </a:xfrm>
        </p:spPr>
        <p:txBody>
          <a:bodyPr>
            <a:normAutofit/>
          </a:bodyPr>
          <a:lstStyle/>
          <a:p>
            <a:endParaRPr lang="en-US" dirty="0"/>
          </a:p>
          <a:p>
            <a:r>
              <a:rPr lang="en-US" sz="3200" dirty="0"/>
              <a:t>View notices sent in the past 3 months, such as:</a:t>
            </a:r>
          </a:p>
          <a:p>
            <a:pPr>
              <a:buFont typeface="Arial" panose="020B0604020202020204" pitchFamily="34" charset="0"/>
              <a:buChar char="•"/>
            </a:pPr>
            <a:r>
              <a:rPr lang="en-US" sz="3200" dirty="0"/>
              <a:t> Verification Notice (“VC-1”)</a:t>
            </a:r>
          </a:p>
          <a:p>
            <a:pPr>
              <a:buFont typeface="Arial" panose="020B0604020202020204" pitchFamily="34" charset="0"/>
              <a:buChar char="•"/>
            </a:pPr>
            <a:r>
              <a:rPr lang="en-US" sz="3200" dirty="0"/>
              <a:t> “EBC notice” may include missing verifications</a:t>
            </a:r>
          </a:p>
          <a:p>
            <a:pPr lvl="2">
              <a:buFont typeface="Arial" panose="020B0604020202020204" pitchFamily="34" charset="0"/>
              <a:buChar char="•"/>
            </a:pPr>
            <a:r>
              <a:rPr lang="en-US" sz="2000" dirty="0"/>
              <a:t>EBC = “Electronic Benefit Calculation” EBC notices are approval, denial, or termination notices with a calculation attached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427" y="244548"/>
            <a:ext cx="3508745" cy="6240888"/>
          </a:xfrm>
          <a:prstGeom prst="rect">
            <a:avLst/>
          </a:prstGeom>
          <a:noFill/>
          <a:ln>
            <a:noFill/>
          </a:ln>
        </p:spPr>
      </p:pic>
      <p:sp>
        <p:nvSpPr>
          <p:cNvPr id="5" name="Oval 4"/>
          <p:cNvSpPr/>
          <p:nvPr/>
        </p:nvSpPr>
        <p:spPr>
          <a:xfrm>
            <a:off x="7198242" y="2870791"/>
            <a:ext cx="1201479" cy="4942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02549" y="2105247"/>
            <a:ext cx="1669311" cy="393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2D265AF6-A554-4206-A398-EB3A0E5F2344}" type="slidenum">
              <a:rPr lang="en-US" smtClean="0"/>
              <a:t>22</a:t>
            </a:fld>
            <a:endParaRPr lang="en-US"/>
          </a:p>
        </p:txBody>
      </p:sp>
    </p:spTree>
    <p:extLst>
      <p:ext uri="{BB962C8B-B14F-4D97-AF65-F5344CB8AC3E}">
        <p14:creationId xmlns:p14="http://schemas.microsoft.com/office/powerpoint/2010/main" val="160059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47" y="691116"/>
            <a:ext cx="10058400" cy="908497"/>
          </a:xfrm>
        </p:spPr>
        <p:txBody>
          <a:bodyPr>
            <a:normAutofit fontScale="90000"/>
          </a:bodyPr>
          <a:lstStyle/>
          <a:p>
            <a:r>
              <a:rPr lang="en-US" dirty="0"/>
              <a:t>DTA Connect </a:t>
            </a:r>
            <a:br>
              <a:rPr lang="en-US" dirty="0"/>
            </a:br>
            <a:r>
              <a:rPr lang="en-US" dirty="0"/>
              <a:t>Screenshot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81605" y="106262"/>
            <a:ext cx="3415017" cy="6074179"/>
          </a:xfrm>
        </p:spPr>
      </p:pic>
      <p:sp>
        <p:nvSpPr>
          <p:cNvPr id="8" name="Rectangle 7"/>
          <p:cNvSpPr/>
          <p:nvPr/>
        </p:nvSpPr>
        <p:spPr>
          <a:xfrm>
            <a:off x="1017182" y="2095189"/>
            <a:ext cx="5054010" cy="1815882"/>
          </a:xfrm>
          <a:prstGeom prst="rect">
            <a:avLst/>
          </a:prstGeom>
        </p:spPr>
        <p:txBody>
          <a:bodyPr wrap="square">
            <a:spAutoFit/>
          </a:bodyPr>
          <a:lstStyle/>
          <a:p>
            <a:r>
              <a:rPr lang="en-US" sz="2800" dirty="0"/>
              <a:t>View types of documents DTA got in the past 3 months – this can help if you’re not sure if or when a client sent in verifications. </a:t>
            </a:r>
          </a:p>
        </p:txBody>
      </p:sp>
      <p:sp>
        <p:nvSpPr>
          <p:cNvPr id="11" name="Oval 10"/>
          <p:cNvSpPr/>
          <p:nvPr/>
        </p:nvSpPr>
        <p:spPr>
          <a:xfrm>
            <a:off x="6921795" y="2785730"/>
            <a:ext cx="1212112" cy="882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D265AF6-A554-4206-A398-EB3A0E5F2344}" type="slidenum">
              <a:rPr lang="en-US" smtClean="0"/>
              <a:t>23</a:t>
            </a:fld>
            <a:endParaRPr lang="en-US"/>
          </a:p>
        </p:txBody>
      </p:sp>
    </p:spTree>
    <p:extLst>
      <p:ext uri="{BB962C8B-B14F-4D97-AF65-F5344CB8AC3E}">
        <p14:creationId xmlns:p14="http://schemas.microsoft.com/office/powerpoint/2010/main" val="271983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can a household get</a:t>
            </a:r>
            <a:br>
              <a:rPr lang="en-US" dirty="0"/>
            </a:br>
            <a:r>
              <a:rPr lang="en-US" dirty="0"/>
              <a:t>verifications to DTA?</a:t>
            </a:r>
          </a:p>
        </p:txBody>
      </p:sp>
      <p:sp>
        <p:nvSpPr>
          <p:cNvPr id="3" name="Content Placeholder 2"/>
          <p:cNvSpPr>
            <a:spLocks noGrp="1"/>
          </p:cNvSpPr>
          <p:nvPr>
            <p:ph idx="1"/>
          </p:nvPr>
        </p:nvSpPr>
        <p:spPr>
          <a:xfrm>
            <a:off x="974845" y="1778287"/>
            <a:ext cx="10299590" cy="4740596"/>
          </a:xfrm>
        </p:spPr>
        <p:txBody>
          <a:bodyPr>
            <a:normAutofit fontScale="32500" lnSpcReduction="20000"/>
          </a:bodyPr>
          <a:lstStyle/>
          <a:p>
            <a:pPr lvl="1">
              <a:buFont typeface="Arial" panose="020B0604020202020204" pitchFamily="34" charset="0"/>
              <a:buChar char="•"/>
            </a:pPr>
            <a:r>
              <a:rPr lang="en-US" sz="9600" b="1" dirty="0"/>
              <a:t>Upload through DTA Connect!</a:t>
            </a:r>
          </a:p>
          <a:p>
            <a:pPr lvl="2"/>
            <a:r>
              <a:rPr lang="en-US" sz="7200" dirty="0"/>
              <a:t>Take picture and upload directly to household’s DTA case record  </a:t>
            </a:r>
          </a:p>
          <a:p>
            <a:pPr lvl="1"/>
            <a:endParaRPr lang="en-US" sz="7200" dirty="0"/>
          </a:p>
          <a:p>
            <a:pPr lvl="1"/>
            <a:r>
              <a:rPr lang="en-US" sz="9600" b="1" dirty="0"/>
              <a:t>Bring documents to any local DTA office </a:t>
            </a:r>
          </a:p>
          <a:p>
            <a:pPr lvl="2"/>
            <a:r>
              <a:rPr lang="en-US" sz="7200" dirty="0"/>
              <a:t>DTA has scanning machines - upload documents directly to case</a:t>
            </a:r>
          </a:p>
          <a:p>
            <a:pPr lvl="2"/>
            <a:r>
              <a:rPr lang="en-US" sz="7200" dirty="0"/>
              <a:t>Household has right to meet with a worker if they want (in case it’s urgent, </a:t>
            </a:r>
            <a:r>
              <a:rPr lang="en-US" sz="7200" dirty="0" err="1"/>
              <a:t>etc</a:t>
            </a:r>
            <a:r>
              <a:rPr lang="en-US" sz="7200" dirty="0"/>
              <a:t>) </a:t>
            </a:r>
          </a:p>
          <a:p>
            <a:pPr lvl="2"/>
            <a:endParaRPr lang="en-US" sz="9600" dirty="0"/>
          </a:p>
          <a:p>
            <a:pPr lvl="1"/>
            <a:r>
              <a:rPr lang="en-US" sz="9600" b="1" dirty="0"/>
              <a:t>Fax: </a:t>
            </a:r>
            <a:r>
              <a:rPr lang="it-IT" sz="9600" dirty="0"/>
              <a:t>617-887-8765</a:t>
            </a:r>
          </a:p>
          <a:p>
            <a:pPr lvl="1"/>
            <a:endParaRPr lang="en-US" sz="7200" b="1" dirty="0"/>
          </a:p>
          <a:p>
            <a:pPr lvl="1"/>
            <a:r>
              <a:rPr lang="en-US" sz="9600" b="1" dirty="0"/>
              <a:t>Mail to:    </a:t>
            </a:r>
          </a:p>
          <a:p>
            <a:pPr marL="201168" lvl="1" indent="0">
              <a:buNone/>
            </a:pPr>
            <a:br>
              <a:rPr lang="it-IT" sz="7200" b="1" dirty="0"/>
            </a:br>
            <a:endParaRPr lang="en-US" sz="7200" b="1" dirty="0"/>
          </a:p>
          <a:p>
            <a:endParaRPr lang="en-US" dirty="0"/>
          </a:p>
          <a:p>
            <a:endParaRPr lang="en-US" dirty="0"/>
          </a:p>
        </p:txBody>
      </p:sp>
      <p:sp>
        <p:nvSpPr>
          <p:cNvPr id="5" name="TextBox 4"/>
          <p:cNvSpPr txBox="1"/>
          <p:nvPr/>
        </p:nvSpPr>
        <p:spPr>
          <a:xfrm>
            <a:off x="1944310" y="4957842"/>
            <a:ext cx="4969566" cy="646331"/>
          </a:xfrm>
          <a:prstGeom prst="rect">
            <a:avLst/>
          </a:prstGeom>
          <a:noFill/>
        </p:spPr>
        <p:txBody>
          <a:bodyPr wrap="square" rtlCol="0">
            <a:spAutoFit/>
          </a:bodyPr>
          <a:lstStyle/>
          <a:p>
            <a:pPr marL="917120" lvl="5" indent="0">
              <a:buNone/>
            </a:pPr>
            <a:r>
              <a:rPr lang="it-IT" dirty="0"/>
              <a:t>DTA Document Processing Center</a:t>
            </a:r>
            <a:br>
              <a:rPr lang="it-IT" dirty="0"/>
            </a:br>
            <a:r>
              <a:rPr lang="it-IT" dirty="0"/>
              <a:t>P.O. Box 4406  Taunton, MA 02780-0420</a:t>
            </a:r>
          </a:p>
        </p:txBody>
      </p:sp>
      <p:sp>
        <p:nvSpPr>
          <p:cNvPr id="4" name="TextBox 3"/>
          <p:cNvSpPr txBox="1"/>
          <p:nvPr/>
        </p:nvSpPr>
        <p:spPr>
          <a:xfrm>
            <a:off x="7697338" y="4430465"/>
            <a:ext cx="3398292" cy="1200329"/>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Advocacy Tip: Follow up to make sure DTA looks at the document!</a:t>
            </a:r>
          </a:p>
        </p:txBody>
      </p:sp>
      <p:sp>
        <p:nvSpPr>
          <p:cNvPr id="6" name="Slide Number Placeholder 5"/>
          <p:cNvSpPr>
            <a:spLocks noGrp="1"/>
          </p:cNvSpPr>
          <p:nvPr>
            <p:ph type="sldNum" sz="quarter" idx="12"/>
          </p:nvPr>
        </p:nvSpPr>
        <p:spPr/>
        <p:txBody>
          <a:bodyPr/>
          <a:lstStyle/>
          <a:p>
            <a:fld id="{2D265AF6-A554-4206-A398-EB3A0E5F2344}" type="slidenum">
              <a:rPr lang="en-US" smtClean="0"/>
              <a:t>24</a:t>
            </a:fld>
            <a:endParaRPr lang="en-US"/>
          </a:p>
        </p:txBody>
      </p:sp>
    </p:spTree>
    <p:extLst>
      <p:ext uri="{BB962C8B-B14F-4D97-AF65-F5344CB8AC3E}">
        <p14:creationId xmlns:p14="http://schemas.microsoft.com/office/powerpoint/2010/main" val="63835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has to be verified at SNAP application?</a:t>
            </a:r>
          </a:p>
        </p:txBody>
      </p:sp>
      <p:sp>
        <p:nvSpPr>
          <p:cNvPr id="3" name="Content Placeholder 2"/>
          <p:cNvSpPr>
            <a:spLocks noGrp="1"/>
          </p:cNvSpPr>
          <p:nvPr>
            <p:ph idx="1"/>
          </p:nvPr>
        </p:nvSpPr>
        <p:spPr>
          <a:xfrm>
            <a:off x="1015393" y="1765276"/>
            <a:ext cx="10544260" cy="4335274"/>
          </a:xfrm>
        </p:spPr>
        <p:txBody>
          <a:bodyPr>
            <a:noAutofit/>
          </a:bodyPr>
          <a:lstStyle/>
          <a:p>
            <a:pPr>
              <a:buFont typeface="Wingdings" panose="05000000000000000000" pitchFamily="2" charset="2"/>
              <a:buChar char="q"/>
            </a:pPr>
            <a:r>
              <a:rPr lang="en-US" sz="2400" dirty="0"/>
              <a:t>Identity </a:t>
            </a:r>
          </a:p>
          <a:p>
            <a:pPr lvl="2">
              <a:buFont typeface="Wingdings" panose="05000000000000000000" pitchFamily="2" charset="2"/>
              <a:buChar char="q"/>
            </a:pPr>
            <a:r>
              <a:rPr lang="en-US" sz="1800" dirty="0"/>
              <a:t>DTA confirms when verifying SSN with the Social Security Administration</a:t>
            </a:r>
          </a:p>
          <a:p>
            <a:pPr lvl="2">
              <a:buFont typeface="Wingdings" panose="05000000000000000000" pitchFamily="2" charset="2"/>
              <a:buChar char="q"/>
            </a:pPr>
            <a:r>
              <a:rPr lang="en-US" sz="1800" dirty="0"/>
              <a:t>Other proofs acceptable if necessary</a:t>
            </a:r>
          </a:p>
          <a:p>
            <a:pPr>
              <a:buFont typeface="Wingdings" panose="05000000000000000000" pitchFamily="2" charset="2"/>
              <a:buChar char="q"/>
            </a:pPr>
            <a:r>
              <a:rPr lang="en-US" sz="2400" dirty="0"/>
              <a:t>MA residence</a:t>
            </a:r>
          </a:p>
          <a:p>
            <a:pPr lvl="2">
              <a:buFont typeface="Wingdings" panose="05000000000000000000" pitchFamily="2" charset="2"/>
              <a:buChar char="q"/>
            </a:pPr>
            <a:r>
              <a:rPr lang="en-US" sz="1800" dirty="0"/>
              <a:t>DTA can confirm with RMV if client has MA ID or MA driver license</a:t>
            </a:r>
          </a:p>
          <a:p>
            <a:pPr lvl="2">
              <a:buFont typeface="Wingdings" panose="05000000000000000000" pitchFamily="2" charset="2"/>
              <a:buChar char="q"/>
            </a:pPr>
            <a:r>
              <a:rPr lang="en-US" sz="1800" dirty="0"/>
              <a:t>Other proofs acceptable if no MA RMV record</a:t>
            </a:r>
          </a:p>
          <a:p>
            <a:pPr>
              <a:buFont typeface="Wingdings" panose="05000000000000000000" pitchFamily="2" charset="2"/>
              <a:buChar char="q"/>
            </a:pPr>
            <a:r>
              <a:rPr lang="en-US" sz="2400" dirty="0"/>
              <a:t> Income</a:t>
            </a:r>
          </a:p>
          <a:p>
            <a:pPr lvl="2">
              <a:buFont typeface="Wingdings" panose="05000000000000000000" pitchFamily="2" charset="2"/>
              <a:buChar char="q"/>
            </a:pPr>
            <a:r>
              <a:rPr lang="en-US" sz="1800" dirty="0"/>
              <a:t> “The Work Number” (if employer participates) </a:t>
            </a:r>
          </a:p>
          <a:p>
            <a:pPr lvl="2">
              <a:buFont typeface="Wingdings" panose="05000000000000000000" pitchFamily="2" charset="2"/>
              <a:buChar char="q"/>
            </a:pPr>
            <a:r>
              <a:rPr lang="en-US" sz="1800" dirty="0"/>
              <a:t> Social Security, SSI, DOR Child Support and Unemployment databases </a:t>
            </a:r>
          </a:p>
          <a:p>
            <a:pPr lvl="2">
              <a:buFont typeface="Wingdings" panose="05000000000000000000" pitchFamily="2" charset="2"/>
              <a:buChar char="q"/>
            </a:pPr>
            <a:r>
              <a:rPr lang="en-US" sz="1800" dirty="0"/>
              <a:t> Pay stubs, letter from employer, self employment proofs</a:t>
            </a:r>
          </a:p>
          <a:p>
            <a:pPr>
              <a:buFont typeface="Wingdings" panose="05000000000000000000" pitchFamily="2" charset="2"/>
              <a:buChar char="q"/>
            </a:pPr>
            <a:r>
              <a:rPr lang="en-US" sz="2400" dirty="0"/>
              <a:t> Legal immigrant status - if immigrant is including themselves in SNAP application </a:t>
            </a:r>
          </a:p>
          <a:p>
            <a:pPr>
              <a:buFont typeface="Wingdings" panose="05000000000000000000" pitchFamily="2" charset="2"/>
              <a:buChar char="q"/>
            </a:pPr>
            <a:endParaRPr lang="en-US" sz="2800" dirty="0"/>
          </a:p>
        </p:txBody>
      </p:sp>
      <p:sp>
        <p:nvSpPr>
          <p:cNvPr id="4" name="Slide Number Placeholder 3"/>
          <p:cNvSpPr>
            <a:spLocks noGrp="1"/>
          </p:cNvSpPr>
          <p:nvPr>
            <p:ph type="sldNum" sz="quarter" idx="12"/>
          </p:nvPr>
        </p:nvSpPr>
        <p:spPr/>
        <p:txBody>
          <a:bodyPr/>
          <a:lstStyle/>
          <a:p>
            <a:fld id="{2D265AF6-A554-4206-A398-EB3A0E5F2344}" type="slidenum">
              <a:rPr lang="en-US" smtClean="0"/>
              <a:t>25</a:t>
            </a:fld>
            <a:endParaRPr lang="en-US"/>
          </a:p>
        </p:txBody>
      </p:sp>
    </p:spTree>
    <p:extLst>
      <p:ext uri="{BB962C8B-B14F-4D97-AF65-F5344CB8AC3E}">
        <p14:creationId xmlns:p14="http://schemas.microsoft.com/office/powerpoint/2010/main" val="1381300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can be verified at application to boost SNAP?</a:t>
            </a: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3200" dirty="0"/>
              <a:t> Shelter costs and type of utilities (self declare)</a:t>
            </a:r>
            <a:endParaRPr lang="en-US" dirty="0"/>
          </a:p>
          <a:p>
            <a:pPr>
              <a:buFont typeface="Wingdings" panose="05000000000000000000" pitchFamily="2" charset="2"/>
              <a:buChar char="q"/>
            </a:pPr>
            <a:r>
              <a:rPr lang="en-US" sz="3200" dirty="0"/>
              <a:t> Child or adult dependent care costs (self declare)</a:t>
            </a:r>
            <a:r>
              <a:rPr lang="en-US" dirty="0"/>
              <a:t>   </a:t>
            </a:r>
          </a:p>
          <a:p>
            <a:pPr>
              <a:buFont typeface="Wingdings" panose="05000000000000000000" pitchFamily="2" charset="2"/>
              <a:buChar char="q"/>
            </a:pPr>
            <a:r>
              <a:rPr lang="en-US" sz="3200" dirty="0"/>
              <a:t> Medical costs for household members age 60+ or disabled</a:t>
            </a:r>
          </a:p>
          <a:p>
            <a:pPr lvl="2">
              <a:buFont typeface="Wingdings" panose="05000000000000000000" pitchFamily="2" charset="2"/>
              <a:buChar char="q"/>
            </a:pPr>
            <a:r>
              <a:rPr lang="en-US" sz="2000" dirty="0"/>
              <a:t>Documents showing amount of out-of-pocket health costs (generally, a couple of months enough to show recurring costs)</a:t>
            </a:r>
          </a:p>
          <a:p>
            <a:pPr>
              <a:buFont typeface="Wingdings" panose="05000000000000000000" pitchFamily="2" charset="2"/>
              <a:buChar char="q"/>
            </a:pPr>
            <a:r>
              <a:rPr lang="en-US" sz="3200" dirty="0"/>
              <a:t> Child support paid to child outside of household</a:t>
            </a:r>
          </a:p>
          <a:p>
            <a:pPr lvl="2">
              <a:buFont typeface="Wingdings" panose="05000000000000000000" pitchFamily="2" charset="2"/>
              <a:buChar char="q"/>
            </a:pPr>
            <a:r>
              <a:rPr lang="en-US" sz="2000" dirty="0"/>
              <a:t> Documents showing amount of child support paid AND proof of legal obligation (</a:t>
            </a:r>
            <a:r>
              <a:rPr lang="en-US" sz="2000" dirty="0" err="1"/>
              <a:t>eg</a:t>
            </a:r>
            <a:r>
              <a:rPr lang="en-US" sz="2000" dirty="0"/>
              <a:t>. court order) </a:t>
            </a:r>
          </a:p>
        </p:txBody>
      </p:sp>
      <p:sp>
        <p:nvSpPr>
          <p:cNvPr id="4" name="Slide Number Placeholder 3"/>
          <p:cNvSpPr>
            <a:spLocks noGrp="1"/>
          </p:cNvSpPr>
          <p:nvPr>
            <p:ph type="sldNum" sz="quarter" idx="12"/>
          </p:nvPr>
        </p:nvSpPr>
        <p:spPr/>
        <p:txBody>
          <a:bodyPr/>
          <a:lstStyle/>
          <a:p>
            <a:fld id="{2D265AF6-A554-4206-A398-EB3A0E5F2344}" type="slidenum">
              <a:rPr lang="en-US" smtClean="0"/>
              <a:t>26</a:t>
            </a:fld>
            <a:endParaRPr lang="en-US"/>
          </a:p>
        </p:txBody>
      </p:sp>
    </p:spTree>
    <p:extLst>
      <p:ext uri="{BB962C8B-B14F-4D97-AF65-F5344CB8AC3E}">
        <p14:creationId xmlns:p14="http://schemas.microsoft.com/office/powerpoint/2010/main" val="105062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Core verification RIGHTS:</a:t>
            </a:r>
          </a:p>
        </p:txBody>
      </p:sp>
      <p:sp>
        <p:nvSpPr>
          <p:cNvPr id="3" name="Content Placeholder 2"/>
          <p:cNvSpPr>
            <a:spLocks noGrp="1"/>
          </p:cNvSpPr>
          <p:nvPr>
            <p:ph idx="1"/>
          </p:nvPr>
        </p:nvSpPr>
        <p:spPr>
          <a:xfrm>
            <a:off x="1124576" y="2077746"/>
            <a:ext cx="10058400" cy="4023360"/>
          </a:xfrm>
        </p:spPr>
        <p:txBody>
          <a:bodyPr>
            <a:normAutofit/>
          </a:bodyPr>
          <a:lstStyle/>
          <a:p>
            <a:pPr>
              <a:buFont typeface="Wingdings" panose="05000000000000000000" pitchFamily="2" charset="2"/>
              <a:buChar char="v"/>
            </a:pPr>
            <a:r>
              <a:rPr lang="en-US" sz="3600" dirty="0"/>
              <a:t>Self-declare certain expenses</a:t>
            </a:r>
          </a:p>
          <a:p>
            <a:pPr>
              <a:buFont typeface="Wingdings" panose="05000000000000000000" pitchFamily="2" charset="2"/>
              <a:buChar char="v"/>
            </a:pPr>
            <a:r>
              <a:rPr lang="en-US" sz="3600" dirty="0"/>
              <a:t>DTA must consider any reasonable proof submitted</a:t>
            </a:r>
          </a:p>
          <a:p>
            <a:pPr>
              <a:buFont typeface="Wingdings" panose="05000000000000000000" pitchFamily="2" charset="2"/>
              <a:buChar char="v"/>
            </a:pPr>
            <a:r>
              <a:rPr lang="en-US" sz="3600" dirty="0"/>
              <a:t>Get help from DTA – “worker assistance”</a:t>
            </a:r>
          </a:p>
          <a:p>
            <a:pPr>
              <a:buFont typeface="Wingdings" panose="05000000000000000000" pitchFamily="2" charset="2"/>
              <a:buChar char="v"/>
            </a:pPr>
            <a:r>
              <a:rPr lang="en-US" sz="3600" dirty="0"/>
              <a:t>Have DTA accept the “best evidence available”</a:t>
            </a:r>
          </a:p>
          <a:p>
            <a:pPr>
              <a:buFont typeface="Wingdings" panose="05000000000000000000" pitchFamily="2" charset="2"/>
              <a:buChar char="v"/>
            </a:pPr>
            <a:r>
              <a:rPr lang="en-US" sz="3600" dirty="0"/>
              <a:t>Get case re-opened within 30 days</a:t>
            </a:r>
          </a:p>
          <a:p>
            <a:pPr>
              <a:buFont typeface="Wingdings" panose="05000000000000000000" pitchFamily="2" charset="2"/>
              <a:buChar char="v"/>
            </a:pPr>
            <a:r>
              <a:rPr lang="en-US" sz="3600" dirty="0"/>
              <a:t>Appeal a denial or termination</a:t>
            </a:r>
          </a:p>
        </p:txBody>
      </p:sp>
      <p:sp>
        <p:nvSpPr>
          <p:cNvPr id="4" name="Slide Number Placeholder 3"/>
          <p:cNvSpPr>
            <a:spLocks noGrp="1"/>
          </p:cNvSpPr>
          <p:nvPr>
            <p:ph type="sldNum" sz="quarter" idx="12"/>
          </p:nvPr>
        </p:nvSpPr>
        <p:spPr/>
        <p:txBody>
          <a:bodyPr/>
          <a:lstStyle/>
          <a:p>
            <a:fld id="{2D265AF6-A554-4206-A398-EB3A0E5F2344}" type="slidenum">
              <a:rPr lang="en-US" smtClean="0"/>
              <a:t>27</a:t>
            </a:fld>
            <a:endParaRPr lang="en-US"/>
          </a:p>
        </p:txBody>
      </p:sp>
    </p:spTree>
    <p:extLst>
      <p:ext uri="{BB962C8B-B14F-4D97-AF65-F5344CB8AC3E}">
        <p14:creationId xmlns:p14="http://schemas.microsoft.com/office/powerpoint/2010/main" val="219862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does DTA worker assistance mean?</a:t>
            </a:r>
          </a:p>
        </p:txBody>
      </p:sp>
      <p:sp>
        <p:nvSpPr>
          <p:cNvPr id="3" name="Content Placeholder 2"/>
          <p:cNvSpPr>
            <a:spLocks noGrp="1"/>
          </p:cNvSpPr>
          <p:nvPr>
            <p:ph idx="1"/>
          </p:nvPr>
        </p:nvSpPr>
        <p:spPr>
          <a:xfrm>
            <a:off x="4598385" y="2019869"/>
            <a:ext cx="7370702" cy="4281934"/>
          </a:xfrm>
        </p:spPr>
        <p:txBody>
          <a:bodyPr>
            <a:normAutofit/>
          </a:bodyPr>
          <a:lstStyle/>
          <a:p>
            <a:pPr marL="0" indent="0">
              <a:buNone/>
            </a:pPr>
            <a:r>
              <a:rPr lang="en-US" sz="2400" dirty="0"/>
              <a:t> </a:t>
            </a:r>
            <a:r>
              <a:rPr lang="en-US" sz="2400" b="1" dirty="0"/>
              <a:t>Help doesn’t mean just one thing</a:t>
            </a:r>
            <a:r>
              <a:rPr lang="en-US" sz="2400" dirty="0"/>
              <a:t>! </a:t>
            </a:r>
          </a:p>
          <a:p>
            <a:pPr marL="0" indent="0">
              <a:buNone/>
            </a:pPr>
            <a:endParaRPr lang="en-US" sz="2400" dirty="0"/>
          </a:p>
          <a:p>
            <a:pPr lvl="1">
              <a:buFont typeface="Arial" panose="020B0604020202020204" pitchFamily="34" charset="0"/>
              <a:buChar char="•"/>
            </a:pPr>
            <a:r>
              <a:rPr lang="en-US" sz="2400" dirty="0"/>
              <a:t>Explain different types of proof documents</a:t>
            </a:r>
          </a:p>
          <a:p>
            <a:pPr lvl="1">
              <a:buFont typeface="Arial" panose="020B0604020202020204" pitchFamily="34" charset="0"/>
              <a:buChar char="•"/>
            </a:pPr>
            <a:r>
              <a:rPr lang="en-US" sz="2400" dirty="0"/>
              <a:t>Discuss a “reasonable accommodation” due to disability</a:t>
            </a:r>
          </a:p>
          <a:p>
            <a:pPr lvl="1">
              <a:buFont typeface="Arial" panose="020B0604020202020204" pitchFamily="34" charset="0"/>
              <a:buChar char="•"/>
            </a:pPr>
            <a:r>
              <a:rPr lang="en-US" sz="2400" dirty="0"/>
              <a:t>Do a “collateral contact” </a:t>
            </a:r>
          </a:p>
          <a:p>
            <a:pPr lvl="1">
              <a:buFont typeface="Arial" panose="020B0604020202020204" pitchFamily="34" charset="0"/>
              <a:buChar char="•"/>
            </a:pPr>
            <a:r>
              <a:rPr lang="en-US" sz="2400" dirty="0"/>
              <a:t>Explain self declarations</a:t>
            </a:r>
          </a:p>
          <a:p>
            <a:pPr lvl="1">
              <a:buFont typeface="Arial" panose="020B0604020202020204" pitchFamily="34" charset="0"/>
              <a:buChar char="•"/>
            </a:pPr>
            <a:r>
              <a:rPr lang="en-US" sz="2400" dirty="0"/>
              <a:t>Check to see if proof is already on file</a:t>
            </a:r>
          </a:p>
          <a:p>
            <a:pPr lvl="1">
              <a:buFont typeface="Arial" panose="020B0604020202020204" pitchFamily="34" charset="0"/>
              <a:buChar char="•"/>
            </a:pPr>
            <a:r>
              <a:rPr lang="en-US" sz="2400" dirty="0"/>
              <a:t>Look at data from other agencies </a:t>
            </a:r>
          </a:p>
          <a:p>
            <a:pPr lvl="1">
              <a:buFont typeface="Arial" panose="020B0604020202020204" pitchFamily="34" charset="0"/>
              <a:buChar char="•"/>
            </a:pPr>
            <a:r>
              <a:rPr lang="en-US" sz="2400" dirty="0"/>
              <a:t>Accept the “best evidence available”</a:t>
            </a:r>
          </a:p>
          <a:p>
            <a:pPr lvl="1">
              <a:buFont typeface="Arial" panose="020B0604020202020204" pitchFamily="34" charset="0"/>
              <a:buChar char="•"/>
            </a:pPr>
            <a:endParaRPr lang="en-US" sz="2000" dirty="0"/>
          </a:p>
        </p:txBody>
      </p:sp>
      <p:pic>
        <p:nvPicPr>
          <p:cNvPr id="2050" name="Picture 2" descr="C:\Users\vnegus\AppData\Local\Microsoft\Windows\INetCache\IE\7QV8CJAD\Help.Support.Advice.Guidance.Assista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34" y="3647364"/>
            <a:ext cx="3861180" cy="2316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9613" y="2006222"/>
            <a:ext cx="3541021" cy="138499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t>DTA workers are required to help clients get verifications.</a:t>
            </a:r>
          </a:p>
        </p:txBody>
      </p:sp>
      <p:sp>
        <p:nvSpPr>
          <p:cNvPr id="5" name="Slide Number Placeholder 4"/>
          <p:cNvSpPr>
            <a:spLocks noGrp="1"/>
          </p:cNvSpPr>
          <p:nvPr>
            <p:ph type="sldNum" sz="quarter" idx="12"/>
          </p:nvPr>
        </p:nvSpPr>
        <p:spPr/>
        <p:txBody>
          <a:bodyPr/>
          <a:lstStyle/>
          <a:p>
            <a:fld id="{2D265AF6-A554-4206-A398-EB3A0E5F2344}" type="slidenum">
              <a:rPr lang="en-US" smtClean="0"/>
              <a:t>28</a:t>
            </a:fld>
            <a:endParaRPr lang="en-US"/>
          </a:p>
        </p:txBody>
      </p:sp>
    </p:spTree>
    <p:extLst>
      <p:ext uri="{BB962C8B-B14F-4D97-AF65-F5344CB8AC3E}">
        <p14:creationId xmlns:p14="http://schemas.microsoft.com/office/powerpoint/2010/main" val="1817984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does it mean for DTA to accept the best evidence available?</a:t>
            </a:r>
          </a:p>
        </p:txBody>
      </p:sp>
      <p:sp>
        <p:nvSpPr>
          <p:cNvPr id="3" name="Content Placeholder 2"/>
          <p:cNvSpPr>
            <a:spLocks noGrp="1"/>
          </p:cNvSpPr>
          <p:nvPr>
            <p:ph idx="1"/>
          </p:nvPr>
        </p:nvSpPr>
        <p:spPr/>
        <p:txBody>
          <a:bodyPr>
            <a:normAutofit/>
          </a:bodyPr>
          <a:lstStyle/>
          <a:p>
            <a:endParaRPr lang="en-US" sz="2800" b="1" dirty="0">
              <a:solidFill>
                <a:schemeClr val="tx1"/>
              </a:solidFill>
            </a:endParaRPr>
          </a:p>
          <a:p>
            <a:r>
              <a:rPr lang="en-US" sz="2800" b="1" dirty="0">
                <a:solidFill>
                  <a:schemeClr val="tx1"/>
                </a:solidFill>
              </a:rPr>
              <a:t>DTA cannot require households to produce something</a:t>
            </a:r>
            <a:r>
              <a:rPr lang="en-US" sz="2800" dirty="0">
                <a:solidFill>
                  <a:schemeClr val="tx1"/>
                </a:solidFill>
              </a:rPr>
              <a:t> </a:t>
            </a:r>
            <a:r>
              <a:rPr lang="en-US" sz="2800" b="1" dirty="0">
                <a:solidFill>
                  <a:schemeClr val="tx1"/>
                </a:solidFill>
              </a:rPr>
              <a:t>that they can’t get or that doesn’t exist.  </a:t>
            </a:r>
          </a:p>
          <a:p>
            <a:r>
              <a:rPr lang="en-US" sz="2800" dirty="0">
                <a:solidFill>
                  <a:schemeClr val="tx1"/>
                </a:solidFill>
              </a:rPr>
              <a:t>DTA should accept the best evidence available. Clients should not be denied for missing verifications if the client and DTA have done everything they can to get proof of something.</a:t>
            </a:r>
          </a:p>
          <a:p>
            <a:r>
              <a:rPr lang="en-US" sz="2800" dirty="0">
                <a:solidFill>
                  <a:schemeClr val="tx1"/>
                </a:solidFill>
              </a:rPr>
              <a:t>This comes up most often when verifying income. </a:t>
            </a:r>
          </a:p>
        </p:txBody>
      </p:sp>
      <p:sp>
        <p:nvSpPr>
          <p:cNvPr id="4" name="Slide Number Placeholder 3"/>
          <p:cNvSpPr>
            <a:spLocks noGrp="1"/>
          </p:cNvSpPr>
          <p:nvPr>
            <p:ph type="sldNum" sz="quarter" idx="12"/>
          </p:nvPr>
        </p:nvSpPr>
        <p:spPr/>
        <p:txBody>
          <a:bodyPr/>
          <a:lstStyle/>
          <a:p>
            <a:fld id="{2D265AF6-A554-4206-A398-EB3A0E5F2344}" type="slidenum">
              <a:rPr lang="en-US" smtClean="0"/>
              <a:t>29</a:t>
            </a:fld>
            <a:endParaRPr lang="en-US"/>
          </a:p>
        </p:txBody>
      </p:sp>
    </p:spTree>
    <p:extLst>
      <p:ext uri="{BB962C8B-B14F-4D97-AF65-F5344CB8AC3E}">
        <p14:creationId xmlns:p14="http://schemas.microsoft.com/office/powerpoint/2010/main" val="124177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now?</a:t>
            </a:r>
          </a:p>
        </p:txBody>
      </p:sp>
      <p:sp>
        <p:nvSpPr>
          <p:cNvPr id="3" name="Content Placeholder 2"/>
          <p:cNvSpPr>
            <a:spLocks noGrp="1"/>
          </p:cNvSpPr>
          <p:nvPr>
            <p:ph idx="1"/>
          </p:nvPr>
        </p:nvSpPr>
        <p:spPr>
          <a:xfrm>
            <a:off x="5218706" y="1989675"/>
            <a:ext cx="6522720" cy="4157501"/>
          </a:xfrm>
        </p:spPr>
        <p:txBody>
          <a:bodyPr>
            <a:normAutofit/>
          </a:bodyPr>
          <a:lstStyle/>
          <a:p>
            <a:pPr marL="0" indent="0">
              <a:buNone/>
            </a:pPr>
            <a:r>
              <a:rPr lang="en-US" dirty="0"/>
              <a:t>DTA has overhauled the way they deal with verifications! The goal is…..</a:t>
            </a:r>
          </a:p>
          <a:p>
            <a:pPr marL="0" indent="0">
              <a:buNone/>
            </a:pPr>
            <a:r>
              <a:rPr lang="en-US" dirty="0"/>
              <a:t>		</a:t>
            </a:r>
          </a:p>
          <a:p>
            <a:pPr marL="0" indent="0">
              <a:buNone/>
            </a:pPr>
            <a:r>
              <a:rPr lang="en-US" dirty="0"/>
              <a:t>		</a:t>
            </a:r>
          </a:p>
          <a:p>
            <a:endParaRPr lang="en-US" dirty="0"/>
          </a:p>
          <a:p>
            <a:pPr lvl="2"/>
            <a:endParaRPr lang="en-US" dirty="0"/>
          </a:p>
          <a:p>
            <a:endParaRPr lang="en-US" dirty="0"/>
          </a:p>
        </p:txBody>
      </p:sp>
      <p:pic>
        <p:nvPicPr>
          <p:cNvPr id="1026" name="Picture 2" descr="C:\Users\vnegus\AppData\Local\Microsoft\Windows\INetCache\IE\F0FUDG8N\change-management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32" y="2063404"/>
            <a:ext cx="4368148" cy="3277221"/>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5776027" y="272360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5804387" y="436221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11615" y="4432537"/>
            <a:ext cx="3922645" cy="923330"/>
          </a:xfrm>
          <a:prstGeom prst="rect">
            <a:avLst/>
          </a:prstGeom>
          <a:noFill/>
        </p:spPr>
        <p:txBody>
          <a:bodyPr wrap="square" rtlCol="0">
            <a:spAutoFit/>
          </a:bodyPr>
          <a:lstStyle/>
          <a:p>
            <a:r>
              <a:rPr lang="en-US" dirty="0"/>
              <a:t>Access </a:t>
            </a:r>
          </a:p>
          <a:p>
            <a:r>
              <a:rPr lang="en-US" dirty="0"/>
              <a:t>Approvals</a:t>
            </a:r>
          </a:p>
          <a:p>
            <a:r>
              <a:rPr lang="en-US" dirty="0"/>
              <a:t>Customer Service </a:t>
            </a:r>
          </a:p>
        </p:txBody>
      </p:sp>
      <p:sp>
        <p:nvSpPr>
          <p:cNvPr id="8" name="TextBox 7"/>
          <p:cNvSpPr txBox="1"/>
          <p:nvPr/>
        </p:nvSpPr>
        <p:spPr>
          <a:xfrm>
            <a:off x="6804989" y="2723606"/>
            <a:ext cx="3929271" cy="1200329"/>
          </a:xfrm>
          <a:prstGeom prst="rect">
            <a:avLst/>
          </a:prstGeom>
          <a:noFill/>
        </p:spPr>
        <p:txBody>
          <a:bodyPr wrap="square" rtlCol="0">
            <a:spAutoFit/>
          </a:bodyPr>
          <a:lstStyle/>
          <a:p>
            <a:r>
              <a:rPr lang="en-US" dirty="0"/>
              <a:t>Paperwork</a:t>
            </a:r>
          </a:p>
          <a:p>
            <a:r>
              <a:rPr lang="en-US" dirty="0"/>
              <a:t>Barriers</a:t>
            </a:r>
          </a:p>
          <a:p>
            <a:r>
              <a:rPr lang="en-US" dirty="0"/>
              <a:t>Confusion</a:t>
            </a:r>
          </a:p>
          <a:p>
            <a:r>
              <a:rPr lang="en-US" dirty="0"/>
              <a:t>Denials for missing verifications</a:t>
            </a:r>
          </a:p>
        </p:txBody>
      </p:sp>
      <p:sp>
        <p:nvSpPr>
          <p:cNvPr id="7" name="Slide Number Placeholder 6"/>
          <p:cNvSpPr>
            <a:spLocks noGrp="1"/>
          </p:cNvSpPr>
          <p:nvPr>
            <p:ph type="sldNum" sz="quarter" idx="12"/>
          </p:nvPr>
        </p:nvSpPr>
        <p:spPr/>
        <p:txBody>
          <a:bodyPr/>
          <a:lstStyle/>
          <a:p>
            <a:fld id="{2D265AF6-A554-4206-A398-EB3A0E5F2344}" type="slidenum">
              <a:rPr lang="en-US" smtClean="0"/>
              <a:t>3</a:t>
            </a:fld>
            <a:endParaRPr lang="en-US"/>
          </a:p>
        </p:txBody>
      </p:sp>
    </p:spTree>
    <p:extLst>
      <p:ext uri="{BB962C8B-B14F-4D97-AF65-F5344CB8AC3E}">
        <p14:creationId xmlns:p14="http://schemas.microsoft.com/office/powerpoint/2010/main" val="3537219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negus\AppData\Local\Microsoft\Windows\INetCache\IE\BKFOY998\random_cartoon_man_by_fisk_zero-d3308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376" y="1890890"/>
            <a:ext cx="2870216" cy="4053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Best evidence available: Case Example 1</a:t>
            </a:r>
          </a:p>
        </p:txBody>
      </p:sp>
      <p:sp>
        <p:nvSpPr>
          <p:cNvPr id="3" name="Content Placeholder 2"/>
          <p:cNvSpPr>
            <a:spLocks noGrp="1"/>
          </p:cNvSpPr>
          <p:nvPr>
            <p:ph idx="1"/>
          </p:nvPr>
        </p:nvSpPr>
        <p:spPr>
          <a:xfrm>
            <a:off x="3973592" y="1890890"/>
            <a:ext cx="6414447" cy="4245631"/>
          </a:xfrm>
        </p:spPr>
        <p:style>
          <a:lnRef idx="2">
            <a:schemeClr val="accent2"/>
          </a:lnRef>
          <a:fillRef idx="1">
            <a:schemeClr val="lt1"/>
          </a:fillRef>
          <a:effectRef idx="0">
            <a:schemeClr val="accent2"/>
          </a:effectRef>
          <a:fontRef idx="minor">
            <a:schemeClr val="dk1"/>
          </a:fontRef>
        </p:style>
        <p:txBody>
          <a:bodyPr>
            <a:normAutofit/>
          </a:bodyPr>
          <a:lstStyle/>
          <a:p>
            <a:pPr lvl="1">
              <a:buFont typeface="Arial" panose="020B0604020202020204" pitchFamily="34" charset="0"/>
              <a:buChar char="•"/>
            </a:pPr>
            <a:r>
              <a:rPr lang="en-US" sz="2800" dirty="0">
                <a:solidFill>
                  <a:schemeClr val="tx1"/>
                </a:solidFill>
              </a:rPr>
              <a:t> John is 52 and lost his full time landscaping job</a:t>
            </a:r>
          </a:p>
          <a:p>
            <a:pPr lvl="1">
              <a:buFont typeface="Arial" panose="020B0604020202020204" pitchFamily="34" charset="0"/>
              <a:buChar char="•"/>
            </a:pPr>
            <a:r>
              <a:rPr lang="en-US" sz="2800" dirty="0">
                <a:solidFill>
                  <a:schemeClr val="tx1"/>
                </a:solidFill>
              </a:rPr>
              <a:t> He is working under the table for $10/hour 10 hours/week until can get a new job</a:t>
            </a:r>
          </a:p>
          <a:p>
            <a:pPr lvl="1">
              <a:buFont typeface="Arial" panose="020B0604020202020204" pitchFamily="34" charset="0"/>
              <a:buChar char="•"/>
            </a:pPr>
            <a:r>
              <a:rPr lang="en-US" sz="2800" dirty="0">
                <a:solidFill>
                  <a:schemeClr val="tx1"/>
                </a:solidFill>
              </a:rPr>
              <a:t> John applies for SNAP,  DTA asks for a letter from employer </a:t>
            </a:r>
          </a:p>
          <a:p>
            <a:pPr lvl="1">
              <a:buFont typeface="Arial" panose="020B0604020202020204" pitchFamily="34" charset="0"/>
              <a:buChar char="•"/>
            </a:pPr>
            <a:r>
              <a:rPr lang="en-US" sz="2800" dirty="0">
                <a:solidFill>
                  <a:schemeClr val="tx1"/>
                </a:solidFill>
              </a:rPr>
              <a:t> Employer tells John he won’t write a letter and threatens to fire him for asking. </a:t>
            </a:r>
          </a:p>
          <a:p>
            <a:endParaRPr lang="en-US" b="1" dirty="0">
              <a:solidFill>
                <a:srgbClr val="FF0000"/>
              </a:solidFill>
            </a:endParaRPr>
          </a:p>
          <a:p>
            <a:pPr marL="0" indent="0">
              <a:buNone/>
            </a:pPr>
            <a:endParaRPr lang="en-US" b="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2D265AF6-A554-4206-A398-EB3A0E5F2344}" type="slidenum">
              <a:rPr lang="en-US" smtClean="0"/>
              <a:t>30</a:t>
            </a:fld>
            <a:endParaRPr lang="en-US"/>
          </a:p>
        </p:txBody>
      </p:sp>
    </p:spTree>
    <p:extLst>
      <p:ext uri="{BB962C8B-B14F-4D97-AF65-F5344CB8AC3E}">
        <p14:creationId xmlns:p14="http://schemas.microsoft.com/office/powerpoint/2010/main" val="270968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Best evidence available: Case Example 1</a:t>
            </a:r>
          </a:p>
        </p:txBody>
      </p:sp>
      <p:sp>
        <p:nvSpPr>
          <p:cNvPr id="3" name="Content Placeholder 2"/>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lstStyle/>
          <a:p>
            <a:pPr algn="ctr"/>
            <a:endParaRPr lang="en-US" b="1" dirty="0"/>
          </a:p>
          <a:p>
            <a:pPr algn="ctr"/>
            <a:r>
              <a:rPr lang="en-US" sz="2800" b="1" dirty="0"/>
              <a:t>What does John do?</a:t>
            </a:r>
          </a:p>
          <a:p>
            <a:r>
              <a:rPr lang="en-US" sz="2800" dirty="0"/>
              <a:t>Send DTA a letter stating how much he is paid and that his employer refused to verify. He also asks DTA not to call his employer because he is fearful of losing his job.</a:t>
            </a:r>
          </a:p>
        </p:txBody>
      </p:sp>
      <p:sp>
        <p:nvSpPr>
          <p:cNvPr id="4" name="Content Placeholder 3"/>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lstStyle/>
          <a:p>
            <a:pPr algn="ctr"/>
            <a:endParaRPr lang="en-US" b="1" dirty="0"/>
          </a:p>
          <a:p>
            <a:pPr algn="ctr"/>
            <a:r>
              <a:rPr lang="en-US" sz="2800" b="1" dirty="0"/>
              <a:t>What should DTA do?</a:t>
            </a:r>
          </a:p>
          <a:p>
            <a:r>
              <a:rPr lang="en-US" sz="2800" dirty="0"/>
              <a:t>This is the best evidence John can provide and the best evidence DTA can get. DTA should approve the application with $100/week in earnings. </a:t>
            </a:r>
          </a:p>
        </p:txBody>
      </p:sp>
      <p:sp>
        <p:nvSpPr>
          <p:cNvPr id="5" name="Slide Number Placeholder 4"/>
          <p:cNvSpPr>
            <a:spLocks noGrp="1"/>
          </p:cNvSpPr>
          <p:nvPr>
            <p:ph type="sldNum" sz="quarter" idx="12"/>
          </p:nvPr>
        </p:nvSpPr>
        <p:spPr/>
        <p:txBody>
          <a:bodyPr/>
          <a:lstStyle/>
          <a:p>
            <a:fld id="{2D265AF6-A554-4206-A398-EB3A0E5F2344}" type="slidenum">
              <a:rPr lang="en-US" smtClean="0"/>
              <a:t>31</a:t>
            </a:fld>
            <a:endParaRPr lang="en-US"/>
          </a:p>
        </p:txBody>
      </p:sp>
    </p:spTree>
    <p:extLst>
      <p:ext uri="{BB962C8B-B14F-4D97-AF65-F5344CB8AC3E}">
        <p14:creationId xmlns:p14="http://schemas.microsoft.com/office/powerpoint/2010/main" val="13874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evidence available: Case Example 2</a:t>
            </a:r>
          </a:p>
        </p:txBody>
      </p:sp>
      <p:sp>
        <p:nvSpPr>
          <p:cNvPr id="4" name="Content Placeholder 2"/>
          <p:cNvSpPr txBox="1">
            <a:spLocks/>
          </p:cNvSpPr>
          <p:nvPr/>
        </p:nvSpPr>
        <p:spPr>
          <a:xfrm>
            <a:off x="4560446" y="2150198"/>
            <a:ext cx="6414447" cy="3868464"/>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lvl="1">
              <a:buFont typeface="Arial" panose="020B0604020202020204" pitchFamily="34" charset="0"/>
              <a:buChar char="•"/>
            </a:pPr>
            <a:r>
              <a:rPr lang="en-US" sz="2800" dirty="0">
                <a:solidFill>
                  <a:schemeClr val="tx1"/>
                </a:solidFill>
              </a:rPr>
              <a:t> Janet is 78 and lives with her husband</a:t>
            </a:r>
          </a:p>
          <a:p>
            <a:pPr lvl="1">
              <a:buFont typeface="Arial" panose="020B0604020202020204" pitchFamily="34" charset="0"/>
              <a:buChar char="•"/>
            </a:pPr>
            <a:r>
              <a:rPr lang="en-US" sz="2800" dirty="0">
                <a:solidFill>
                  <a:schemeClr val="tx1"/>
                </a:solidFill>
              </a:rPr>
              <a:t> Her income is RSDI and a monthly pension of $150 </a:t>
            </a:r>
          </a:p>
          <a:p>
            <a:pPr lvl="1">
              <a:buFont typeface="Arial" panose="020B0604020202020204" pitchFamily="34" charset="0"/>
              <a:buChar char="•"/>
            </a:pPr>
            <a:r>
              <a:rPr lang="en-US" sz="2800" dirty="0">
                <a:solidFill>
                  <a:schemeClr val="tx1"/>
                </a:solidFill>
              </a:rPr>
              <a:t> Her pension is deposited directly into her bank account </a:t>
            </a:r>
          </a:p>
          <a:p>
            <a:pPr lvl="1">
              <a:buFont typeface="Arial" panose="020B0604020202020204" pitchFamily="34" charset="0"/>
              <a:buChar char="•"/>
            </a:pPr>
            <a:r>
              <a:rPr lang="en-US" sz="2800" dirty="0">
                <a:solidFill>
                  <a:schemeClr val="tx1"/>
                </a:solidFill>
              </a:rPr>
              <a:t> She does not get monthly statements from the pension employer</a:t>
            </a:r>
          </a:p>
          <a:p>
            <a:pPr lvl="1">
              <a:buFont typeface="Arial" panose="020B0604020202020204" pitchFamily="34" charset="0"/>
              <a:buChar char="•"/>
            </a:pPr>
            <a:r>
              <a:rPr lang="en-US" sz="2800" dirty="0">
                <a:solidFill>
                  <a:schemeClr val="tx1"/>
                </a:solidFill>
              </a:rPr>
              <a:t> She has been retired for 15 years and does not know how to reach the employer</a:t>
            </a:r>
            <a:endParaRPr lang="en-US" dirty="0">
              <a:solidFill>
                <a:srgbClr val="FF0000"/>
              </a:solidFill>
            </a:endParaRPr>
          </a:p>
          <a:p>
            <a:pPr marL="0" indent="0">
              <a:buFont typeface="Calibri" panose="020F0502020204030204" pitchFamily="34" charset="0"/>
              <a:buNone/>
            </a:pPr>
            <a:endParaRPr lang="en-US" b="1" dirty="0">
              <a:solidFill>
                <a:srgbClr val="FF0000"/>
              </a:solidFill>
            </a:endParaRPr>
          </a:p>
          <a:p>
            <a:endParaRPr lang="en-US" dirty="0"/>
          </a:p>
        </p:txBody>
      </p:sp>
      <p:pic>
        <p:nvPicPr>
          <p:cNvPr id="5122" name="Picture 2" descr="C:\Users\vnegus\AppData\Local\Microsoft\Windows\INetCache\IE\BKFOY998\OmaUndOpa-ganz[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0549" y="2013721"/>
            <a:ext cx="2254794" cy="412777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D265AF6-A554-4206-A398-EB3A0E5F2344}" type="slidenum">
              <a:rPr lang="en-US" smtClean="0"/>
              <a:t>32</a:t>
            </a:fld>
            <a:endParaRPr lang="en-US"/>
          </a:p>
        </p:txBody>
      </p:sp>
    </p:spTree>
    <p:extLst>
      <p:ext uri="{BB962C8B-B14F-4D97-AF65-F5344CB8AC3E}">
        <p14:creationId xmlns:p14="http://schemas.microsoft.com/office/powerpoint/2010/main" val="4120145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evidence available: Case Example 2</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Content Placeholder 2"/>
          <p:cNvSpPr txBox="1">
            <a:spLocks/>
          </p:cNvSpPr>
          <p:nvPr/>
        </p:nvSpPr>
        <p:spPr>
          <a:xfrm>
            <a:off x="1017667" y="1954667"/>
            <a:ext cx="4937760" cy="4023360"/>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ctr"/>
            <a:endParaRPr lang="en-US" b="1" dirty="0"/>
          </a:p>
          <a:p>
            <a:pPr algn="ctr"/>
            <a:r>
              <a:rPr lang="en-US" sz="2800" b="1" dirty="0"/>
              <a:t>What does Janet do?</a:t>
            </a:r>
          </a:p>
          <a:p>
            <a:r>
              <a:rPr lang="en-US" sz="2800" dirty="0"/>
              <a:t>Send DTA a letter stating how much her pension is per month, with a copy of the bank account deposits. Explain she does not have other verification because her employer does not send paper statements and she doesn’t know how to get in touch with them. Give DTA permission to call the employer. </a:t>
            </a:r>
          </a:p>
        </p:txBody>
      </p:sp>
      <p:sp>
        <p:nvSpPr>
          <p:cNvPr id="6" name="Content Placeholder 3"/>
          <p:cNvSpPr txBox="1">
            <a:spLocks/>
          </p:cNvSpPr>
          <p:nvPr/>
        </p:nvSpPr>
        <p:spPr>
          <a:xfrm>
            <a:off x="6179251" y="1954667"/>
            <a:ext cx="4937760" cy="4023360"/>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ctr"/>
            <a:endParaRPr lang="en-US" b="1" dirty="0"/>
          </a:p>
          <a:p>
            <a:pPr algn="ctr"/>
            <a:r>
              <a:rPr lang="en-US" sz="2800" b="1" dirty="0"/>
              <a:t>What should DTA do?</a:t>
            </a:r>
          </a:p>
          <a:p>
            <a:r>
              <a:rPr lang="en-US" sz="2800" dirty="0"/>
              <a:t>This is the best evidence Janet can provide. If they can find contact information, DTA can try to call the pension employer- but if they are not successful, they should accept the best evidence available and approve the application with a pension amount of $150/month.  </a:t>
            </a:r>
          </a:p>
        </p:txBody>
      </p:sp>
      <p:sp>
        <p:nvSpPr>
          <p:cNvPr id="7" name="Slide Number Placeholder 6"/>
          <p:cNvSpPr>
            <a:spLocks noGrp="1"/>
          </p:cNvSpPr>
          <p:nvPr>
            <p:ph type="sldNum" sz="quarter" idx="12"/>
          </p:nvPr>
        </p:nvSpPr>
        <p:spPr/>
        <p:txBody>
          <a:bodyPr/>
          <a:lstStyle/>
          <a:p>
            <a:fld id="{2D265AF6-A554-4206-A398-EB3A0E5F2344}" type="slidenum">
              <a:rPr lang="en-US" smtClean="0"/>
              <a:t>33</a:t>
            </a:fld>
            <a:endParaRPr lang="en-US"/>
          </a:p>
        </p:txBody>
      </p:sp>
    </p:spTree>
    <p:extLst>
      <p:ext uri="{BB962C8B-B14F-4D97-AF65-F5344CB8AC3E}">
        <p14:creationId xmlns:p14="http://schemas.microsoft.com/office/powerpoint/2010/main" val="3702912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Verifications to flag </a:t>
            </a:r>
            <a:r>
              <a:rPr lang="en-US" dirty="0"/>
              <a:t>–proofs DTA can get from other state/federal agencies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8585961"/>
              </p:ext>
            </p:extLst>
          </p:nvPr>
        </p:nvGraphicFramePr>
        <p:xfrm>
          <a:off x="443820" y="1834387"/>
          <a:ext cx="11336502" cy="4497464"/>
        </p:xfrm>
        <a:graphic>
          <a:graphicData uri="http://schemas.openxmlformats.org/drawingml/2006/table">
            <a:tbl>
              <a:tblPr firstRow="1" bandRow="1">
                <a:tableStyleId>{21E4AEA4-8DFA-4A89-87EB-49C32662AFE0}</a:tableStyleId>
              </a:tblPr>
              <a:tblGrid>
                <a:gridCol w="2804347">
                  <a:extLst>
                    <a:ext uri="{9D8B030D-6E8A-4147-A177-3AD203B41FA5}">
                      <a16:colId xmlns:a16="http://schemas.microsoft.com/office/drawing/2014/main" val="20000"/>
                    </a:ext>
                  </a:extLst>
                </a:gridCol>
                <a:gridCol w="4753321">
                  <a:extLst>
                    <a:ext uri="{9D8B030D-6E8A-4147-A177-3AD203B41FA5}">
                      <a16:colId xmlns:a16="http://schemas.microsoft.com/office/drawing/2014/main" val="20001"/>
                    </a:ext>
                  </a:extLst>
                </a:gridCol>
                <a:gridCol w="3778834">
                  <a:extLst>
                    <a:ext uri="{9D8B030D-6E8A-4147-A177-3AD203B41FA5}">
                      <a16:colId xmlns:a16="http://schemas.microsoft.com/office/drawing/2014/main" val="20002"/>
                    </a:ext>
                  </a:extLst>
                </a:gridCol>
              </a:tblGrid>
              <a:tr h="872906">
                <a:tc>
                  <a:txBody>
                    <a:bodyPr/>
                    <a:lstStyle/>
                    <a:p>
                      <a:r>
                        <a:rPr lang="en-US" dirty="0"/>
                        <a:t>Verification factor </a:t>
                      </a:r>
                      <a:r>
                        <a:rPr lang="en-US" baseline="0" dirty="0"/>
                        <a:t> </a:t>
                      </a:r>
                      <a:endParaRPr lang="en-US" dirty="0"/>
                    </a:p>
                  </a:txBody>
                  <a:tcPr/>
                </a:tc>
                <a:tc>
                  <a:txBody>
                    <a:bodyPr/>
                    <a:lstStyle/>
                    <a:p>
                      <a:r>
                        <a:rPr lang="en-US" dirty="0"/>
                        <a:t>When concerning to see on a Verification Checklist</a:t>
                      </a:r>
                    </a:p>
                  </a:txBody>
                  <a:tcPr/>
                </a:tc>
                <a:tc>
                  <a:txBody>
                    <a:bodyPr/>
                    <a:lstStyle/>
                    <a:p>
                      <a:r>
                        <a:rPr lang="en-US" dirty="0"/>
                        <a:t>Why</a:t>
                      </a:r>
                      <a:r>
                        <a:rPr lang="en-US" baseline="0" dirty="0"/>
                        <a:t> important?</a:t>
                      </a:r>
                      <a:endParaRPr lang="en-US" dirty="0"/>
                    </a:p>
                  </a:txBody>
                  <a:tcPr/>
                </a:tc>
                <a:extLst>
                  <a:ext uri="{0D108BD9-81ED-4DB2-BD59-A6C34878D82A}">
                    <a16:rowId xmlns:a16="http://schemas.microsoft.com/office/drawing/2014/main" val="10000"/>
                  </a:ext>
                </a:extLst>
              </a:tr>
              <a:tr h="872906">
                <a:tc>
                  <a:txBody>
                    <a:bodyPr/>
                    <a:lstStyle/>
                    <a:p>
                      <a:r>
                        <a:rPr lang="en-US" sz="2000" b="1" dirty="0"/>
                        <a:t>RSDI (Social</a:t>
                      </a:r>
                      <a:r>
                        <a:rPr lang="en-US" sz="2000" b="1" baseline="0" dirty="0"/>
                        <a:t> Security Disability, Retirement or Survivor)</a:t>
                      </a:r>
                      <a:endParaRPr lang="en-US" sz="2000" b="1" dirty="0"/>
                    </a:p>
                  </a:txBody>
                  <a:tcPr/>
                </a:tc>
                <a:tc rowSpan="3">
                  <a:txBody>
                    <a:bodyPr/>
                    <a:lstStyle/>
                    <a:p>
                      <a:r>
                        <a:rPr lang="en-US" sz="2000" dirty="0"/>
                        <a:t>Always</a:t>
                      </a:r>
                    </a:p>
                    <a:p>
                      <a:endParaRPr lang="en-US" sz="2000" dirty="0"/>
                    </a:p>
                  </a:txBody>
                  <a:tcPr/>
                </a:tc>
                <a:tc rowSpan="2">
                  <a:txBody>
                    <a:bodyPr/>
                    <a:lstStyle/>
                    <a:p>
                      <a:r>
                        <a:rPr lang="en-US" sz="2000" dirty="0"/>
                        <a:t>DTA should get</a:t>
                      </a:r>
                      <a:r>
                        <a:rPr lang="en-US" sz="2000" baseline="0" dirty="0"/>
                        <a:t> proof from SSA</a:t>
                      </a:r>
                      <a:endParaRPr lang="en-US" sz="2000" dirty="0"/>
                    </a:p>
                  </a:txBody>
                  <a:tcPr/>
                </a:tc>
                <a:extLst>
                  <a:ext uri="{0D108BD9-81ED-4DB2-BD59-A6C34878D82A}">
                    <a16:rowId xmlns:a16="http://schemas.microsoft.com/office/drawing/2014/main" val="10001"/>
                  </a:ext>
                </a:extLst>
              </a:tr>
              <a:tr h="872906">
                <a:tc>
                  <a:txBody>
                    <a:bodyPr/>
                    <a:lstStyle/>
                    <a:p>
                      <a:r>
                        <a:rPr lang="en-US" sz="2000" b="1" dirty="0"/>
                        <a:t>SSI</a:t>
                      </a:r>
                    </a:p>
                  </a:txBody>
                  <a:tcPr/>
                </a:tc>
                <a:tc vMerge="1">
                  <a:txBody>
                    <a:bodyPr/>
                    <a:lstStyle/>
                    <a:p>
                      <a:endParaRPr lang="en-US" sz="2000" dirty="0"/>
                    </a:p>
                  </a:txBody>
                  <a:tcPr/>
                </a:tc>
                <a:tc vMerge="1">
                  <a:txBody>
                    <a:bodyPr/>
                    <a:lstStyle/>
                    <a:p>
                      <a:endParaRPr lang="en-US" sz="2000" dirty="0"/>
                    </a:p>
                  </a:txBody>
                  <a:tcPr/>
                </a:tc>
                <a:extLst>
                  <a:ext uri="{0D108BD9-81ED-4DB2-BD59-A6C34878D82A}">
                    <a16:rowId xmlns:a16="http://schemas.microsoft.com/office/drawing/2014/main" val="10002"/>
                  </a:ext>
                </a:extLst>
              </a:tr>
              <a:tr h="872906">
                <a:tc>
                  <a:txBody>
                    <a:bodyPr/>
                    <a:lstStyle/>
                    <a:p>
                      <a:r>
                        <a:rPr lang="en-US" sz="2000" b="1" dirty="0"/>
                        <a:t>Unemployment Benefits </a:t>
                      </a:r>
                    </a:p>
                  </a:txBody>
                  <a:tcPr/>
                </a:tc>
                <a:tc vMerge="1">
                  <a:txBody>
                    <a:bodyPr/>
                    <a:lstStyle/>
                    <a:p>
                      <a:endParaRPr lang="en-US" sz="2000" dirty="0"/>
                    </a:p>
                  </a:txBody>
                  <a:tcPr/>
                </a:tc>
                <a:tc>
                  <a:txBody>
                    <a:bodyPr/>
                    <a:lstStyle/>
                    <a:p>
                      <a:r>
                        <a:rPr lang="en-US" sz="2000" dirty="0"/>
                        <a:t>DTA</a:t>
                      </a:r>
                      <a:r>
                        <a:rPr lang="en-US" sz="2000" baseline="0" dirty="0"/>
                        <a:t> should get from DUA (UI Online)</a:t>
                      </a:r>
                      <a:endParaRPr lang="en-US" sz="2000" dirty="0"/>
                    </a:p>
                  </a:txBody>
                  <a:tcPr/>
                </a:tc>
                <a:extLst>
                  <a:ext uri="{0D108BD9-81ED-4DB2-BD59-A6C34878D82A}">
                    <a16:rowId xmlns:a16="http://schemas.microsoft.com/office/drawing/2014/main" val="10003"/>
                  </a:ext>
                </a:extLst>
              </a:tr>
              <a:tr h="872906">
                <a:tc>
                  <a:txBody>
                    <a:bodyPr/>
                    <a:lstStyle/>
                    <a:p>
                      <a:r>
                        <a:rPr lang="en-US" sz="2000" b="1" dirty="0"/>
                        <a:t>Child Support </a:t>
                      </a:r>
                    </a:p>
                  </a:txBody>
                  <a:tcPr/>
                </a:tc>
                <a:tc>
                  <a:txBody>
                    <a:bodyPr/>
                    <a:lstStyle/>
                    <a:p>
                      <a:r>
                        <a:rPr lang="en-US" sz="2000" dirty="0"/>
                        <a:t>When client gets child support and it’s paid</a:t>
                      </a:r>
                      <a:r>
                        <a:rPr lang="en-US" sz="2000" baseline="0" dirty="0"/>
                        <a:t> through MA DOR</a:t>
                      </a:r>
                      <a:endParaRPr lang="en-US" sz="2000" dirty="0"/>
                    </a:p>
                  </a:txBody>
                  <a:tcPr/>
                </a:tc>
                <a:tc>
                  <a:txBody>
                    <a:bodyPr/>
                    <a:lstStyle/>
                    <a:p>
                      <a:r>
                        <a:rPr lang="en-US" sz="2000" dirty="0"/>
                        <a:t>DTA should get from DOR</a:t>
                      </a: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2D265AF6-A554-4206-A398-EB3A0E5F2344}" type="slidenum">
              <a:rPr lang="en-US" smtClean="0"/>
              <a:t>34</a:t>
            </a:fld>
            <a:endParaRPr lang="en-US"/>
          </a:p>
        </p:txBody>
      </p:sp>
    </p:spTree>
    <p:extLst>
      <p:ext uri="{BB962C8B-B14F-4D97-AF65-F5344CB8AC3E}">
        <p14:creationId xmlns:p14="http://schemas.microsoft.com/office/powerpoint/2010/main" val="1929679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Verifications to flag </a:t>
            </a:r>
            <a:r>
              <a:rPr lang="en-US" dirty="0"/>
              <a:t>– times DTA should accept self-declaration</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87327477"/>
              </p:ext>
            </p:extLst>
          </p:nvPr>
        </p:nvGraphicFramePr>
        <p:xfrm>
          <a:off x="443820" y="1834387"/>
          <a:ext cx="11336502" cy="4364530"/>
        </p:xfrm>
        <a:graphic>
          <a:graphicData uri="http://schemas.openxmlformats.org/drawingml/2006/table">
            <a:tbl>
              <a:tblPr firstRow="1" bandRow="1">
                <a:tableStyleId>{21E4AEA4-8DFA-4A89-87EB-49C32662AFE0}</a:tableStyleId>
              </a:tblPr>
              <a:tblGrid>
                <a:gridCol w="2777052">
                  <a:extLst>
                    <a:ext uri="{9D8B030D-6E8A-4147-A177-3AD203B41FA5}">
                      <a16:colId xmlns:a16="http://schemas.microsoft.com/office/drawing/2014/main" val="20000"/>
                    </a:ext>
                  </a:extLst>
                </a:gridCol>
                <a:gridCol w="4780616">
                  <a:extLst>
                    <a:ext uri="{9D8B030D-6E8A-4147-A177-3AD203B41FA5}">
                      <a16:colId xmlns:a16="http://schemas.microsoft.com/office/drawing/2014/main" val="20001"/>
                    </a:ext>
                  </a:extLst>
                </a:gridCol>
                <a:gridCol w="3778834">
                  <a:extLst>
                    <a:ext uri="{9D8B030D-6E8A-4147-A177-3AD203B41FA5}">
                      <a16:colId xmlns:a16="http://schemas.microsoft.com/office/drawing/2014/main" val="20002"/>
                    </a:ext>
                  </a:extLst>
                </a:gridCol>
              </a:tblGrid>
              <a:tr h="872906">
                <a:tc>
                  <a:txBody>
                    <a:bodyPr/>
                    <a:lstStyle/>
                    <a:p>
                      <a:r>
                        <a:rPr lang="en-US" dirty="0"/>
                        <a:t>Verification factor</a:t>
                      </a:r>
                    </a:p>
                  </a:txBody>
                  <a:tcPr/>
                </a:tc>
                <a:tc>
                  <a:txBody>
                    <a:bodyPr/>
                    <a:lstStyle/>
                    <a:p>
                      <a:r>
                        <a:rPr lang="en-US" dirty="0"/>
                        <a:t>When concerning to see on a Verification Checklist</a:t>
                      </a:r>
                    </a:p>
                  </a:txBody>
                  <a:tcPr/>
                </a:tc>
                <a:tc>
                  <a:txBody>
                    <a:bodyPr/>
                    <a:lstStyle/>
                    <a:p>
                      <a:r>
                        <a:rPr lang="en-US" dirty="0"/>
                        <a:t>Why</a:t>
                      </a:r>
                      <a:r>
                        <a:rPr lang="en-US" baseline="0" dirty="0"/>
                        <a:t> important?</a:t>
                      </a:r>
                      <a:endParaRPr lang="en-US" dirty="0"/>
                    </a:p>
                  </a:txBody>
                  <a:tcPr/>
                </a:tc>
                <a:extLst>
                  <a:ext uri="{0D108BD9-81ED-4DB2-BD59-A6C34878D82A}">
                    <a16:rowId xmlns:a16="http://schemas.microsoft.com/office/drawing/2014/main" val="10000"/>
                  </a:ext>
                </a:extLst>
              </a:tr>
              <a:tr h="872906">
                <a:tc>
                  <a:txBody>
                    <a:bodyPr/>
                    <a:lstStyle/>
                    <a:p>
                      <a:r>
                        <a:rPr lang="en-US" sz="2000" b="1" dirty="0"/>
                        <a:t>Utility costs</a:t>
                      </a:r>
                    </a:p>
                  </a:txBody>
                  <a:tcPr/>
                </a:tc>
                <a:tc rowSpan="4">
                  <a:txBody>
                    <a:bodyPr/>
                    <a:lstStyle/>
                    <a:p>
                      <a:r>
                        <a:rPr lang="en-US" sz="2000" dirty="0"/>
                        <a:t>Always if was</a:t>
                      </a:r>
                      <a:r>
                        <a:rPr lang="en-US" sz="2000" baseline="0" dirty="0"/>
                        <a:t> self declared- this means written on:</a:t>
                      </a:r>
                    </a:p>
                    <a:p>
                      <a:pPr marL="342900" indent="-342900">
                        <a:buFont typeface="Arial" panose="020B0604020202020204" pitchFamily="34" charset="0"/>
                        <a:buChar char="•"/>
                      </a:pPr>
                      <a:r>
                        <a:rPr lang="en-US" sz="2000" baseline="0" dirty="0"/>
                        <a:t>Application</a:t>
                      </a:r>
                    </a:p>
                    <a:p>
                      <a:pPr marL="342900" indent="-342900">
                        <a:buFont typeface="Arial" panose="020B0604020202020204" pitchFamily="34" charset="0"/>
                        <a:buChar char="•"/>
                      </a:pPr>
                      <a:r>
                        <a:rPr lang="en-US" sz="2000" baseline="0" dirty="0"/>
                        <a:t>Interim report</a:t>
                      </a:r>
                    </a:p>
                    <a:p>
                      <a:pPr marL="342900" indent="-342900">
                        <a:buFont typeface="Arial" panose="020B0604020202020204" pitchFamily="34" charset="0"/>
                        <a:buChar char="•"/>
                      </a:pPr>
                      <a:r>
                        <a:rPr lang="en-US" sz="2000" baseline="0" dirty="0"/>
                        <a:t>Recertification</a:t>
                      </a:r>
                    </a:p>
                    <a:p>
                      <a:pPr marL="342900" indent="-342900">
                        <a:buFont typeface="Arial" panose="020B0604020202020204" pitchFamily="34" charset="0"/>
                        <a:buChar char="•"/>
                      </a:pPr>
                      <a:r>
                        <a:rPr lang="en-US" sz="2000" baseline="0" dirty="0"/>
                        <a:t>Any other written note or document</a:t>
                      </a:r>
                      <a:endParaRPr lang="en-US" sz="2000" dirty="0"/>
                    </a:p>
                  </a:txBody>
                  <a:tcPr/>
                </a:tc>
                <a:tc rowSpan="4">
                  <a:txBody>
                    <a:bodyPr/>
                    <a:lstStyle/>
                    <a:p>
                      <a:r>
                        <a:rPr lang="en-US" sz="2000" dirty="0"/>
                        <a:t>Don’t need to prove</a:t>
                      </a:r>
                      <a:r>
                        <a:rPr lang="en-US" sz="2000" baseline="0" dirty="0"/>
                        <a:t> </a:t>
                      </a:r>
                      <a:r>
                        <a:rPr lang="en-US" sz="2000" dirty="0"/>
                        <a:t>unless </a:t>
                      </a:r>
                      <a:r>
                        <a:rPr lang="en-US" sz="2000" b="1" dirty="0"/>
                        <a:t>questionable.</a:t>
                      </a:r>
                      <a:r>
                        <a:rPr lang="en-US" sz="2000" b="1" baseline="0" dirty="0"/>
                        <a:t> </a:t>
                      </a:r>
                    </a:p>
                    <a:p>
                      <a:endParaRPr lang="en-US" sz="2000" baseline="0" dirty="0"/>
                    </a:p>
                    <a:p>
                      <a:r>
                        <a:rPr lang="en-US" sz="2000" baseline="0" dirty="0"/>
                        <a:t>Ask DTA what was questionable!</a:t>
                      </a:r>
                    </a:p>
                  </a:txBody>
                  <a:tcPr/>
                </a:tc>
                <a:extLst>
                  <a:ext uri="{0D108BD9-81ED-4DB2-BD59-A6C34878D82A}">
                    <a16:rowId xmlns:a16="http://schemas.microsoft.com/office/drawing/2014/main" val="10001"/>
                  </a:ext>
                </a:extLst>
              </a:tr>
              <a:tr h="872906">
                <a:tc>
                  <a:txBody>
                    <a:bodyPr/>
                    <a:lstStyle/>
                    <a:p>
                      <a:r>
                        <a:rPr lang="en-US" sz="2000" b="1" dirty="0"/>
                        <a:t>Housing costs (rent or homeownership</a:t>
                      </a:r>
                      <a:r>
                        <a:rPr lang="en-US" sz="2000" b="1" baseline="0" dirty="0"/>
                        <a:t> costs)</a:t>
                      </a:r>
                      <a:endParaRPr lang="en-US" sz="2000" b="1" dirty="0"/>
                    </a:p>
                  </a:txBody>
                  <a:tcPr/>
                </a:tc>
                <a:tc vMerge="1">
                  <a:txBody>
                    <a:bodyPr/>
                    <a:lstStyle/>
                    <a:p>
                      <a:endParaRPr lang="en-US" sz="2000" dirty="0"/>
                    </a:p>
                  </a:txBody>
                  <a:tcPr/>
                </a:tc>
                <a:tc vMerge="1">
                  <a:txBody>
                    <a:bodyPr/>
                    <a:lstStyle/>
                    <a:p>
                      <a:endParaRPr lang="en-US" sz="2000" dirty="0"/>
                    </a:p>
                  </a:txBody>
                  <a:tcPr/>
                </a:tc>
                <a:extLst>
                  <a:ext uri="{0D108BD9-81ED-4DB2-BD59-A6C34878D82A}">
                    <a16:rowId xmlns:a16="http://schemas.microsoft.com/office/drawing/2014/main" val="10002"/>
                  </a:ext>
                </a:extLst>
              </a:tr>
              <a:tr h="872906">
                <a:tc>
                  <a:txBody>
                    <a:bodyPr/>
                    <a:lstStyle/>
                    <a:p>
                      <a:r>
                        <a:rPr lang="en-US" sz="2000" b="1" dirty="0"/>
                        <a:t>Dependent care costs </a:t>
                      </a:r>
                    </a:p>
                  </a:txBody>
                  <a:tcPr/>
                </a:tc>
                <a:tc vMerge="1">
                  <a:txBody>
                    <a:bodyPr/>
                    <a:lstStyle/>
                    <a:p>
                      <a:endParaRPr lang="en-US" sz="2000" dirty="0"/>
                    </a:p>
                  </a:txBody>
                  <a:tcPr/>
                </a:tc>
                <a:tc vMerge="1">
                  <a:txBody>
                    <a:bodyPr/>
                    <a:lstStyle/>
                    <a:p>
                      <a:endParaRPr lang="en-US" sz="2000" dirty="0"/>
                    </a:p>
                  </a:txBody>
                  <a:tcPr/>
                </a:tc>
                <a:extLst>
                  <a:ext uri="{0D108BD9-81ED-4DB2-BD59-A6C34878D82A}">
                    <a16:rowId xmlns:a16="http://schemas.microsoft.com/office/drawing/2014/main" val="10003"/>
                  </a:ext>
                </a:extLst>
              </a:tr>
              <a:tr h="872906">
                <a:tc>
                  <a:txBody>
                    <a:bodyPr/>
                    <a:lstStyle/>
                    <a:p>
                      <a:r>
                        <a:rPr lang="en-US" sz="2000" b="1" dirty="0"/>
                        <a:t>US</a:t>
                      </a:r>
                      <a:r>
                        <a:rPr lang="en-US" sz="2000" b="1" baseline="0" dirty="0"/>
                        <a:t> citizenship</a:t>
                      </a:r>
                      <a:endParaRPr lang="en-US" sz="2000" b="1" dirty="0"/>
                    </a:p>
                  </a:txBody>
                  <a:tcPr/>
                </a:tc>
                <a:tc vMerge="1">
                  <a:txBody>
                    <a:bodyPr/>
                    <a:lstStyle/>
                    <a:p>
                      <a:endParaRPr lang="en-US" sz="2000" dirty="0"/>
                    </a:p>
                  </a:txBody>
                  <a:tcPr/>
                </a:tc>
                <a:tc vMerge="1">
                  <a:txBody>
                    <a:bodyPr/>
                    <a:lstStyle/>
                    <a:p>
                      <a:endParaRPr lang="en-US" sz="2000" dirty="0"/>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2D265AF6-A554-4206-A398-EB3A0E5F2344}" type="slidenum">
              <a:rPr lang="en-US" smtClean="0"/>
              <a:t>35</a:t>
            </a:fld>
            <a:endParaRPr lang="en-US"/>
          </a:p>
        </p:txBody>
      </p:sp>
    </p:spTree>
    <p:extLst>
      <p:ext uri="{BB962C8B-B14F-4D97-AF65-F5344CB8AC3E}">
        <p14:creationId xmlns:p14="http://schemas.microsoft.com/office/powerpoint/2010/main" val="1231114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lstStyle/>
          <a:p>
            <a:pPr algn="ctr"/>
            <a:r>
              <a:rPr lang="en-US" b="1" dirty="0"/>
              <a:t>Verifications to flag </a:t>
            </a:r>
            <a:r>
              <a:rPr lang="en-US" dirty="0"/>
              <a:t>– other issues. </a:t>
            </a:r>
          </a:p>
        </p:txBody>
      </p:sp>
      <p:sp>
        <p:nvSpPr>
          <p:cNvPr id="3" name="Content Placeholder 2"/>
          <p:cNvSpPr>
            <a:spLocks noGrp="1"/>
          </p:cNvSpPr>
          <p:nvPr>
            <p:ph idx="1"/>
          </p:nvPr>
        </p:nvSpPr>
        <p:spPr>
          <a:xfrm>
            <a:off x="4440981" y="2456597"/>
            <a:ext cx="7091376" cy="4312693"/>
          </a:xfrm>
        </p:spPr>
        <p:txBody>
          <a:bodyPr/>
          <a:lstStyle/>
          <a:p>
            <a:pPr fontAlgn="t">
              <a:buFont typeface="Courier New" panose="02070309020205020404" pitchFamily="49" charset="0"/>
              <a:buChar char="o"/>
            </a:pPr>
            <a:r>
              <a:rPr lang="en-US" sz="3600" b="1" dirty="0"/>
              <a:t> </a:t>
            </a:r>
            <a:r>
              <a:rPr lang="en-US" sz="3200" b="1" dirty="0"/>
              <a:t>Earnings and Number of Hours Worked</a:t>
            </a:r>
            <a:endParaRPr lang="en-US" sz="3200" dirty="0"/>
          </a:p>
          <a:p>
            <a:pPr fontAlgn="t">
              <a:buFont typeface="Courier New" panose="02070309020205020404" pitchFamily="49" charset="0"/>
              <a:buChar char="o"/>
            </a:pPr>
            <a:r>
              <a:rPr lang="en-US" sz="3200" b="1" dirty="0"/>
              <a:t> Contribution Income </a:t>
            </a:r>
            <a:endParaRPr lang="en-US" sz="3200" dirty="0"/>
          </a:p>
          <a:p>
            <a:pPr fontAlgn="t">
              <a:buFont typeface="Courier New" panose="02070309020205020404" pitchFamily="49" charset="0"/>
              <a:buChar char="o"/>
            </a:pPr>
            <a:r>
              <a:rPr lang="en-US" sz="3200" b="1" dirty="0"/>
              <a:t> Reason Job Ended</a:t>
            </a:r>
            <a:endParaRPr lang="en-US" sz="3200" dirty="0"/>
          </a:p>
          <a:p>
            <a:pPr fontAlgn="t">
              <a:buFont typeface="Courier New" panose="02070309020205020404" pitchFamily="49" charset="0"/>
              <a:buChar char="o"/>
            </a:pPr>
            <a:r>
              <a:rPr lang="en-US" sz="3200" b="1" dirty="0"/>
              <a:t> Living Above Means</a:t>
            </a:r>
            <a:endParaRPr lang="en-US" sz="3200" dirty="0"/>
          </a:p>
          <a:p>
            <a:endParaRPr lang="en-US" dirty="0"/>
          </a:p>
        </p:txBody>
      </p:sp>
      <p:pic>
        <p:nvPicPr>
          <p:cNvPr id="4098" name="Picture 2" descr="C:\Users\vnegus\AppData\Local\Microsoft\Windows\INetCache\IE\3J4M3108\Identify_Poster[1].jpg"/>
          <p:cNvPicPr>
            <a:picLocks noChangeAspect="1" noChangeArrowheads="1"/>
          </p:cNvPicPr>
          <p:nvPr/>
        </p:nvPicPr>
        <p:blipFill rotWithShape="1">
          <a:blip r:embed="rId3">
            <a:extLst>
              <a:ext uri="{28A0092B-C50C-407E-A947-70E740481C1C}">
                <a14:useLocalDpi xmlns:a14="http://schemas.microsoft.com/office/drawing/2010/main" val="0"/>
              </a:ext>
            </a:extLst>
          </a:blip>
          <a:srcRect l="6054" t="5045" r="6054" b="21164"/>
          <a:stretch/>
        </p:blipFill>
        <p:spPr bwMode="auto">
          <a:xfrm>
            <a:off x="176711" y="2456597"/>
            <a:ext cx="3982593" cy="26749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36</a:t>
            </a:fld>
            <a:endParaRPr lang="en-US"/>
          </a:p>
        </p:txBody>
      </p:sp>
    </p:spTree>
    <p:extLst>
      <p:ext uri="{BB962C8B-B14F-4D97-AF65-F5344CB8AC3E}">
        <p14:creationId xmlns:p14="http://schemas.microsoft.com/office/powerpoint/2010/main" val="1382673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TROUBLE SHOOTING:</a:t>
            </a:r>
            <a:br>
              <a:rPr lang="en-US" dirty="0"/>
            </a:br>
            <a:r>
              <a:rPr lang="en-US" dirty="0"/>
              <a:t>What to do if there are problems:</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q"/>
            </a:pPr>
            <a:r>
              <a:rPr lang="en-US" dirty="0"/>
              <a:t> </a:t>
            </a:r>
            <a:r>
              <a:rPr lang="en-US" sz="2400" dirty="0"/>
              <a:t>Call the DTA Assistance Line – talk with a worker and then Supervisor</a:t>
            </a:r>
          </a:p>
          <a:p>
            <a:pPr lvl="2">
              <a:buFont typeface="Wingdings" panose="05000000000000000000" pitchFamily="2" charset="2"/>
              <a:buChar char="q"/>
            </a:pPr>
            <a:endParaRPr lang="en-US" sz="1800" dirty="0"/>
          </a:p>
          <a:p>
            <a:pPr lvl="1">
              <a:buFont typeface="Wingdings" panose="05000000000000000000" pitchFamily="2" charset="2"/>
              <a:buChar char="q"/>
            </a:pPr>
            <a:r>
              <a:rPr lang="en-US" sz="2400" dirty="0"/>
              <a:t>Call the </a:t>
            </a:r>
            <a:r>
              <a:rPr lang="en-US" sz="2400" dirty="0" err="1"/>
              <a:t>Ombuds</a:t>
            </a:r>
            <a:r>
              <a:rPr lang="en-US" sz="2400" dirty="0"/>
              <a:t> Office: </a:t>
            </a:r>
            <a:r>
              <a:rPr lang="en-US" sz="2400" b="1" dirty="0"/>
              <a:t>617-348-5354</a:t>
            </a:r>
          </a:p>
          <a:p>
            <a:pPr marL="201168" lvl="1" indent="0">
              <a:buNone/>
            </a:pPr>
            <a:endParaRPr lang="en-US" sz="2400" dirty="0"/>
          </a:p>
          <a:p>
            <a:pPr lvl="1">
              <a:buFont typeface="Wingdings" panose="05000000000000000000" pitchFamily="2" charset="2"/>
              <a:buChar char="q"/>
            </a:pPr>
            <a:r>
              <a:rPr lang="en-US" sz="2400" dirty="0"/>
              <a:t>File an appeal (ask for a hearing)  </a:t>
            </a:r>
          </a:p>
          <a:p>
            <a:pPr lvl="1">
              <a:buFont typeface="Wingdings" panose="05000000000000000000" pitchFamily="2" charset="2"/>
              <a:buChar char="q"/>
            </a:pPr>
            <a:endParaRPr lang="en-US" sz="2400" dirty="0"/>
          </a:p>
          <a:p>
            <a:pPr lvl="1">
              <a:buFont typeface="Wingdings" panose="05000000000000000000" pitchFamily="2" charset="2"/>
              <a:buChar char="q"/>
            </a:pPr>
            <a:r>
              <a:rPr lang="en-US" sz="2400" dirty="0"/>
              <a:t>Call your local Legal Services office</a:t>
            </a:r>
          </a:p>
          <a:p>
            <a:pPr lvl="1">
              <a:buFont typeface="Wingdings" panose="05000000000000000000" pitchFamily="2" charset="2"/>
              <a:buChar char="q"/>
            </a:pPr>
            <a:endParaRPr lang="en-US" sz="2400" dirty="0"/>
          </a:p>
          <a:p>
            <a:pPr lvl="1">
              <a:buFont typeface="Wingdings" panose="05000000000000000000" pitchFamily="2" charset="2"/>
              <a:buChar char="q"/>
            </a:pPr>
            <a:r>
              <a:rPr lang="en-US" sz="2400" dirty="0"/>
              <a:t>Contact MLRI:  Vicky Negus (617 357 0700 x 315) or Pat Baker (x 328) or email </a:t>
            </a:r>
            <a:r>
              <a:rPr lang="en-US" sz="2400" dirty="0">
                <a:hlinkClick r:id="rId3"/>
              </a:rPr>
              <a:t>VNegus@mlri.org</a:t>
            </a:r>
            <a:r>
              <a:rPr lang="en-US" sz="2400" dirty="0"/>
              <a:t> or </a:t>
            </a:r>
            <a:r>
              <a:rPr lang="en-US" sz="2400" dirty="0">
                <a:hlinkClick r:id="rId4"/>
              </a:rPr>
              <a:t>PBaker@mlri.org</a:t>
            </a:r>
            <a:r>
              <a:rPr lang="en-US" sz="2400" dirty="0"/>
              <a:t> </a:t>
            </a:r>
          </a:p>
        </p:txBody>
      </p:sp>
      <p:sp>
        <p:nvSpPr>
          <p:cNvPr id="4" name="Slide Number Placeholder 3"/>
          <p:cNvSpPr>
            <a:spLocks noGrp="1"/>
          </p:cNvSpPr>
          <p:nvPr>
            <p:ph type="sldNum" sz="quarter" idx="12"/>
          </p:nvPr>
        </p:nvSpPr>
        <p:spPr/>
        <p:txBody>
          <a:bodyPr/>
          <a:lstStyle/>
          <a:p>
            <a:fld id="{2D265AF6-A554-4206-A398-EB3A0E5F2344}" type="slidenum">
              <a:rPr lang="en-US" smtClean="0"/>
              <a:t>37</a:t>
            </a:fld>
            <a:endParaRPr lang="en-US"/>
          </a:p>
        </p:txBody>
      </p:sp>
    </p:spTree>
    <p:extLst>
      <p:ext uri="{BB962C8B-B14F-4D97-AF65-F5344CB8AC3E}">
        <p14:creationId xmlns:p14="http://schemas.microsoft.com/office/powerpoint/2010/main" val="4181587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a:t>
            </a:r>
          </a:p>
        </p:txBody>
      </p:sp>
      <p:sp>
        <p:nvSpPr>
          <p:cNvPr id="3" name="Content Placeholder 2"/>
          <p:cNvSpPr>
            <a:spLocks noGrp="1"/>
          </p:cNvSpPr>
          <p:nvPr>
            <p:ph idx="1"/>
          </p:nvPr>
        </p:nvSpPr>
        <p:spPr>
          <a:xfrm>
            <a:off x="1124576" y="2159633"/>
            <a:ext cx="10058400" cy="4023360"/>
          </a:xfrm>
        </p:spPr>
        <p:txBody>
          <a:bodyPr>
            <a:normAutofit/>
          </a:bodyPr>
          <a:lstStyle/>
          <a:p>
            <a:pPr marL="91440" lvl="1" indent="-91440">
              <a:spcBef>
                <a:spcPts val="1200"/>
              </a:spcBef>
              <a:spcAft>
                <a:spcPts val="200"/>
              </a:spcAft>
              <a:buSzPct val="100000"/>
              <a:buFont typeface="Arial" panose="020B0604020202020204" pitchFamily="34" charset="0"/>
              <a:buChar char="•"/>
            </a:pPr>
            <a:r>
              <a:rPr lang="en-US" sz="2800" dirty="0"/>
              <a:t> MLRI SNAP Advocacy Guide (2018 Guide coming soon!): </a:t>
            </a:r>
            <a:r>
              <a:rPr lang="en-US" sz="2400" dirty="0"/>
              <a:t>Masslegalservices.org/content/2017-food-stamp-snap-advocacy-guide</a:t>
            </a:r>
            <a:endParaRPr lang="en-US" sz="2800" dirty="0"/>
          </a:p>
          <a:p>
            <a:pPr>
              <a:buFont typeface="Arial" panose="020B0604020202020204" pitchFamily="34" charset="0"/>
              <a:buChar char="•"/>
            </a:pPr>
            <a:r>
              <a:rPr lang="en-US" sz="2800" dirty="0"/>
              <a:t> Sample DTA release form: Masslegalservices.org/</a:t>
            </a:r>
            <a:r>
              <a:rPr lang="en-US" sz="2800" dirty="0" err="1"/>
              <a:t>DTA_release</a:t>
            </a:r>
            <a:endParaRPr lang="en-US" sz="2800" dirty="0"/>
          </a:p>
          <a:p>
            <a:pPr>
              <a:buFont typeface="Arial" panose="020B0604020202020204" pitchFamily="34" charset="0"/>
              <a:buChar char="•"/>
            </a:pPr>
            <a:r>
              <a:rPr lang="en-US" sz="2800" dirty="0"/>
              <a:t> DTA Connect information: Masslegalservices.org/</a:t>
            </a:r>
            <a:r>
              <a:rPr lang="en-US" sz="2800" dirty="0" err="1"/>
              <a:t>DTAConnect</a:t>
            </a:r>
            <a:endParaRPr lang="en-US" sz="2800" dirty="0"/>
          </a:p>
          <a:p>
            <a:pPr>
              <a:buFont typeface="Arial" panose="020B0604020202020204" pitchFamily="34" charset="0"/>
              <a:buChar char="•"/>
            </a:pPr>
            <a:r>
              <a:rPr lang="en-US" sz="2800" dirty="0"/>
              <a:t> </a:t>
            </a:r>
            <a:r>
              <a:rPr lang="en-US" sz="2800" dirty="0">
                <a:hlinkClick r:id="rId3"/>
              </a:rPr>
              <a:t>DTA Online Guide</a:t>
            </a:r>
            <a:r>
              <a:rPr lang="en-US" sz="2800" dirty="0"/>
              <a:t> Verification policy</a:t>
            </a:r>
          </a:p>
          <a:p>
            <a:pPr>
              <a:buFont typeface="Arial" panose="020B0604020202020204" pitchFamily="34" charset="0"/>
              <a:buChar char="•"/>
            </a:pPr>
            <a:r>
              <a:rPr lang="en-US" sz="2800" b="1" dirty="0"/>
              <a:t> </a:t>
            </a:r>
            <a:r>
              <a:rPr lang="en-US" sz="2800" dirty="0"/>
              <a:t>MLRI SNAP/Food Stamps 101 Advocacy Training: Thurs, January 25, 2018 from 9:30 am–12:15 pm at MCLE in Boston. Sign up at MCLE.org</a:t>
            </a:r>
          </a:p>
          <a:p>
            <a:pPr>
              <a:buFont typeface="Arial" panose="020B0604020202020204" pitchFamily="34" charset="0"/>
              <a:buChar char="•"/>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2D265AF6-A554-4206-A398-EB3A0E5F2344}" type="slidenum">
              <a:rPr lang="en-US" smtClean="0"/>
              <a:t>38</a:t>
            </a:fld>
            <a:endParaRPr lang="en-US"/>
          </a:p>
        </p:txBody>
      </p:sp>
    </p:spTree>
    <p:extLst>
      <p:ext uri="{BB962C8B-B14F-4D97-AF65-F5344CB8AC3E}">
        <p14:creationId xmlns:p14="http://schemas.microsoft.com/office/powerpoint/2010/main" val="3794467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a:xfrm>
            <a:off x="1097280" y="1845733"/>
            <a:ext cx="5303520" cy="4044427"/>
          </a:xfrm>
        </p:spPr>
        <p:txBody>
          <a:bodyPr/>
          <a:lstStyle/>
          <a:p>
            <a:pPr algn="ctr"/>
            <a:r>
              <a:rPr lang="en-US" sz="4400" dirty="0"/>
              <a:t>Your work makes all the difference for low income families in Massachusetts – THANK YOU!</a:t>
            </a:r>
          </a:p>
          <a:p>
            <a:endParaRPr lang="en-US" dirty="0"/>
          </a:p>
        </p:txBody>
      </p:sp>
      <p:pic>
        <p:nvPicPr>
          <p:cNvPr id="7170" name="Picture 2" descr="C:\Users\vnegus\AppData\Local\Microsoft\Windows\INetCache\IE\BKFOY998\three_questions_small_business_health_insuar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871" y="2079365"/>
            <a:ext cx="4118458" cy="35006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39</a:t>
            </a:fld>
            <a:endParaRPr lang="en-US"/>
          </a:p>
        </p:txBody>
      </p:sp>
    </p:spTree>
    <p:extLst>
      <p:ext uri="{BB962C8B-B14F-4D97-AF65-F5344CB8AC3E}">
        <p14:creationId xmlns:p14="http://schemas.microsoft.com/office/powerpoint/2010/main" val="170020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do we need YOU?</a:t>
            </a:r>
          </a:p>
        </p:txBody>
      </p:sp>
      <p:sp>
        <p:nvSpPr>
          <p:cNvPr id="3" name="Content Placeholder 2"/>
          <p:cNvSpPr>
            <a:spLocks noGrp="1"/>
          </p:cNvSpPr>
          <p:nvPr>
            <p:ph idx="1"/>
          </p:nvPr>
        </p:nvSpPr>
        <p:spPr>
          <a:xfrm>
            <a:off x="1402080" y="2411895"/>
            <a:ext cx="6363496" cy="3737114"/>
          </a:xfrm>
        </p:spPr>
        <p:txBody>
          <a:bodyPr>
            <a:noAutofit/>
          </a:bodyPr>
          <a:lstStyle/>
          <a:p>
            <a:pPr>
              <a:buFont typeface="Wingdings" panose="05000000000000000000" pitchFamily="2" charset="2"/>
              <a:buChar char="v"/>
            </a:pPr>
            <a:r>
              <a:rPr lang="en-US" sz="2800" dirty="0"/>
              <a:t>Knowing the basics of what DTA can ask for is huge</a:t>
            </a:r>
          </a:p>
          <a:p>
            <a:pPr>
              <a:buFont typeface="Wingdings" panose="05000000000000000000" pitchFamily="2" charset="2"/>
              <a:buChar char="v"/>
            </a:pPr>
            <a:r>
              <a:rPr lang="en-US" sz="2800" dirty="0"/>
              <a:t>Sharing problems your clients are facing makes a difference – can change policy and DTA culture</a:t>
            </a:r>
          </a:p>
          <a:p>
            <a:pPr>
              <a:buFont typeface="Wingdings" panose="05000000000000000000" pitchFamily="2" charset="2"/>
              <a:buChar char="v"/>
            </a:pPr>
            <a:r>
              <a:rPr lang="en-US" sz="2800" dirty="0"/>
              <a:t>Paperwork shouldn’t stand between low income households and food!</a:t>
            </a:r>
          </a:p>
        </p:txBody>
      </p:sp>
      <p:pic>
        <p:nvPicPr>
          <p:cNvPr id="4" name="Picture 4" descr="C:\Users\vnegus\AppData\Local\Microsoft\Windows\INetCache\IE\3J4M3108\istock_000005758296lar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8870" y="3511827"/>
            <a:ext cx="3516243" cy="26371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D265AF6-A554-4206-A398-EB3A0E5F2344}" type="slidenum">
              <a:rPr lang="en-US" smtClean="0"/>
              <a:t>4</a:t>
            </a:fld>
            <a:endParaRPr lang="en-US"/>
          </a:p>
        </p:txBody>
      </p:sp>
    </p:spTree>
    <p:extLst>
      <p:ext uri="{BB962C8B-B14F-4D97-AF65-F5344CB8AC3E}">
        <p14:creationId xmlns:p14="http://schemas.microsoft.com/office/powerpoint/2010/main" val="373770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are verifications important?</a:t>
            </a:r>
          </a:p>
        </p:txBody>
      </p:sp>
      <p:sp>
        <p:nvSpPr>
          <p:cNvPr id="3" name="Content Placeholder 2"/>
          <p:cNvSpPr>
            <a:spLocks noGrp="1"/>
          </p:cNvSpPr>
          <p:nvPr>
            <p:ph idx="1"/>
          </p:nvPr>
        </p:nvSpPr>
        <p:spPr>
          <a:xfrm>
            <a:off x="1097280" y="1845733"/>
            <a:ext cx="5277394" cy="4150117"/>
          </a:xfrm>
        </p:spPr>
        <p:txBody>
          <a:bodyPr>
            <a:normAutofit/>
          </a:bodyPr>
          <a:lstStyle/>
          <a:p>
            <a:pPr lvl="1">
              <a:buFont typeface="Arial" panose="020B0604020202020204" pitchFamily="34" charset="0"/>
              <a:buChar char="•"/>
            </a:pPr>
            <a:endParaRPr lang="en-US" sz="2800" b="1" dirty="0"/>
          </a:p>
          <a:p>
            <a:pPr lvl="1">
              <a:buFont typeface="Arial" panose="020B0604020202020204" pitchFamily="34" charset="0"/>
              <a:buChar char="•"/>
            </a:pPr>
            <a:r>
              <a:rPr lang="en-US" sz="2800" b="1" dirty="0"/>
              <a:t>Needed for eligibility/accuracy</a:t>
            </a:r>
            <a:r>
              <a:rPr lang="en-US" sz="2800" dirty="0"/>
              <a:t>…</a:t>
            </a:r>
          </a:p>
          <a:p>
            <a:pPr lvl="2">
              <a:buFont typeface="Arial" panose="020B0604020202020204" pitchFamily="34" charset="0"/>
              <a:buChar char="•"/>
            </a:pPr>
            <a:r>
              <a:rPr lang="en-US" sz="2400" dirty="0"/>
              <a:t>Federal and state SNAP rules require proof of key eligibility </a:t>
            </a:r>
          </a:p>
          <a:p>
            <a:pPr lvl="2">
              <a:buFont typeface="Arial" panose="020B0604020202020204" pitchFamily="34" charset="0"/>
              <a:buChar char="•"/>
            </a:pPr>
            <a:r>
              <a:rPr lang="en-US" sz="2400" dirty="0"/>
              <a:t>DTA cash programs (EAEDC and TAFDC) also have verification rules</a:t>
            </a:r>
          </a:p>
          <a:p>
            <a:pPr lvl="1">
              <a:buFont typeface="Arial" panose="020B0604020202020204" pitchFamily="34" charset="0"/>
              <a:buChar char="•"/>
            </a:pPr>
            <a:r>
              <a:rPr lang="en-US" sz="2800" b="1" dirty="0"/>
              <a:t>BUT should not create eligibility barriers!</a:t>
            </a:r>
            <a:r>
              <a:rPr lang="en-US" sz="28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957" y="2249972"/>
            <a:ext cx="5180261" cy="307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D265AF6-A554-4206-A398-EB3A0E5F2344}" type="slidenum">
              <a:rPr lang="en-US" smtClean="0"/>
              <a:t>5</a:t>
            </a:fld>
            <a:endParaRPr lang="en-US"/>
          </a:p>
        </p:txBody>
      </p:sp>
    </p:spTree>
    <p:extLst>
      <p:ext uri="{BB962C8B-B14F-4D97-AF65-F5344CB8AC3E}">
        <p14:creationId xmlns:p14="http://schemas.microsoft.com/office/powerpoint/2010/main" val="178832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01930"/>
          </a:xfrm>
        </p:spPr>
        <p:txBody>
          <a:bodyPr/>
          <a:lstStyle/>
          <a:p>
            <a:pPr algn="ctr"/>
            <a:r>
              <a:rPr lang="en-US" dirty="0"/>
              <a:t>WHAT are verifications?</a:t>
            </a:r>
          </a:p>
        </p:txBody>
      </p:sp>
      <p:sp>
        <p:nvSpPr>
          <p:cNvPr id="3" name="Content Placeholder 2"/>
          <p:cNvSpPr>
            <a:spLocks noGrp="1"/>
          </p:cNvSpPr>
          <p:nvPr>
            <p:ph idx="1"/>
          </p:nvPr>
        </p:nvSpPr>
        <p:spPr>
          <a:xfrm>
            <a:off x="1945419" y="1714182"/>
            <a:ext cx="8987624" cy="4201161"/>
          </a:xfrm>
        </p:spPr>
        <p:txBody>
          <a:bodyPr>
            <a:normAutofit lnSpcReduction="10000"/>
          </a:bodyPr>
          <a:lstStyle/>
          <a:p>
            <a:pPr lvl="1"/>
            <a:endParaRPr lang="en-US" sz="2800" b="1" dirty="0"/>
          </a:p>
          <a:p>
            <a:pPr marL="201168" lvl="1" indent="0">
              <a:buNone/>
            </a:pPr>
            <a:r>
              <a:rPr lang="en-US" sz="2800" b="1" dirty="0"/>
              <a:t>Documents</a:t>
            </a:r>
            <a:r>
              <a:rPr lang="en-US" sz="2800" dirty="0"/>
              <a:t> households provide, such as:</a:t>
            </a:r>
          </a:p>
          <a:p>
            <a:pPr lvl="3"/>
            <a:r>
              <a:rPr lang="en-US" sz="2400" dirty="0"/>
              <a:t>Pay stubs or pension information </a:t>
            </a:r>
          </a:p>
          <a:p>
            <a:pPr lvl="3"/>
            <a:r>
              <a:rPr lang="en-US" sz="2400" dirty="0"/>
              <a:t>Receipts or bills from health care providers</a:t>
            </a:r>
          </a:p>
          <a:p>
            <a:pPr lvl="3"/>
            <a:r>
              <a:rPr lang="en-US" sz="2400" dirty="0"/>
              <a:t>Proof of legal immigration status</a:t>
            </a:r>
          </a:p>
          <a:p>
            <a:pPr lvl="3"/>
            <a:endParaRPr lang="en-US" sz="2400" dirty="0"/>
          </a:p>
          <a:p>
            <a:pPr marL="201168" lvl="1" indent="0">
              <a:buNone/>
            </a:pPr>
            <a:r>
              <a:rPr lang="en-US" sz="2800" dirty="0"/>
              <a:t>Information DTA gets through </a:t>
            </a:r>
            <a:r>
              <a:rPr lang="en-US" sz="2800" b="1" dirty="0"/>
              <a:t>state or federal databases</a:t>
            </a:r>
            <a:r>
              <a:rPr lang="en-US" sz="2800" dirty="0"/>
              <a:t>, such as:</a:t>
            </a:r>
          </a:p>
          <a:p>
            <a:pPr lvl="3"/>
            <a:r>
              <a:rPr lang="en-US" sz="2400" dirty="0"/>
              <a:t>Social Security (RSDI or SSI)</a:t>
            </a:r>
          </a:p>
          <a:p>
            <a:pPr lvl="3"/>
            <a:r>
              <a:rPr lang="en-US" sz="2400" dirty="0"/>
              <a:t>MA Unemployment Benefits</a:t>
            </a:r>
          </a:p>
          <a:p>
            <a:pPr lvl="3"/>
            <a:r>
              <a:rPr lang="en-US" sz="2400" dirty="0"/>
              <a:t>Child support through MA Department of Revenue</a:t>
            </a:r>
          </a:p>
        </p:txBody>
      </p:sp>
      <p:pic>
        <p:nvPicPr>
          <p:cNvPr id="4098" name="Picture 2" descr="C:\Users\vnegus\AppData\Local\Microsoft\Windows\INetCache\IE\BKFOY998\Documents-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63" y="2292627"/>
            <a:ext cx="1320796" cy="13207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Program Files (x86)\Microsoft Office\MEDIA\CAGCAT10\j029298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456" y="4359965"/>
            <a:ext cx="1262009" cy="12457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6</a:t>
            </a:fld>
            <a:endParaRPr lang="en-US"/>
          </a:p>
        </p:txBody>
      </p:sp>
    </p:spTree>
    <p:extLst>
      <p:ext uri="{BB962C8B-B14F-4D97-AF65-F5344CB8AC3E}">
        <p14:creationId xmlns:p14="http://schemas.microsoft.com/office/powerpoint/2010/main" val="63543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verifications? </a:t>
            </a:r>
            <a:r>
              <a:rPr lang="en-US" sz="2400" dirty="0"/>
              <a:t>(continued)</a:t>
            </a:r>
          </a:p>
        </p:txBody>
      </p:sp>
      <p:sp>
        <p:nvSpPr>
          <p:cNvPr id="3" name="Content Placeholder 2"/>
          <p:cNvSpPr>
            <a:spLocks noGrp="1"/>
          </p:cNvSpPr>
          <p:nvPr>
            <p:ph idx="1"/>
          </p:nvPr>
        </p:nvSpPr>
        <p:spPr>
          <a:xfrm>
            <a:off x="2038184" y="1881808"/>
            <a:ext cx="9570720" cy="4023360"/>
          </a:xfrm>
        </p:spPr>
        <p:txBody>
          <a:bodyPr>
            <a:normAutofit/>
          </a:bodyPr>
          <a:lstStyle/>
          <a:p>
            <a:pPr marL="0" lvl="1" indent="0">
              <a:spcBef>
                <a:spcPts val="1200"/>
              </a:spcBef>
              <a:spcAft>
                <a:spcPts val="200"/>
              </a:spcAft>
              <a:buSzPct val="100000"/>
              <a:buNone/>
            </a:pPr>
            <a:r>
              <a:rPr lang="en-US" sz="2800" b="1" dirty="0"/>
              <a:t>Collateral contact </a:t>
            </a:r>
            <a:r>
              <a:rPr lang="en-US" sz="2800" dirty="0"/>
              <a:t>- </a:t>
            </a:r>
            <a:r>
              <a:rPr lang="en-US" sz="2400" dirty="0"/>
              <a:t>Information DTA confirms directly with a third party-usually when household is having a hard time getting proof (such as proof a job ended recently). </a:t>
            </a:r>
          </a:p>
          <a:p>
            <a:pPr marL="0" lvl="1" indent="0">
              <a:spcBef>
                <a:spcPts val="1200"/>
              </a:spcBef>
              <a:spcAft>
                <a:spcPts val="200"/>
              </a:spcAft>
              <a:buSzPct val="100000"/>
              <a:buNone/>
            </a:pPr>
            <a:r>
              <a:rPr lang="en-US" sz="2800" b="1" dirty="0"/>
              <a:t>Self-declarations </a:t>
            </a:r>
            <a:r>
              <a:rPr lang="en-US" sz="2800" dirty="0"/>
              <a:t>– Written statements from the household DTA should accept (unless “questionable”), such as:</a:t>
            </a:r>
          </a:p>
          <a:p>
            <a:pPr marL="822960" lvl="3" indent="-457200">
              <a:lnSpc>
                <a:spcPct val="110000"/>
              </a:lnSpc>
              <a:spcBef>
                <a:spcPts val="0"/>
              </a:spcBef>
              <a:spcAft>
                <a:spcPts val="0"/>
              </a:spcAft>
              <a:buSzPct val="100000"/>
              <a:buFont typeface="Courier New" panose="02070309020205020404" pitchFamily="49" charset="0"/>
              <a:buChar char="o"/>
            </a:pPr>
            <a:r>
              <a:rPr lang="en-US" sz="2400" dirty="0"/>
              <a:t>U.S. citizenship </a:t>
            </a:r>
          </a:p>
          <a:p>
            <a:pPr marL="822960" lvl="3" indent="-457200">
              <a:lnSpc>
                <a:spcPct val="110000"/>
              </a:lnSpc>
              <a:spcBef>
                <a:spcPts val="0"/>
              </a:spcBef>
              <a:spcAft>
                <a:spcPts val="0"/>
              </a:spcAft>
              <a:buSzPct val="100000"/>
              <a:buFont typeface="Courier New" panose="02070309020205020404" pitchFamily="49" charset="0"/>
              <a:buChar char="o"/>
            </a:pPr>
            <a:r>
              <a:rPr lang="en-US" sz="2400" dirty="0"/>
              <a:t>Shelter (rent or homeownership costs)</a:t>
            </a:r>
          </a:p>
          <a:p>
            <a:pPr marL="822960" lvl="3" indent="-457200">
              <a:lnSpc>
                <a:spcPct val="110000"/>
              </a:lnSpc>
              <a:spcBef>
                <a:spcPts val="0"/>
              </a:spcBef>
              <a:spcAft>
                <a:spcPts val="0"/>
              </a:spcAft>
              <a:buSzPct val="100000"/>
              <a:buFont typeface="Courier New" panose="02070309020205020404" pitchFamily="49" charset="0"/>
              <a:buChar char="o"/>
            </a:pPr>
            <a:r>
              <a:rPr lang="en-US" sz="2400" dirty="0"/>
              <a:t>Type of utilities (heating/cooling, </a:t>
            </a:r>
            <a:r>
              <a:rPr lang="en-US" sz="2400" dirty="0" err="1"/>
              <a:t>etc</a:t>
            </a:r>
            <a:r>
              <a:rPr lang="en-US" sz="2400" dirty="0"/>
              <a:t>)  </a:t>
            </a:r>
          </a:p>
          <a:p>
            <a:pPr marL="822960" lvl="3" indent="-457200">
              <a:lnSpc>
                <a:spcPct val="110000"/>
              </a:lnSpc>
              <a:spcBef>
                <a:spcPts val="0"/>
              </a:spcBef>
              <a:spcAft>
                <a:spcPts val="0"/>
              </a:spcAft>
              <a:buSzPct val="100000"/>
              <a:buFont typeface="Courier New" panose="02070309020205020404" pitchFamily="49" charset="0"/>
              <a:buChar char="o"/>
            </a:pPr>
            <a:r>
              <a:rPr lang="en-US" sz="2400" dirty="0"/>
              <a:t>Child care/adult day care costs</a:t>
            </a:r>
          </a:p>
        </p:txBody>
      </p:sp>
      <p:pic>
        <p:nvPicPr>
          <p:cNvPr id="3074" name="Picture 2" descr="C:\Users\vnegus\AppData\Local\Microsoft\Windows\INetCache\IE\3J4M3108\documents[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99" y="4005299"/>
            <a:ext cx="1193020" cy="11110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negus\AppData\Local\Microsoft\Windows\INetCache\IE\7QV8CJAD\480px-Emblem_phon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999" y="1953980"/>
            <a:ext cx="1014508" cy="10145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7</a:t>
            </a:fld>
            <a:endParaRPr lang="en-US"/>
          </a:p>
        </p:txBody>
      </p:sp>
    </p:spTree>
    <p:extLst>
      <p:ext uri="{BB962C8B-B14F-4D97-AF65-F5344CB8AC3E}">
        <p14:creationId xmlns:p14="http://schemas.microsoft.com/office/powerpoint/2010/main" val="113377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is information QUESTIONABLE?</a:t>
            </a:r>
          </a:p>
        </p:txBody>
      </p:sp>
      <p:sp>
        <p:nvSpPr>
          <p:cNvPr id="3" name="Content Placeholder 2"/>
          <p:cNvSpPr>
            <a:spLocks noGrp="1"/>
          </p:cNvSpPr>
          <p:nvPr>
            <p:ph idx="1"/>
          </p:nvPr>
        </p:nvSpPr>
        <p:spPr>
          <a:xfrm>
            <a:off x="1097280" y="1845733"/>
            <a:ext cx="8224141" cy="4172787"/>
          </a:xfrm>
        </p:spPr>
        <p:txBody>
          <a:bodyPr>
            <a:normAutofit/>
          </a:bodyPr>
          <a:lstStyle/>
          <a:p>
            <a:endParaRPr lang="en-US" dirty="0"/>
          </a:p>
          <a:p>
            <a:pPr>
              <a:buFont typeface="Arial" panose="020B0604020202020204" pitchFamily="34" charset="0"/>
              <a:buChar char="•"/>
            </a:pPr>
            <a:r>
              <a:rPr lang="en-US" sz="2600" dirty="0"/>
              <a:t> DTA may ask for more proof when information appears to be “questionable.” </a:t>
            </a:r>
          </a:p>
          <a:p>
            <a:pPr>
              <a:buFont typeface="Arial" panose="020B0604020202020204" pitchFamily="34" charset="0"/>
              <a:buChar char="•"/>
            </a:pPr>
            <a:r>
              <a:rPr lang="en-US" sz="2600" dirty="0"/>
              <a:t> Questionable means information must be INCONSISTENT with previous statements made by the client OR with other information DTA has. </a:t>
            </a:r>
          </a:p>
          <a:p>
            <a:pPr>
              <a:buFont typeface="Arial" panose="020B0604020202020204" pitchFamily="34" charset="0"/>
              <a:buChar char="•"/>
            </a:pPr>
            <a:r>
              <a:rPr lang="en-US" sz="2600" dirty="0"/>
              <a:t> Worker MUST write a case note explaining why something is questionable. </a:t>
            </a:r>
            <a:endParaRPr lang="en-US" dirty="0"/>
          </a:p>
        </p:txBody>
      </p:sp>
      <p:pic>
        <p:nvPicPr>
          <p:cNvPr id="1026" name="Picture 2" descr="C:\Users\vnegus\AppData\Local\Microsoft\Windows\INetCache\IE\3J4M3108\qu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420" y="2659311"/>
            <a:ext cx="2428519" cy="22394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8</a:t>
            </a:fld>
            <a:endParaRPr lang="en-US"/>
          </a:p>
        </p:txBody>
      </p:sp>
    </p:spTree>
    <p:extLst>
      <p:ext uri="{BB962C8B-B14F-4D97-AF65-F5344CB8AC3E}">
        <p14:creationId xmlns:p14="http://schemas.microsoft.com/office/powerpoint/2010/main" val="174112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Questionable information: Case Example</a:t>
            </a:r>
          </a:p>
        </p:txBody>
      </p:sp>
      <p:sp>
        <p:nvSpPr>
          <p:cNvPr id="3" name="Content Placeholder 2"/>
          <p:cNvSpPr>
            <a:spLocks noGrp="1"/>
          </p:cNvSpPr>
          <p:nvPr>
            <p:ph idx="1"/>
          </p:nvPr>
        </p:nvSpPr>
        <p:spPr/>
        <p:txBody>
          <a:bodyPr/>
          <a:lstStyle/>
          <a:p>
            <a:endParaRPr lang="en-US" dirty="0"/>
          </a:p>
          <a:p>
            <a:endParaRPr lang="en-US" dirty="0"/>
          </a:p>
        </p:txBody>
      </p:sp>
      <p:sp>
        <p:nvSpPr>
          <p:cNvPr id="4" name="Rectangle 3"/>
          <p:cNvSpPr/>
          <p:nvPr/>
        </p:nvSpPr>
        <p:spPr>
          <a:xfrm>
            <a:off x="3835019" y="1903714"/>
            <a:ext cx="7929351" cy="4524315"/>
          </a:xfrm>
          <a:prstGeom prst="rect">
            <a:avLst/>
          </a:prstGeom>
        </p:spPr>
        <p:txBody>
          <a:bodyPr wrap="square">
            <a:spAutoFit/>
          </a:bodyPr>
          <a:lstStyle/>
          <a:p>
            <a:r>
              <a:rPr lang="en-US" sz="2400" dirty="0"/>
              <a:t>Anne and her two kids get SNAP. </a:t>
            </a:r>
          </a:p>
          <a:p>
            <a:endParaRPr lang="en-US" sz="2400" dirty="0"/>
          </a:p>
          <a:p>
            <a:r>
              <a:rPr lang="en-US" sz="2400" dirty="0"/>
              <a:t>Example 1: She writes on her Interim Report that her work hours increased and her subsidized rent increased from $200 to $450 per month. This change is </a:t>
            </a:r>
            <a:r>
              <a:rPr lang="en-US" sz="2400" b="1" dirty="0"/>
              <a:t>not</a:t>
            </a:r>
            <a:r>
              <a:rPr lang="en-US" sz="2400" dirty="0"/>
              <a:t> questionable. It makes logical sense - rent is increasing because her family’s income increased. </a:t>
            </a:r>
          </a:p>
          <a:p>
            <a:endParaRPr lang="en-US" sz="2400" dirty="0"/>
          </a:p>
          <a:p>
            <a:r>
              <a:rPr lang="en-US" sz="2400" dirty="0"/>
              <a:t>Example 2: She writes that she no longer has any income but her rent increased to $450. Since DTA knows she is in subsidized housing, this does not make sense. DTA should ask for an explanation and may ask for additional proof.  </a:t>
            </a:r>
          </a:p>
        </p:txBody>
      </p:sp>
      <p:pic>
        <p:nvPicPr>
          <p:cNvPr id="2051" name="Picture 3" descr="C:\Users\vnegus\AppData\Local\Microsoft\Windows\INetCache\IE\F0FUDG8N\139218954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512" y="2052245"/>
            <a:ext cx="2895154" cy="364743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D265AF6-A554-4206-A398-EB3A0E5F2344}" type="slidenum">
              <a:rPr lang="en-US" smtClean="0"/>
              <a:t>9</a:t>
            </a:fld>
            <a:endParaRPr lang="en-US"/>
          </a:p>
        </p:txBody>
      </p:sp>
    </p:spTree>
    <p:extLst>
      <p:ext uri="{BB962C8B-B14F-4D97-AF65-F5344CB8AC3E}">
        <p14:creationId xmlns:p14="http://schemas.microsoft.com/office/powerpoint/2010/main" val="310162023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5261</TotalTime>
  <Words>2079</Words>
  <Application>Microsoft Office PowerPoint</Application>
  <PresentationFormat>Widescreen</PresentationFormat>
  <Paragraphs>341</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Courier New</vt:lpstr>
      <vt:lpstr>Wingdings</vt:lpstr>
      <vt:lpstr>Retrospect</vt:lpstr>
      <vt:lpstr>SNAP: Verifications 101</vt:lpstr>
      <vt:lpstr>SNAP Verifications 101 - Webinar Goals</vt:lpstr>
      <vt:lpstr>Why now?</vt:lpstr>
      <vt:lpstr>Why do we need YOU?</vt:lpstr>
      <vt:lpstr>WHY are verifications important?</vt:lpstr>
      <vt:lpstr>WHAT are verifications?</vt:lpstr>
      <vt:lpstr>WHAT are verifications? (continued)</vt:lpstr>
      <vt:lpstr>When is information QUESTIONABLE?</vt:lpstr>
      <vt:lpstr>Questionable information: Case Example</vt:lpstr>
      <vt:lpstr>What changes has  DTA made?</vt:lpstr>
      <vt:lpstr>What changes has DTA made?</vt:lpstr>
      <vt:lpstr>DTA Verification Checklist </vt:lpstr>
      <vt:lpstr>DTA Verification Checklist</vt:lpstr>
      <vt:lpstr>OLD Verification Checklist example: Earned Income </vt:lpstr>
      <vt:lpstr>NEW Verification Checklist example: Earned Income</vt:lpstr>
      <vt:lpstr>OLD Verification Checklist example: Medical Expenses</vt:lpstr>
      <vt:lpstr>NEW Verification Checklist example: Medical Expenses</vt:lpstr>
      <vt:lpstr>Changes to the system (BEACON)</vt:lpstr>
      <vt:lpstr>What training changes has DTA made?</vt:lpstr>
      <vt:lpstr>WHEN are households asked for verifications?</vt:lpstr>
      <vt:lpstr>HOW can you see what verifications DTA needs or processed?</vt:lpstr>
      <vt:lpstr>DTA Connect  Screenshot</vt:lpstr>
      <vt:lpstr>DTA Connect  Screenshot</vt:lpstr>
      <vt:lpstr>HOW can a household get verifications to DTA?</vt:lpstr>
      <vt:lpstr>WHAT has to be verified at SNAP application?</vt:lpstr>
      <vt:lpstr>WHAT can be verified at application to boost SNAP?</vt:lpstr>
      <vt:lpstr>Core verification RIGHTS:</vt:lpstr>
      <vt:lpstr>WHAT does DTA worker assistance mean?</vt:lpstr>
      <vt:lpstr>WHAT does it mean for DTA to accept the best evidence available?</vt:lpstr>
      <vt:lpstr>Best evidence available: Case Example 1</vt:lpstr>
      <vt:lpstr>Best evidence available: Case Example 1</vt:lpstr>
      <vt:lpstr>Best evidence available: Case Example 2</vt:lpstr>
      <vt:lpstr>Best evidence available: Case Example 2</vt:lpstr>
      <vt:lpstr>Verifications to flag –proofs DTA can get from other state/federal agencies</vt:lpstr>
      <vt:lpstr>Verifications to flag – times DTA should accept self-declaration</vt:lpstr>
      <vt:lpstr>Verifications to flag – other issues. </vt:lpstr>
      <vt:lpstr>TROUBLE SHOOTING: What to do if there are problems: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 and Verifications 101</dc:title>
  <dc:creator>victoria negus</dc:creator>
  <cp:lastModifiedBy>Forman, Ellen W.</cp:lastModifiedBy>
  <cp:revision>130</cp:revision>
  <cp:lastPrinted>2018-01-23T19:46:27Z</cp:lastPrinted>
  <dcterms:created xsi:type="dcterms:W3CDTF">2017-12-24T17:49:56Z</dcterms:created>
  <dcterms:modified xsi:type="dcterms:W3CDTF">2018-09-28T13:02:01Z</dcterms:modified>
</cp:coreProperties>
</file>