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/>
    <p:restoredTop sz="94643"/>
  </p:normalViewPr>
  <p:slideViewPr>
    <p:cSldViewPr snapToGrid="0" snapToObjects="1" showGuides="1">
      <p:cViewPr varScale="1">
        <p:scale>
          <a:sx n="81" d="100"/>
          <a:sy n="81" d="100"/>
        </p:scale>
        <p:origin x="144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6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2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3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8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4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0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7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2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3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5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6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4A7E-48D7-F040-9862-CB55E312F72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297F-C8E3-1A4B-8E68-AD538A3B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4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dcap.partners.org/redcap/surveys/?s=JAHKAMMT878NDMJX" TargetMode="External"/><Relationship Id="rId2" Type="http://schemas.openxmlformats.org/officeDocument/2006/relationships/hyperlink" Target="https://redcap.partners.org/redcap/surveys/?s=3KX7EP8T8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weinstein-jones@partner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B2711D-345D-7945-ACC2-299041D0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82" y="160417"/>
            <a:ext cx="5981621" cy="53080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MassHealth Flexible Services: Nutrition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510D86-BA96-7F46-BEEC-0CE30CAD0732}"/>
              </a:ext>
            </a:extLst>
          </p:cNvPr>
          <p:cNvSpPr/>
          <p:nvPr/>
        </p:nvSpPr>
        <p:spPr>
          <a:xfrm>
            <a:off x="404578" y="130781"/>
            <a:ext cx="6176699" cy="560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84DB65-2466-784E-9C62-3FA41209C05A}"/>
              </a:ext>
            </a:extLst>
          </p:cNvPr>
          <p:cNvSpPr txBox="1"/>
          <p:nvPr/>
        </p:nvSpPr>
        <p:spPr>
          <a:xfrm>
            <a:off x="337981" y="750263"/>
            <a:ext cx="634534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is MassHealth Flexible Services?</a:t>
            </a:r>
          </a:p>
          <a:p>
            <a:r>
              <a:rPr lang="en-US" sz="1400" dirty="0"/>
              <a:t>A program started in 2020 that provides food and housing supports to patients who have chronic medical or behavioral health conditions and food or housing insecurity.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7A7018-3E70-8143-94E7-79E4B135B2A8}"/>
              </a:ext>
            </a:extLst>
          </p:cNvPr>
          <p:cNvSpPr txBox="1"/>
          <p:nvPr/>
        </p:nvSpPr>
        <p:spPr>
          <a:xfrm>
            <a:off x="337980" y="1465984"/>
            <a:ext cx="5915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nutrition services can patients receive?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0F7999-9831-534E-AFD7-ACF724BF9750}"/>
              </a:ext>
            </a:extLst>
          </p:cNvPr>
          <p:cNvSpPr txBox="1"/>
          <p:nvPr/>
        </p:nvSpPr>
        <p:spPr>
          <a:xfrm>
            <a:off x="337982" y="3981861"/>
            <a:ext cx="6449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Who is eligible for Flexible Services?</a:t>
            </a:r>
          </a:p>
          <a:p>
            <a:r>
              <a:rPr lang="en-US" sz="1400" dirty="0"/>
              <a:t>Patients who are members of the MGB ACO and have </a:t>
            </a:r>
            <a:r>
              <a:rPr lang="en-US" sz="1400" b="1" dirty="0"/>
              <a:t>food insecurity </a:t>
            </a:r>
            <a:r>
              <a:rPr lang="en-US" sz="1400" dirty="0"/>
              <a:t>and one of the following conditions that isn’t improving with traditional healthcare: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7D7E17-E195-814B-939C-BE9055F6D71D}"/>
              </a:ext>
            </a:extLst>
          </p:cNvPr>
          <p:cNvSpPr txBox="1"/>
          <p:nvPr/>
        </p:nvSpPr>
        <p:spPr>
          <a:xfrm>
            <a:off x="337982" y="4703299"/>
            <a:ext cx="317724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u="sng" dirty="0"/>
              <a:t>Complex medical conditions</a:t>
            </a:r>
            <a:r>
              <a:rPr lang="en-US" sz="1400" dirty="0"/>
              <a:t>: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Uncontrolled diabetes, uncontrolled hypertension, obesity, chronic kidney disease, asthma or COPD exacerbations, CHF exacerbations, cancer, inflammatory bowel disease, malnutrition</a:t>
            </a:r>
          </a:p>
          <a:p>
            <a:pPr>
              <a:spcAft>
                <a:spcPts val="600"/>
              </a:spcAft>
            </a:pPr>
            <a:r>
              <a:rPr lang="en-US" sz="1400" u="sng" dirty="0"/>
              <a:t>Needing assistance with 1 or more Activities of Daily Living or IADLs</a:t>
            </a:r>
          </a:p>
          <a:p>
            <a:endParaRPr lang="en-US" sz="1400" dirty="0"/>
          </a:p>
          <a:p>
            <a:r>
              <a:rPr lang="en-US" sz="1600" dirty="0"/>
              <a:t> 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546765-CBFD-7049-8016-BA7555DE0BA5}"/>
              </a:ext>
            </a:extLst>
          </p:cNvPr>
          <p:cNvSpPr txBox="1"/>
          <p:nvPr/>
        </p:nvSpPr>
        <p:spPr>
          <a:xfrm>
            <a:off x="3475330" y="4699743"/>
            <a:ext cx="3105947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u="sng" dirty="0"/>
              <a:t>Complex behavioral health conditions</a:t>
            </a:r>
            <a:r>
              <a:rPr lang="en-US" sz="1400" dirty="0"/>
              <a:t>:</a:t>
            </a:r>
            <a:br>
              <a:rPr lang="en-US" sz="1400" dirty="0"/>
            </a:br>
            <a:r>
              <a:rPr lang="en-US" sz="1400" dirty="0"/>
              <a:t>Severe depression, severe anxiety, substance use disorder, bipolar disorder, schizophrenia, global developmental disorders (e.g. autism)</a:t>
            </a:r>
          </a:p>
          <a:p>
            <a:pPr>
              <a:spcAft>
                <a:spcPts val="600"/>
              </a:spcAft>
            </a:pPr>
            <a:r>
              <a:rPr lang="es-ES" sz="1400" u="sng" dirty="0"/>
              <a:t>High </a:t>
            </a:r>
            <a:r>
              <a:rPr lang="es-ES" sz="1400" u="sng" dirty="0" err="1"/>
              <a:t>Emergency</a:t>
            </a:r>
            <a:r>
              <a:rPr lang="es-ES" sz="1400" u="sng" dirty="0"/>
              <a:t> </a:t>
            </a:r>
            <a:r>
              <a:rPr lang="es-ES" sz="1400" u="sng" dirty="0" err="1"/>
              <a:t>Department</a:t>
            </a:r>
            <a:r>
              <a:rPr lang="es-ES" sz="1400" u="sng" dirty="0"/>
              <a:t> use</a:t>
            </a:r>
            <a:r>
              <a:rPr lang="es-ES" sz="1400" dirty="0"/>
              <a:t>:</a:t>
            </a:r>
            <a:br>
              <a:rPr lang="es-ES" sz="1400" dirty="0"/>
            </a:br>
            <a:r>
              <a:rPr lang="en-US" sz="1400" dirty="0"/>
              <a:t>4 visits in 1 year, or 2 in 6 months</a:t>
            </a:r>
          </a:p>
          <a:p>
            <a:pPr>
              <a:spcAft>
                <a:spcPts val="600"/>
              </a:spcAft>
            </a:pPr>
            <a:r>
              <a:rPr lang="en-US" sz="1400" u="sng" dirty="0"/>
              <a:t>High-risk pregnancy</a:t>
            </a:r>
            <a:r>
              <a:rPr lang="en-US" sz="1400" dirty="0"/>
              <a:t>:</a:t>
            </a:r>
            <a:br>
              <a:rPr lang="en-US" sz="1400" dirty="0"/>
            </a:br>
            <a:r>
              <a:rPr lang="es-ES" sz="1400" dirty="0" err="1"/>
              <a:t>Gestational</a:t>
            </a:r>
            <a:r>
              <a:rPr lang="es-ES" sz="1400" dirty="0"/>
              <a:t> diabetes, </a:t>
            </a:r>
            <a:r>
              <a:rPr lang="es-ES" sz="1400" dirty="0" err="1"/>
              <a:t>pre-eclampsia</a:t>
            </a: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76DB7B-7D4B-974B-AF45-06C62C44CB40}"/>
              </a:ext>
            </a:extLst>
          </p:cNvPr>
          <p:cNvSpPr txBox="1"/>
          <p:nvPr/>
        </p:nvSpPr>
        <p:spPr>
          <a:xfrm>
            <a:off x="337981" y="7029355"/>
            <a:ext cx="639943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How do I refer a patient for Flexible Services?  Use the following links: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hlinkClick r:id="rId2"/>
              </a:rPr>
              <a:t>Community Servings</a:t>
            </a:r>
            <a:r>
              <a:rPr lang="en-US" sz="1400" b="1" dirty="0"/>
              <a:t> </a:t>
            </a:r>
            <a:r>
              <a:rPr lang="en-US" sz="1400" dirty="0"/>
              <a:t>for medically tailored meals (please include condition)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hlinkClick r:id="rId2"/>
              </a:rPr>
              <a:t>Fresh Food Generation </a:t>
            </a:r>
            <a:r>
              <a:rPr lang="en-US" sz="1400" dirty="0"/>
              <a:t>for fruits, vegetables, and grains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hlinkClick r:id="rId3"/>
              </a:rPr>
              <a:t>Fresh Connect </a:t>
            </a:r>
            <a:r>
              <a:rPr lang="en-US" sz="1400" dirty="0"/>
              <a:t>for debit card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7982" y="8660571"/>
            <a:ext cx="598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Email </a:t>
            </a:r>
            <a:r>
              <a:rPr lang="en-US" sz="1400" dirty="0">
                <a:hlinkClick r:id="rId4"/>
              </a:rPr>
              <a:t>Jude Weinstein-Jones </a:t>
            </a:r>
            <a:r>
              <a:rPr lang="en-US" sz="1400" dirty="0"/>
              <a:t>with questions about the programming.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245B89-F6C1-4945-8DFE-11332D03E5A2}"/>
              </a:ext>
            </a:extLst>
          </p:cNvPr>
          <p:cNvCxnSpPr/>
          <p:nvPr/>
        </p:nvCxnSpPr>
        <p:spPr>
          <a:xfrm>
            <a:off x="147022" y="3966143"/>
            <a:ext cx="65011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0A51D1B-BF58-4E07-92D6-F2672F606D9B}"/>
              </a:ext>
            </a:extLst>
          </p:cNvPr>
          <p:cNvCxnSpPr/>
          <p:nvPr/>
        </p:nvCxnSpPr>
        <p:spPr>
          <a:xfrm>
            <a:off x="178423" y="1490474"/>
            <a:ext cx="65011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F5D75A8-50FA-4994-A00A-573EE8097417}"/>
              </a:ext>
            </a:extLst>
          </p:cNvPr>
          <p:cNvCxnSpPr/>
          <p:nvPr/>
        </p:nvCxnSpPr>
        <p:spPr>
          <a:xfrm>
            <a:off x="178423" y="6931509"/>
            <a:ext cx="65011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A22D377-3316-42B7-86A8-5A49E0A2E664}"/>
              </a:ext>
            </a:extLst>
          </p:cNvPr>
          <p:cNvSpPr txBox="1"/>
          <p:nvPr/>
        </p:nvSpPr>
        <p:spPr>
          <a:xfrm>
            <a:off x="337982" y="1737449"/>
            <a:ext cx="431207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/>
              <a:t>Medically tailored meals from Community Servings</a:t>
            </a:r>
            <a:br>
              <a:rPr lang="en-US" sz="1400" b="1" dirty="0"/>
            </a:br>
            <a:r>
              <a:rPr lang="en-US" sz="1400" dirty="0"/>
              <a:t>Meals, snacks, and healthy desserts delivered to the home weekly</a:t>
            </a:r>
          </a:p>
          <a:p>
            <a:pPr>
              <a:spcAft>
                <a:spcPts val="600"/>
              </a:spcAft>
            </a:pPr>
            <a:r>
              <a:rPr lang="en-US" sz="1400" b="1" dirty="0"/>
              <a:t>Produce and grain boxes from Fresh Food Generation</a:t>
            </a:r>
            <a:br>
              <a:rPr lang="en-US" sz="1400" b="1" dirty="0"/>
            </a:br>
            <a:r>
              <a:rPr lang="en-US" sz="1400" dirty="0"/>
              <a:t>Fruits, vegetables, and healthy grains delivered to the home weekly</a:t>
            </a:r>
          </a:p>
          <a:p>
            <a:pPr>
              <a:spcAft>
                <a:spcPts val="600"/>
              </a:spcAft>
            </a:pPr>
            <a:r>
              <a:rPr lang="en-US" sz="1400" b="1" dirty="0"/>
              <a:t>Fresh produce debit card from Fresh Connect</a:t>
            </a:r>
            <a:br>
              <a:rPr lang="en-US" sz="1400" b="1" dirty="0"/>
            </a:br>
            <a:r>
              <a:rPr lang="en-US" sz="1400" dirty="0"/>
              <a:t>Debit card sent to patient with monthly limit of $120 </a:t>
            </a:r>
            <a:br>
              <a:rPr lang="en-US" sz="1400" dirty="0"/>
            </a:br>
            <a:r>
              <a:rPr lang="en-US" sz="1400" dirty="0"/>
              <a:t>to spend at Stop and Shop on fresh fruits and vegetables</a:t>
            </a:r>
          </a:p>
        </p:txBody>
      </p:sp>
      <p:pic>
        <p:nvPicPr>
          <p:cNvPr id="3" name="Picture 2" descr="A picture containing food, indoor, fruit, fresh&#10;&#10;Description automatically generated">
            <a:extLst>
              <a:ext uri="{FF2B5EF4-FFF2-40B4-BE49-F238E27FC236}">
                <a16:creationId xmlns:a16="http://schemas.microsoft.com/office/drawing/2014/main" id="{48255628-1F9F-46FA-A84A-D02B645239D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271" r="29855" b="6753"/>
          <a:stretch/>
        </p:blipFill>
        <p:spPr>
          <a:xfrm>
            <a:off x="4528270" y="1605097"/>
            <a:ext cx="2084408" cy="19817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FE95C4-3E4C-4F1F-9136-9D492969105D}"/>
              </a:ext>
            </a:extLst>
          </p:cNvPr>
          <p:cNvSpPr txBox="1"/>
          <p:nvPr/>
        </p:nvSpPr>
        <p:spPr>
          <a:xfrm>
            <a:off x="4457626" y="3544499"/>
            <a:ext cx="22797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Image shows Fresh Food Generation box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C5CDB2-0AA6-4D6A-AC74-1D5C063F6EE8}"/>
              </a:ext>
            </a:extLst>
          </p:cNvPr>
          <p:cNvSpPr txBox="1"/>
          <p:nvPr/>
        </p:nvSpPr>
        <p:spPr>
          <a:xfrm>
            <a:off x="5508287" y="8836375"/>
            <a:ext cx="9925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Rev. 1/27/2022</a:t>
            </a:r>
          </a:p>
        </p:txBody>
      </p:sp>
    </p:spTree>
    <p:extLst>
      <p:ext uri="{BB962C8B-B14F-4D97-AF65-F5344CB8AC3E}">
        <p14:creationId xmlns:p14="http://schemas.microsoft.com/office/powerpoint/2010/main" val="113563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310</Words>
  <Application>Microsoft Office PowerPoint</Application>
  <PresentationFormat>Letter Paper (8.5x11 in)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MassHealth Flexible Services: Nutrition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MassHealth Flexible Services</dc:title>
  <dc:creator>Schiavoni, Katherine Helen,M.D.</dc:creator>
  <cp:lastModifiedBy>Ellen</cp:lastModifiedBy>
  <cp:revision>34</cp:revision>
  <dcterms:created xsi:type="dcterms:W3CDTF">2020-10-06T16:53:12Z</dcterms:created>
  <dcterms:modified xsi:type="dcterms:W3CDTF">2022-02-28T18:32:29Z</dcterms:modified>
</cp:coreProperties>
</file>