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9"/>
    <p:restoredTop sz="94643"/>
  </p:normalViewPr>
  <p:slideViewPr>
    <p:cSldViewPr snapToGrid="0" snapToObjects="1" showGuides="1">
      <p:cViewPr varScale="1">
        <p:scale>
          <a:sx n="53" d="100"/>
          <a:sy n="53" d="100"/>
        </p:scale>
        <p:origin x="1236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4A7E-48D7-F040-9862-CB55E312F724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97F-C8E3-1A4B-8E68-AD538A3B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963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4A7E-48D7-F040-9862-CB55E312F724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97F-C8E3-1A4B-8E68-AD538A3B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27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4A7E-48D7-F040-9862-CB55E312F724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97F-C8E3-1A4B-8E68-AD538A3B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531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4A7E-48D7-F040-9862-CB55E312F724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97F-C8E3-1A4B-8E68-AD538A3B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182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4A7E-48D7-F040-9862-CB55E312F724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97F-C8E3-1A4B-8E68-AD538A3B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540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4A7E-48D7-F040-9862-CB55E312F724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97F-C8E3-1A4B-8E68-AD538A3B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800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4A7E-48D7-F040-9862-CB55E312F724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97F-C8E3-1A4B-8E68-AD538A3B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374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4A7E-48D7-F040-9862-CB55E312F724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97F-C8E3-1A4B-8E68-AD538A3B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324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4A7E-48D7-F040-9862-CB55E312F724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97F-C8E3-1A4B-8E68-AD538A3B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235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4A7E-48D7-F040-9862-CB55E312F724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97F-C8E3-1A4B-8E68-AD538A3B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759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4A7E-48D7-F040-9862-CB55E312F724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97F-C8E3-1A4B-8E68-AD538A3B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566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04A7E-48D7-F040-9862-CB55E312F724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2297F-C8E3-1A4B-8E68-AD538A3B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242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redcap.partners.org/redcap/surveys/index.php?s=JAHKAMMT878NDMJ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8B2711D-345D-7945-ACC2-299041D0D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5" y="160417"/>
            <a:ext cx="5915025" cy="530803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MassHealth Flexible Services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510D86-BA96-7F46-BEEC-0CE30CAD0732}"/>
              </a:ext>
            </a:extLst>
          </p:cNvPr>
          <p:cNvSpPr/>
          <p:nvPr/>
        </p:nvSpPr>
        <p:spPr>
          <a:xfrm>
            <a:off x="458746" y="130781"/>
            <a:ext cx="5915025" cy="56043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84DB65-2466-784E-9C62-3FA41209C05A}"/>
              </a:ext>
            </a:extLst>
          </p:cNvPr>
          <p:cNvSpPr txBox="1"/>
          <p:nvPr/>
        </p:nvSpPr>
        <p:spPr>
          <a:xfrm>
            <a:off x="404888" y="854043"/>
            <a:ext cx="6217138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What is MassHealth Flexible Services?</a:t>
            </a:r>
          </a:p>
          <a:p>
            <a:r>
              <a:rPr lang="en-US" sz="1400" dirty="0"/>
              <a:t>A new program that provides food and housing supports to patients who have chronic medical or behavioral health conditions and food or housing insecurity.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7A7018-3E70-8143-94E7-79E4B135B2A8}"/>
              </a:ext>
            </a:extLst>
          </p:cNvPr>
          <p:cNvSpPr txBox="1"/>
          <p:nvPr/>
        </p:nvSpPr>
        <p:spPr>
          <a:xfrm>
            <a:off x="404888" y="1710390"/>
            <a:ext cx="59150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What services can patients receive?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4D99BAC-DA4C-C446-8011-C4B11E6052DD}"/>
              </a:ext>
            </a:extLst>
          </p:cNvPr>
          <p:cNvSpPr txBox="1"/>
          <p:nvPr/>
        </p:nvSpPr>
        <p:spPr>
          <a:xfrm>
            <a:off x="404888" y="2005736"/>
            <a:ext cx="29575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/>
              <a:t>Medically tailored meals or food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CCCE456-0ECF-C34E-974C-7EDEA04D9931}"/>
              </a:ext>
            </a:extLst>
          </p:cNvPr>
          <p:cNvSpPr txBox="1"/>
          <p:nvPr/>
        </p:nvSpPr>
        <p:spPr>
          <a:xfrm>
            <a:off x="404891" y="2376525"/>
            <a:ext cx="302411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/>
              <a:t>Housing assistance </a:t>
            </a:r>
            <a:r>
              <a:rPr lang="en-US" sz="1400" dirty="0"/>
              <a:t>– finding housing, completing applications, transitional supports (move in expenses and fees), eviction prevention, landlord negotiation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CFEA079-F16A-1644-9F46-198874FF9A0D}"/>
              </a:ext>
            </a:extLst>
          </p:cNvPr>
          <p:cNvSpPr txBox="1"/>
          <p:nvPr/>
        </p:nvSpPr>
        <p:spPr>
          <a:xfrm>
            <a:off x="3416260" y="2006229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/>
              <a:t>Nutrition education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1A43EEC-F961-A440-BB62-56DA61E3C57E}"/>
              </a:ext>
            </a:extLst>
          </p:cNvPr>
          <p:cNvSpPr txBox="1"/>
          <p:nvPr/>
        </p:nvSpPr>
        <p:spPr>
          <a:xfrm>
            <a:off x="3416264" y="2375448"/>
            <a:ext cx="32057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/>
              <a:t>Housing modifications </a:t>
            </a:r>
            <a:r>
              <a:rPr lang="en-US" sz="1400" dirty="0"/>
              <a:t>– Disability accommodations, grab bars, mold remediation, HEPA filters and air conditioners, refrigerator for medications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80F7999-9831-534E-AFD7-ACF724BF9750}"/>
              </a:ext>
            </a:extLst>
          </p:cNvPr>
          <p:cNvSpPr txBox="1"/>
          <p:nvPr/>
        </p:nvSpPr>
        <p:spPr>
          <a:xfrm>
            <a:off x="404888" y="3779540"/>
            <a:ext cx="57818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Who is eligible for Flexible Services?</a:t>
            </a:r>
          </a:p>
          <a:p>
            <a:r>
              <a:rPr lang="en-US" sz="1400" dirty="0"/>
              <a:t>Patients who have Partners </a:t>
            </a:r>
            <a:r>
              <a:rPr lang="en-US" sz="1400" dirty="0" err="1"/>
              <a:t>HealthChoice</a:t>
            </a:r>
            <a:r>
              <a:rPr lang="en-US" sz="1400" dirty="0"/>
              <a:t> ACO insurance (MassHealth ACO) and have one of the following conditions: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27D7E17-E195-814B-939C-BE9055F6D71D}"/>
              </a:ext>
            </a:extLst>
          </p:cNvPr>
          <p:cNvSpPr txBox="1"/>
          <p:nvPr/>
        </p:nvSpPr>
        <p:spPr>
          <a:xfrm>
            <a:off x="404888" y="4548981"/>
            <a:ext cx="314186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/>
              <a:t>Complex medical conditions</a:t>
            </a:r>
            <a:r>
              <a:rPr lang="en-US" sz="1400" dirty="0"/>
              <a:t>:</a:t>
            </a:r>
          </a:p>
          <a:p>
            <a:r>
              <a:rPr lang="en-US" sz="1400" dirty="0"/>
              <a:t>Uncontrolled diabetes, uncontrolled hypertension, obesity, chronic kidney disease, asthma or COPD exacerbations, CHF exacerbations, cancer, inflammatory bowel disease, malnutrition</a:t>
            </a:r>
          </a:p>
          <a:p>
            <a:r>
              <a:rPr lang="en-US" sz="1600" dirty="0"/>
              <a:t> </a:t>
            </a:r>
          </a:p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3546765-CBFD-7049-8016-BA7555DE0BA5}"/>
              </a:ext>
            </a:extLst>
          </p:cNvPr>
          <p:cNvSpPr txBox="1"/>
          <p:nvPr/>
        </p:nvSpPr>
        <p:spPr>
          <a:xfrm>
            <a:off x="3416259" y="4524072"/>
            <a:ext cx="342900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/>
              <a:t>Complex behavioral health conditions</a:t>
            </a:r>
            <a:r>
              <a:rPr lang="en-US" sz="1400" dirty="0"/>
              <a:t>:</a:t>
            </a:r>
          </a:p>
          <a:p>
            <a:r>
              <a:rPr lang="en-US" sz="1400" dirty="0"/>
              <a:t>Severe depression, severe anxiety, substance use disorder, bipolar disorder, schizophrenia, global developmental disorders (</a:t>
            </a:r>
            <a:r>
              <a:rPr lang="en-US" sz="1400" dirty="0" err="1"/>
              <a:t>eg</a:t>
            </a:r>
            <a:r>
              <a:rPr lang="en-US" sz="1400" dirty="0"/>
              <a:t> autism)</a:t>
            </a:r>
          </a:p>
          <a:p>
            <a:endParaRPr lang="en-US" sz="1400" dirty="0"/>
          </a:p>
          <a:p>
            <a:r>
              <a:rPr lang="en-US" dirty="0"/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D5B3A60-63B8-BF4E-B678-6A4E70B0972F}"/>
              </a:ext>
            </a:extLst>
          </p:cNvPr>
          <p:cNvSpPr txBox="1"/>
          <p:nvPr/>
        </p:nvSpPr>
        <p:spPr>
          <a:xfrm>
            <a:off x="3429004" y="5542279"/>
            <a:ext cx="34289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u="sng" dirty="0"/>
              <a:t>High </a:t>
            </a:r>
            <a:r>
              <a:rPr lang="es-ES" sz="1400" u="sng" dirty="0" err="1"/>
              <a:t>Emergency</a:t>
            </a:r>
            <a:r>
              <a:rPr lang="es-ES" sz="1400" u="sng" dirty="0"/>
              <a:t> </a:t>
            </a:r>
            <a:r>
              <a:rPr lang="es-ES" sz="1400" u="sng" dirty="0" err="1"/>
              <a:t>Department</a:t>
            </a:r>
            <a:r>
              <a:rPr lang="es-ES" sz="1400" u="sng" dirty="0"/>
              <a:t> use</a:t>
            </a:r>
            <a:r>
              <a:rPr lang="es-ES" sz="1400" dirty="0"/>
              <a:t>:</a:t>
            </a:r>
            <a:endParaRPr lang="en-US" sz="1400" dirty="0"/>
          </a:p>
          <a:p>
            <a:r>
              <a:rPr lang="en-US" sz="1400" dirty="0"/>
              <a:t>4 visits in 1 year, or 2 in 6 months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22AA8FB-8EA9-D34E-A61F-6AD9B66DC5DD}"/>
              </a:ext>
            </a:extLst>
          </p:cNvPr>
          <p:cNvSpPr txBox="1"/>
          <p:nvPr/>
        </p:nvSpPr>
        <p:spPr>
          <a:xfrm>
            <a:off x="404892" y="5911611"/>
            <a:ext cx="30241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/>
              <a:t>Need assistance with 1 or more Activities of Daily Living or IADLs</a:t>
            </a:r>
          </a:p>
          <a:p>
            <a:r>
              <a:rPr lang="en-US" dirty="0"/>
              <a:t> </a:t>
            </a:r>
          </a:p>
          <a:p>
            <a:r>
              <a:rPr lang="es-ES" dirty="0"/>
              <a:t> 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9394618-F3BF-C149-8D6D-90BC622C4FE0}"/>
              </a:ext>
            </a:extLst>
          </p:cNvPr>
          <p:cNvSpPr txBox="1"/>
          <p:nvPr/>
        </p:nvSpPr>
        <p:spPr>
          <a:xfrm>
            <a:off x="3416264" y="6037810"/>
            <a:ext cx="34289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/>
              <a:t>High-risk pregnancy</a:t>
            </a:r>
            <a:r>
              <a:rPr lang="en-US" sz="1400" dirty="0"/>
              <a:t>:</a:t>
            </a:r>
          </a:p>
          <a:p>
            <a:r>
              <a:rPr lang="es-ES" sz="1400" dirty="0" err="1"/>
              <a:t>Gestational</a:t>
            </a:r>
            <a:r>
              <a:rPr lang="es-ES" sz="1400" dirty="0"/>
              <a:t> diabetes, pre-eclampsia</a:t>
            </a:r>
            <a:endParaRPr lang="en-US" sz="14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876DB7B-7D4B-974B-AF45-06C62C44CB40}"/>
              </a:ext>
            </a:extLst>
          </p:cNvPr>
          <p:cNvSpPr txBox="1"/>
          <p:nvPr/>
        </p:nvSpPr>
        <p:spPr>
          <a:xfrm>
            <a:off x="404888" y="6919938"/>
            <a:ext cx="62298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How do I refer a patient for Flexible Services?</a:t>
            </a:r>
          </a:p>
          <a:p>
            <a:r>
              <a:rPr lang="en-US" sz="1400" dirty="0"/>
              <a:t>All team members are encouraged to </a:t>
            </a:r>
            <a:r>
              <a:rPr lang="en-US" sz="1400" dirty="0">
                <a:hlinkClick r:id="rId2"/>
              </a:rPr>
              <a:t>place a referral in Redcap </a:t>
            </a:r>
            <a:r>
              <a:rPr lang="en-US" sz="1400" dirty="0"/>
              <a:t>for their eligible MassHealth ACO patients. </a:t>
            </a:r>
          </a:p>
        </p:txBody>
      </p:sp>
    </p:spTree>
    <p:extLst>
      <p:ext uri="{BB962C8B-B14F-4D97-AF65-F5344CB8AC3E}">
        <p14:creationId xmlns:p14="http://schemas.microsoft.com/office/powerpoint/2010/main" val="1135630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</TotalTime>
  <Words>242</Words>
  <Application>Microsoft Office PowerPoint</Application>
  <PresentationFormat>Letter Paper (8.5x11 in)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MassHealth Flexible Services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MassHealth Flexible Services</dc:title>
  <dc:creator>Schiavoni, Katherine Helen,M.D.</dc:creator>
  <cp:lastModifiedBy>Ellen</cp:lastModifiedBy>
  <cp:revision>21</cp:revision>
  <dcterms:created xsi:type="dcterms:W3CDTF">2020-10-06T16:53:12Z</dcterms:created>
  <dcterms:modified xsi:type="dcterms:W3CDTF">2022-11-30T14:39:22Z</dcterms:modified>
</cp:coreProperties>
</file>